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1"/>
  </p:notesMasterIdLst>
  <p:handoutMasterIdLst>
    <p:handoutMasterId r:id="rId22"/>
  </p:handoutMasterIdLst>
  <p:sldIdLst>
    <p:sldId id="274" r:id="rId2"/>
    <p:sldId id="276" r:id="rId3"/>
    <p:sldId id="275" r:id="rId4"/>
    <p:sldId id="291" r:id="rId5"/>
    <p:sldId id="277" r:id="rId6"/>
    <p:sldId id="278" r:id="rId7"/>
    <p:sldId id="279" r:id="rId8"/>
    <p:sldId id="280" r:id="rId9"/>
    <p:sldId id="289" r:id="rId10"/>
    <p:sldId id="283" r:id="rId11"/>
    <p:sldId id="282" r:id="rId12"/>
    <p:sldId id="293" r:id="rId13"/>
    <p:sldId id="290" r:id="rId14"/>
    <p:sldId id="284" r:id="rId15"/>
    <p:sldId id="285" r:id="rId16"/>
    <p:sldId id="286" r:id="rId17"/>
    <p:sldId id="294" r:id="rId18"/>
    <p:sldId id="295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F1"/>
    <a:srgbClr val="5689BF"/>
    <a:srgbClr val="E97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AC0B4-F1D5-4CDB-AD7B-66CBBC839E29}" v="42" dt="2021-04-07T09:21:00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2" autoAdjust="0"/>
    <p:restoredTop sz="85166" autoAdjust="0"/>
  </p:normalViewPr>
  <p:slideViewPr>
    <p:cSldViewPr snapToGrid="0">
      <p:cViewPr>
        <p:scale>
          <a:sx n="50" d="100"/>
          <a:sy n="50" d="100"/>
        </p:scale>
        <p:origin x="648" y="220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1971"/>
    </p:cViewPr>
  </p:sorterViewPr>
  <p:notesViewPr>
    <p:cSldViewPr snapToGrid="0">
      <p:cViewPr varScale="1">
        <p:scale>
          <a:sx n="108" d="100"/>
          <a:sy n="108" d="100"/>
        </p:scale>
        <p:origin x="37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Blanche mauhourat" userId="K8Y52L/1NxAJfAkBePd7kPXq6wjbFkIX6yzL/kH7HAQ=" providerId="None" clId="Web-{213AC0B4-F1D5-4CDB-AD7B-66CBBC839E29}"/>
    <pc:docChg chg="modSld">
      <pc:chgData name="Marie-Blanche mauhourat" userId="K8Y52L/1NxAJfAkBePd7kPXq6wjbFkIX6yzL/kH7HAQ=" providerId="None" clId="Web-{213AC0B4-F1D5-4CDB-AD7B-66CBBC839E29}" dt="2021-04-07T09:20:58.476" v="20"/>
      <pc:docMkLst>
        <pc:docMk/>
      </pc:docMkLst>
      <pc:sldChg chg="modSp">
        <pc:chgData name="Marie-Blanche mauhourat" userId="K8Y52L/1NxAJfAkBePd7kPXq6wjbFkIX6yzL/kH7HAQ=" providerId="None" clId="Web-{213AC0B4-F1D5-4CDB-AD7B-66CBBC839E29}" dt="2021-04-07T09:20:58.476" v="20"/>
        <pc:sldMkLst>
          <pc:docMk/>
          <pc:sldMk cId="2799209377" sldId="284"/>
        </pc:sldMkLst>
        <pc:spChg chg="mod">
          <ac:chgData name="Marie-Blanche mauhourat" userId="K8Y52L/1NxAJfAkBePd7kPXq6wjbFkIX6yzL/kH7HAQ=" providerId="None" clId="Web-{213AC0B4-F1D5-4CDB-AD7B-66CBBC839E29}" dt="2021-04-07T09:20:43.100" v="19" actId="1076"/>
          <ac:spMkLst>
            <pc:docMk/>
            <pc:sldMk cId="2799209377" sldId="284"/>
            <ac:spMk id="3" creationId="{5517C273-A0D1-400B-A20A-A0306D584ADD}"/>
          </ac:spMkLst>
        </pc:spChg>
        <pc:spChg chg="mod">
          <ac:chgData name="Marie-Blanche mauhourat" userId="K8Y52L/1NxAJfAkBePd7kPXq6wjbFkIX6yzL/kH7HAQ=" providerId="None" clId="Web-{213AC0B4-F1D5-4CDB-AD7B-66CBBC839E29}" dt="2021-04-07T09:20:39.584" v="18" actId="1076"/>
          <ac:spMkLst>
            <pc:docMk/>
            <pc:sldMk cId="2799209377" sldId="284"/>
            <ac:spMk id="4" creationId="{21206561-DC67-4EF2-829C-DBDC51E041BC}"/>
          </ac:spMkLst>
        </pc:spChg>
        <pc:spChg chg="mod">
          <ac:chgData name="Marie-Blanche mauhourat" userId="K8Y52L/1NxAJfAkBePd7kPXq6wjbFkIX6yzL/kH7HAQ=" providerId="None" clId="Web-{213AC0B4-F1D5-4CDB-AD7B-66CBBC839E29}" dt="2021-04-07T09:20:58.476" v="20"/>
          <ac:spMkLst>
            <pc:docMk/>
            <pc:sldMk cId="2799209377" sldId="284"/>
            <ac:spMk id="5" creationId="{00000000-0000-0000-0000-000000000000}"/>
          </ac:spMkLst>
        </pc:spChg>
        <pc:spChg chg="mod">
          <ac:chgData name="Marie-Blanche mauhourat" userId="K8Y52L/1NxAJfAkBePd7kPXq6wjbFkIX6yzL/kH7HAQ=" providerId="None" clId="Web-{213AC0B4-F1D5-4CDB-AD7B-66CBBC839E29}" dt="2021-04-07T09:19:37.315" v="10" actId="20577"/>
          <ac:spMkLst>
            <pc:docMk/>
            <pc:sldMk cId="2799209377" sldId="284"/>
            <ac:spMk id="6" creationId="{00000000-0000-0000-0000-000000000000}"/>
          </ac:spMkLst>
        </pc:spChg>
        <pc:spChg chg="mod">
          <ac:chgData name="Marie-Blanche mauhourat" userId="K8Y52L/1NxAJfAkBePd7kPXq6wjbFkIX6yzL/kH7HAQ=" providerId="None" clId="Web-{213AC0B4-F1D5-4CDB-AD7B-66CBBC839E29}" dt="2021-04-07T09:19:58.426" v="13" actId="20577"/>
          <ac:spMkLst>
            <pc:docMk/>
            <pc:sldMk cId="2799209377" sldId="284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bert\Desktop\Dominique\Groupe_physique_chimie\2020-2021\r&#233;forme_lyc&#233;e\Copie%20de%20options%20terminale%20en%20fonction%20des%20doublettes_travai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bert\Desktop\Dominique\IGEN\2020-2021\janvier\ni-20-38-donn-es-72965_travai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fr-FR">
                <a:solidFill>
                  <a:schemeClr val="bg1"/>
                </a:solidFill>
              </a:rPr>
              <a:t>Doublettes</a:t>
            </a:r>
            <a:r>
              <a:rPr lang="fr-FR" baseline="0">
                <a:solidFill>
                  <a:schemeClr val="bg1"/>
                </a:solidFill>
              </a:rPr>
              <a:t> scientifiques - 2020</a:t>
            </a:r>
            <a:endParaRPr lang="fr-FR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3.4129589977805049E-4"/>
          <c:y val="0"/>
        </c:manualLayout>
      </c:layout>
      <c:overlay val="0"/>
      <c:spPr>
        <a:solidFill>
          <a:srgbClr val="0000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A0-46A2-9793-5705B7362BA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0-46A2-9793-5705B7362BA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A0-46A2-9793-5705B7362BA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A0-46A2-9793-5705B7362BA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A0-46A2-9793-5705B7362BAA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A0-46A2-9793-5705B7362BA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A0-46A2-9793-5705B7362BA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A0-46A2-9793-5705B7362BAA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3A0-46A2-9793-5705B7362BAA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3A0-46A2-9793-5705B7362B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Feuil3!$A$1:$A$10</c:f>
              <c:strCache>
                <c:ptCount val="10"/>
                <c:pt idx="0">
                  <c:v>MATHS PHYSIQUE_CHIMIE</c:v>
                </c:pt>
                <c:pt idx="1">
                  <c:v>PHYSIQUE_CHIMIE SVT</c:v>
                </c:pt>
                <c:pt idx="2">
                  <c:v>MATHS SVT</c:v>
                </c:pt>
                <c:pt idx="3">
                  <c:v>MATHS NUMERIQUE_SCIENCES_INFORMATIQUES</c:v>
                </c:pt>
                <c:pt idx="4">
                  <c:v>MATHS SCIENCES_INGENIEUR</c:v>
                </c:pt>
                <c:pt idx="5">
                  <c:v>NUMERIQUE_SCIENCES_INFORMATIQUES PHYSIQUE_CHIMIE</c:v>
                </c:pt>
                <c:pt idx="6">
                  <c:v>PHYSIQUE_CHIMIE SCIENCES_INGENIEUR</c:v>
                </c:pt>
                <c:pt idx="7">
                  <c:v>NUMERIQUE_SCIENCES_INFORMATIQUES SVT</c:v>
                </c:pt>
                <c:pt idx="8">
                  <c:v>NUMERIQUE_SCIENCES_INFORMATIQUES SCIENCES_INGENIEUR</c:v>
                </c:pt>
                <c:pt idx="9">
                  <c:v>SVT SCIENCES_INGENIEUR</c:v>
                </c:pt>
              </c:strCache>
            </c:strRef>
          </c:cat>
          <c:val>
            <c:numRef>
              <c:f>Feuil3!$B$1:$B$10</c:f>
              <c:numCache>
                <c:formatCode>#,##0</c:formatCode>
                <c:ptCount val="10"/>
                <c:pt idx="0">
                  <c:v>73449</c:v>
                </c:pt>
                <c:pt idx="1">
                  <c:v>48339</c:v>
                </c:pt>
                <c:pt idx="2">
                  <c:v>27163</c:v>
                </c:pt>
                <c:pt idx="3">
                  <c:v>9328</c:v>
                </c:pt>
                <c:pt idx="4">
                  <c:v>5957</c:v>
                </c:pt>
                <c:pt idx="5">
                  <c:v>720</c:v>
                </c:pt>
                <c:pt idx="6">
                  <c:v>628</c:v>
                </c:pt>
                <c:pt idx="7">
                  <c:v>622</c:v>
                </c:pt>
                <c:pt idx="8">
                  <c:v>466</c:v>
                </c:pt>
                <c:pt idx="9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3A0-46A2-9793-5705B7362B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87537944899458"/>
          <c:y val="4.7135288700067821E-2"/>
          <c:w val="0.43412461745476133"/>
          <c:h val="0.9528647112999322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'Figure 2'!$C$3</c:f>
              <c:strCache>
                <c:ptCount val="1"/>
                <c:pt idx="0">
                  <c:v>Part des filles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'Figure 2'!$B$4:$B$8</c:f>
              <c:strCache>
                <c:ptCount val="5"/>
                <c:pt idx="0">
                  <c:v>NSI</c:v>
                </c:pt>
                <c:pt idx="1">
                  <c:v>SI et sciences physiques </c:v>
                </c:pt>
                <c:pt idx="2">
                  <c:v>Mathématiques</c:v>
                </c:pt>
                <c:pt idx="3">
                  <c:v>Physique-chimie</c:v>
                </c:pt>
                <c:pt idx="4">
                  <c:v>SVT</c:v>
                </c:pt>
              </c:strCache>
            </c:strRef>
          </c:cat>
          <c:val>
            <c:numRef>
              <c:f>'Figure 2'!$C$4:$C$8</c:f>
              <c:numCache>
                <c:formatCode>0.0</c:formatCode>
                <c:ptCount val="5"/>
                <c:pt idx="0">
                  <c:v>13.072553390378946</c:v>
                </c:pt>
                <c:pt idx="1">
                  <c:v>13.335086796422935</c:v>
                </c:pt>
                <c:pt idx="2">
                  <c:v>41.875372303229653</c:v>
                </c:pt>
                <c:pt idx="3">
                  <c:v>47.482059824269172</c:v>
                </c:pt>
                <c:pt idx="4">
                  <c:v>63.215933163073387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7-4064-8DB9-9617AE1B22C2}"/>
            </c:ext>
          </c:extLst>
        </c:ser>
        <c:ser>
          <c:idx val="1"/>
          <c:order val="1"/>
          <c:tx>
            <c:strRef>
              <c:f>'Figure 2'!$D$3</c:f>
              <c:strCache>
                <c:ptCount val="1"/>
                <c:pt idx="0">
                  <c:v>Part des garçons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'Figure 2'!$B$4:$B$8</c:f>
              <c:strCache>
                <c:ptCount val="5"/>
                <c:pt idx="0">
                  <c:v>NSI</c:v>
                </c:pt>
                <c:pt idx="1">
                  <c:v>SI et sciences physiques </c:v>
                </c:pt>
                <c:pt idx="2">
                  <c:v>Mathématiques</c:v>
                </c:pt>
                <c:pt idx="3">
                  <c:v>Physique-chimie</c:v>
                </c:pt>
                <c:pt idx="4">
                  <c:v>SVT</c:v>
                </c:pt>
              </c:strCache>
            </c:strRef>
          </c:cat>
          <c:val>
            <c:numRef>
              <c:f>'Figure 2'!$D$4:$D$8</c:f>
              <c:numCache>
                <c:formatCode>0.0</c:formatCode>
                <c:ptCount val="5"/>
                <c:pt idx="0">
                  <c:v>86.927446609621057</c:v>
                </c:pt>
                <c:pt idx="1">
                  <c:v>86.664913203577072</c:v>
                </c:pt>
                <c:pt idx="2">
                  <c:v>58.124627696770347</c:v>
                </c:pt>
                <c:pt idx="3">
                  <c:v>52.517940175730828</c:v>
                </c:pt>
                <c:pt idx="4">
                  <c:v>36.784066836926613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7-4064-8DB9-9617AE1B22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2864640"/>
        <c:axId val="112878720"/>
      </c:barChart>
      <c:catAx>
        <c:axId val="11286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878720"/>
        <c:crosses val="autoZero"/>
        <c:auto val="1"/>
        <c:lblAlgn val="ctr"/>
        <c:lblOffset val="100"/>
        <c:noMultiLvlLbl val="0"/>
      </c:catAx>
      <c:valAx>
        <c:axId val="112878720"/>
        <c:scaling>
          <c:orientation val="minMax"/>
        </c:scaling>
        <c:delete val="1"/>
        <c:axPos val="b"/>
        <c:numFmt formatCode="0&quot; &quot;%" sourceLinked="0"/>
        <c:majorTickMark val="none"/>
        <c:minorTickMark val="none"/>
        <c:tickLblPos val="nextTo"/>
        <c:crossAx val="11286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accent1">
          <a:shade val="95000"/>
          <a:satMod val="105000"/>
        </a:schemeClr>
      </a:solidFill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1C84096-A974-1B46-8B84-8F39C7B33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EFAA12-7913-E643-AF74-A9D9FCF4A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6CD8-6D8C-ED44-83B5-0AFA6545248C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14304A-C9FE-1A47-B472-D1DA8494D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2208AF-2507-BB45-97A8-F02FBDA8D3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C3B0-536A-1C44-9B08-CD80AEE01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14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FB9B-4D53-46E2-A9CE-AC10336C2728}" type="datetimeFigureOut">
              <a:rPr lang="fr-FR" smtClean="0"/>
              <a:t>30/06/2021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26F1A-992C-45DB-A8C9-6BD86CA9F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60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92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92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29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0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69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0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78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01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représentation des élèves boursiers en retrait dans certains enseignements de spécialité scientifique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constate le caractère socialement discriminant des choix d’enseignements de spécialité mathématiques et physique chimie, ce qui va à l’encontre de la politique volontariste mise en place ces dernières années pour accueillir davantage d’élèves boursiers dans l’enseignement supérieur et notamment en filières scientifiques supérieures.</a:t>
            </a:r>
            <a:r>
              <a:rPr lang="fr-FR" dirty="0">
                <a:effectLst/>
              </a:rPr>
              <a:t>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 mathématiques choisis par 75,7% des CSP très favorisées et par 61,9% des CSP défavorisées et EDS physique-chimie choisi par 52% des CSP Très favorisées et 41% des CSP défavorisées.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06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493" y="1152688"/>
            <a:ext cx="731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39018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130F8B-54D8-B345-BD9C-5229865729BF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AutoShape 8" descr="2020_logo_signature_mail_MENJS_Dgesco">
            <a:extLst>
              <a:ext uri="{FF2B5EF4-FFF2-40B4-BE49-F238E27FC236}">
                <a16:creationId xmlns:a16="http://schemas.microsoft.com/office/drawing/2014/main" id="{AB58EAF0-8AF2-CD45-88DE-F9CE0660B2C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253093" y="5216875"/>
            <a:ext cx="32639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D23A93-1680-DD46-9840-2D5DFC0CC8AD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2804875908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7E6A66-3EE3-2145-8499-53C5B6CCE4E7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0EF8BF-49BE-514F-96DD-4A3B10DEEE53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87297176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788060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8E3F03-BBD5-EC47-BDFB-3625C975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98FDD1-78D6-4E42-A4F7-2CBBB66498BE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243097-8EC4-CE49-83D6-EFAD0A10B427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8463970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19539" y="624565"/>
            <a:ext cx="10972800" cy="698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609600" y="1860332"/>
            <a:ext cx="10972800" cy="402363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Ø"/>
              <a:defRPr sz="20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 Deuxième niveau</a:t>
            </a:r>
            <a:endParaRPr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76F09EB-02C5-BA4F-B823-5DCE90D3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FF966B-540F-BE46-863C-841F0AC48BEC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7EA5D1-8DCB-2345-B0A3-2869FC2E60D6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780219946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79348" y="522568"/>
            <a:ext cx="9233303" cy="7423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</a:p>
          <a:p>
            <a:pPr lvl="1">
              <a:defRPr/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4C194C4-2686-114A-8F56-CB8114AB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782ACF-B5E0-F848-A2A2-005EA80E4EF0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A6ADAF-A54C-5442-8008-9CE93F09D611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27157891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266025" y="1581228"/>
            <a:ext cx="9233303" cy="1390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E927840-EC98-F44E-BFAD-FBD0E41D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FAFE14-BCD6-0740-9241-C2BA846C408A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7FCFCF-4024-D240-9479-5B4BF8C7509E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734633950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2" r:id="rId2"/>
    <p:sldLayoutId id="2147483883" r:id="rId3"/>
    <p:sldLayoutId id="2147483674" r:id="rId4"/>
    <p:sldLayoutId id="2147483676" r:id="rId5"/>
    <p:sldLayoutId id="2147483678" r:id="rId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E79C14D-E3CA-EC44-86C3-7BC14BB0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B84ACE-F098-D943-B6C5-722829C8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481" y="1065126"/>
            <a:ext cx="10530673" cy="2458974"/>
          </a:xfrm>
        </p:spPr>
        <p:txBody>
          <a:bodyPr>
            <a:normAutofit fontScale="90000"/>
          </a:bodyPr>
          <a:lstStyle/>
          <a:p>
            <a:r>
              <a:rPr lang="fr-FR" dirty="0"/>
              <a:t>Le continuum lycée – enseignement supérieur</a:t>
            </a:r>
            <a:br>
              <a:rPr lang="fr-FR" dirty="0"/>
            </a:br>
            <a:r>
              <a:rPr lang="fr-FR" dirty="0"/>
              <a:t>en physique-chimie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E031D1-7915-6A46-A834-ADDF2A74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8012" y="4038115"/>
            <a:ext cx="7315200" cy="914400"/>
          </a:xfrm>
        </p:spPr>
        <p:txBody>
          <a:bodyPr/>
          <a:lstStyle/>
          <a:p>
            <a:r>
              <a:rPr lang="fr-FR" dirty="0"/>
              <a:t>Mercredi 7 avril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8BBA97-7482-3A4A-888D-4A688FAC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06C589-1D9F-DE42-86B3-B92C5596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26" y="4846054"/>
            <a:ext cx="2041211" cy="1052500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387DB9-1777-3E4E-8CE8-9DD8F19B7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3" y="4846054"/>
            <a:ext cx="2337080" cy="1051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40" y="4850486"/>
            <a:ext cx="1706880" cy="10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86925" y="1207757"/>
            <a:ext cx="8366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sont-ils ? Analyse par CSP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série S - classe de terminale - rentrée 2019)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863" y="1748979"/>
            <a:ext cx="4044697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Est-ce là une situation nouvelle ?  </a:t>
            </a:r>
            <a:endPara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81223"/>
              </p:ext>
            </p:extLst>
          </p:nvPr>
        </p:nvGraphicFramePr>
        <p:xfrm>
          <a:off x="1190885" y="2187960"/>
          <a:ext cx="7881938" cy="300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995">
                  <a:extLst>
                    <a:ext uri="{9D8B030D-6E8A-4147-A177-3AD203B41FA5}">
                      <a16:colId xmlns:a16="http://schemas.microsoft.com/office/drawing/2014/main" val="4004743430"/>
                    </a:ext>
                  </a:extLst>
                </a:gridCol>
                <a:gridCol w="1386348">
                  <a:extLst>
                    <a:ext uri="{9D8B030D-6E8A-4147-A177-3AD203B41FA5}">
                      <a16:colId xmlns:a16="http://schemas.microsoft.com/office/drawing/2014/main" val="132015171"/>
                    </a:ext>
                  </a:extLst>
                </a:gridCol>
                <a:gridCol w="1165123">
                  <a:extLst>
                    <a:ext uri="{9D8B030D-6E8A-4147-A177-3AD203B41FA5}">
                      <a16:colId xmlns:a16="http://schemas.microsoft.com/office/drawing/2014/main" val="4207065048"/>
                    </a:ext>
                  </a:extLst>
                </a:gridCol>
                <a:gridCol w="1135626">
                  <a:extLst>
                    <a:ext uri="{9D8B030D-6E8A-4147-A177-3AD203B41FA5}">
                      <a16:colId xmlns:a16="http://schemas.microsoft.com/office/drawing/2014/main" val="3688635443"/>
                    </a:ext>
                  </a:extLst>
                </a:gridCol>
                <a:gridCol w="1415846">
                  <a:extLst>
                    <a:ext uri="{9D8B030D-6E8A-4147-A177-3AD203B41FA5}">
                      <a16:colId xmlns:a16="http://schemas.microsoft.com/office/drawing/2014/main" val="3607063622"/>
                    </a:ext>
                  </a:extLst>
                </a:gridCol>
              </a:tblGrid>
              <a:tr h="327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d'élèves d'origine sociale ...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181095"/>
                  </a:ext>
                </a:extLst>
              </a:tr>
              <a:tr h="68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de spécialité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très favorisée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favorisée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moyenne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défavorisée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4098064659"/>
                  </a:ext>
                </a:extLst>
              </a:tr>
              <a:tr h="327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– Mathématiques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1284034788"/>
                  </a:ext>
                </a:extLst>
              </a:tr>
              <a:tr h="327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- Physique-chimie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3668086042"/>
                  </a:ext>
                </a:extLst>
              </a:tr>
              <a:tr h="685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– Sciences de la vie et de la terre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2879626815"/>
                  </a:ext>
                </a:extLst>
              </a:tr>
              <a:tr h="327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– Informatique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361217082"/>
                  </a:ext>
                </a:extLst>
              </a:tr>
              <a:tr h="327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Sciences de l'ingénieur 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182770248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86925" y="358292"/>
            <a:ext cx="1064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profils pour les élèves ayant choisi une spécialité scientifique ?</a:t>
            </a:r>
          </a:p>
        </p:txBody>
      </p:sp>
    </p:spTree>
    <p:extLst>
      <p:ext uri="{BB962C8B-B14F-4D97-AF65-F5344CB8AC3E}">
        <p14:creationId xmlns:p14="http://schemas.microsoft.com/office/powerpoint/2010/main" val="69376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00444" y="1095681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par CSP (rentrée 2020)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09505"/>
              </p:ext>
            </p:extLst>
          </p:nvPr>
        </p:nvGraphicFramePr>
        <p:xfrm>
          <a:off x="882638" y="2092604"/>
          <a:ext cx="7881937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679">
                  <a:extLst>
                    <a:ext uri="{9D8B030D-6E8A-4147-A177-3AD203B41FA5}">
                      <a16:colId xmlns:a16="http://schemas.microsoft.com/office/drawing/2014/main" val="2700849871"/>
                    </a:ext>
                  </a:extLst>
                </a:gridCol>
                <a:gridCol w="1850679">
                  <a:extLst>
                    <a:ext uri="{9D8B030D-6E8A-4147-A177-3AD203B41FA5}">
                      <a16:colId xmlns:a16="http://schemas.microsoft.com/office/drawing/2014/main" val="543453831"/>
                    </a:ext>
                  </a:extLst>
                </a:gridCol>
                <a:gridCol w="1885359">
                  <a:extLst>
                    <a:ext uri="{9D8B030D-6E8A-4147-A177-3AD203B41FA5}">
                      <a16:colId xmlns:a16="http://schemas.microsoft.com/office/drawing/2014/main" val="3860840866"/>
                    </a:ext>
                  </a:extLst>
                </a:gridCol>
                <a:gridCol w="2295220">
                  <a:extLst>
                    <a:ext uri="{9D8B030D-6E8A-4147-A177-3AD203B41FA5}">
                      <a16:colId xmlns:a16="http://schemas.microsoft.com/office/drawing/2014/main" val="1316544021"/>
                    </a:ext>
                  </a:extLst>
                </a:gridCol>
              </a:tblGrid>
              <a:tr h="21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très favorisée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favorisée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moyenne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défavorisée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1270217803"/>
                  </a:ext>
                </a:extLst>
              </a:tr>
              <a:tr h="21872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38,8</a:t>
                      </a:r>
                    </a:p>
                  </a:txBody>
                  <a:tcPr marL="39624" marR="39624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14,6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25,3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21,4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84294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37311" y="1617860"/>
            <a:ext cx="682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élèves de terminale de la voie générale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26565"/>
              </p:ext>
            </p:extLst>
          </p:nvPr>
        </p:nvGraphicFramePr>
        <p:xfrm>
          <a:off x="882637" y="3312826"/>
          <a:ext cx="7881938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2642">
                  <a:extLst>
                    <a:ext uri="{9D8B030D-6E8A-4147-A177-3AD203B41FA5}">
                      <a16:colId xmlns:a16="http://schemas.microsoft.com/office/drawing/2014/main" val="2200817117"/>
                    </a:ext>
                  </a:extLst>
                </a:gridCol>
                <a:gridCol w="939527">
                  <a:extLst>
                    <a:ext uri="{9D8B030D-6E8A-4147-A177-3AD203B41FA5}">
                      <a16:colId xmlns:a16="http://schemas.microsoft.com/office/drawing/2014/main" val="3397178059"/>
                    </a:ext>
                  </a:extLst>
                </a:gridCol>
                <a:gridCol w="939527">
                  <a:extLst>
                    <a:ext uri="{9D8B030D-6E8A-4147-A177-3AD203B41FA5}">
                      <a16:colId xmlns:a16="http://schemas.microsoft.com/office/drawing/2014/main" val="2317148351"/>
                    </a:ext>
                  </a:extLst>
                </a:gridCol>
                <a:gridCol w="956868">
                  <a:extLst>
                    <a:ext uri="{9D8B030D-6E8A-4147-A177-3AD203B41FA5}">
                      <a16:colId xmlns:a16="http://schemas.microsoft.com/office/drawing/2014/main" val="577724166"/>
                    </a:ext>
                  </a:extLst>
                </a:gridCol>
                <a:gridCol w="1163374">
                  <a:extLst>
                    <a:ext uri="{9D8B030D-6E8A-4147-A177-3AD203B41FA5}">
                      <a16:colId xmlns:a16="http://schemas.microsoft.com/office/drawing/2014/main" val="1637755478"/>
                    </a:ext>
                  </a:extLst>
                </a:gridCol>
              </a:tblGrid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% d'élèves d'origine sociale ...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38209"/>
                  </a:ext>
                </a:extLst>
              </a:tr>
              <a:tr h="437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Enseignements de spécialité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très favorisée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favorisée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moyenne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défavorisée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591633857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Mathématiques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highlight>
                            <a:srgbClr val="FFFF00"/>
                          </a:highlight>
                        </a:rPr>
                        <a:t>46,2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14,0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22,4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17,3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2557876810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Physique-chimie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highlight>
                            <a:srgbClr val="FFFF00"/>
                          </a:highlight>
                        </a:rPr>
                        <a:t>45,4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14,5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22,4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17,7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3621153163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Sciences de la vie et de la terre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33,9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15,8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26,8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23,5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4509161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Numérique et sciences informatiques (NSI)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35,0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16,1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25,5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23,4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3985677773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Sciences de l'ingénieur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34,5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16,8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24,6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24,1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24" marR="39624" marT="0" marB="0" anchor="b"/>
                </a:tc>
                <a:extLst>
                  <a:ext uri="{0D108BD9-81ED-4DB2-BD59-A6C34878D82A}">
                    <a16:rowId xmlns:a16="http://schemas.microsoft.com/office/drawing/2014/main" val="3849154199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17000" y="2891042"/>
            <a:ext cx="760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élèves des spécialités scientifiques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65438" y="5613042"/>
            <a:ext cx="925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La doublette « Mathématiques, Physique-chimie » avec 52,4 % de « très favorisée » parmi les 73 449 élèves.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La doublette « Histoire-géo-politique, Mathématiques »  avec 55,1 % de « très favorisée » parmi les 6 156 élèves.</a:t>
            </a:r>
          </a:p>
        </p:txBody>
      </p:sp>
      <p:sp>
        <p:nvSpPr>
          <p:cNvPr id="13" name="Accolade ouvrante 12"/>
          <p:cNvSpPr/>
          <p:nvPr/>
        </p:nvSpPr>
        <p:spPr>
          <a:xfrm>
            <a:off x="2393747" y="5613042"/>
            <a:ext cx="151429" cy="1136458"/>
          </a:xfrm>
          <a:prstGeom prst="leftBrace">
            <a:avLst>
              <a:gd name="adj1" fmla="val 8333"/>
              <a:gd name="adj2" fmla="val 5205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86925" y="358292"/>
            <a:ext cx="1064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profils pour les élèves ayant choisi une spécialité scientifique ?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1568024" y="6157527"/>
            <a:ext cx="609600" cy="96982"/>
          </a:xfrm>
          <a:prstGeom prst="rightArrow">
            <a:avLst/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942D2-CE4A-4FFB-AAFF-4D0D74E04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005" y="0"/>
            <a:ext cx="7315200" cy="9144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Maquette de la formation en voie technologique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8F0D4-A416-43CF-97FA-C607F2479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2364" y="1283855"/>
            <a:ext cx="7327559" cy="5161915"/>
          </a:xfrm>
        </p:spPr>
        <p:txBody>
          <a:bodyPr>
            <a:normAutofit/>
          </a:bodyPr>
          <a:lstStyle/>
          <a:p>
            <a:r>
              <a:rPr lang="fr-FR" b="1" dirty="0"/>
              <a:t>Enseignements  communs (</a:t>
            </a:r>
            <a:r>
              <a:rPr lang="fr-FR" dirty="0"/>
              <a:t>14h et 13h)</a:t>
            </a:r>
          </a:p>
          <a:p>
            <a:r>
              <a:rPr lang="fr-FR" dirty="0"/>
              <a:t>Dont 3 h de mathématiques en première et en terminale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Enseignements de spécialité STL </a:t>
            </a:r>
            <a:r>
              <a:rPr lang="fr-FR" dirty="0"/>
              <a:t>(18h et 18 h)</a:t>
            </a:r>
          </a:p>
          <a:p>
            <a:r>
              <a:rPr lang="fr-FR" dirty="0"/>
              <a:t>3 EDS en première : 5h PC-M , 4h </a:t>
            </a:r>
            <a:r>
              <a:rPr lang="fr-FR" dirty="0" err="1"/>
              <a:t>bioch</a:t>
            </a:r>
            <a:r>
              <a:rPr lang="fr-FR" dirty="0"/>
              <a:t>, 9h bio ou SPCL</a:t>
            </a:r>
          </a:p>
          <a:p>
            <a:r>
              <a:rPr lang="fr-FR" dirty="0"/>
              <a:t>2 EDS en terminale : 5h PC-M, 13 h de bio ou SPCL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Pas d’enseignements optionnels scientifiques en terminale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5716DB-6DF8-474B-9994-E57B20A9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95" y="216766"/>
            <a:ext cx="4927113" cy="613958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86691" y="1551708"/>
            <a:ext cx="1505527" cy="8312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578109" y="1034472"/>
            <a:ext cx="1265382" cy="5172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338291" y="4475017"/>
            <a:ext cx="4936836" cy="8312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01983" y="5539382"/>
            <a:ext cx="993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Diminution des effectifs dans les filières scientifiques, notamment STI2D et STL de la voie technologique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Une augmentation inquiétante de la filière STMG</a:t>
            </a:r>
          </a:p>
        </p:txBody>
      </p:sp>
      <p:sp>
        <p:nvSpPr>
          <p:cNvPr id="13" name="Accolade ouvrante 12"/>
          <p:cNvSpPr/>
          <p:nvPr/>
        </p:nvSpPr>
        <p:spPr>
          <a:xfrm>
            <a:off x="1719863" y="5601783"/>
            <a:ext cx="147929" cy="7985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35526" y="221141"/>
            <a:ext cx="11929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flux pour les élèves ayant choisi une spécialité scientifique dans la voie technologique ?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880892" y="5952556"/>
            <a:ext cx="609600" cy="96982"/>
          </a:xfrm>
          <a:prstGeom prst="rightArrow">
            <a:avLst/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602FE4D-9A13-4389-B175-4597F8082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52335"/>
              </p:ext>
            </p:extLst>
          </p:nvPr>
        </p:nvGraphicFramePr>
        <p:xfrm>
          <a:off x="183442" y="1310555"/>
          <a:ext cx="8162384" cy="3818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3652">
                  <a:extLst>
                    <a:ext uri="{9D8B030D-6E8A-4147-A177-3AD203B41FA5}">
                      <a16:colId xmlns:a16="http://schemas.microsoft.com/office/drawing/2014/main" val="393889662"/>
                    </a:ext>
                  </a:extLst>
                </a:gridCol>
                <a:gridCol w="1075113">
                  <a:extLst>
                    <a:ext uri="{9D8B030D-6E8A-4147-A177-3AD203B41FA5}">
                      <a16:colId xmlns:a16="http://schemas.microsoft.com/office/drawing/2014/main" val="2876020338"/>
                    </a:ext>
                  </a:extLst>
                </a:gridCol>
                <a:gridCol w="1075113">
                  <a:extLst>
                    <a:ext uri="{9D8B030D-6E8A-4147-A177-3AD203B41FA5}">
                      <a16:colId xmlns:a16="http://schemas.microsoft.com/office/drawing/2014/main" val="169699959"/>
                    </a:ext>
                  </a:extLst>
                </a:gridCol>
                <a:gridCol w="1086196">
                  <a:extLst>
                    <a:ext uri="{9D8B030D-6E8A-4147-A177-3AD203B41FA5}">
                      <a16:colId xmlns:a16="http://schemas.microsoft.com/office/drawing/2014/main" val="2758567849"/>
                    </a:ext>
                  </a:extLst>
                </a:gridCol>
                <a:gridCol w="1692310">
                  <a:extLst>
                    <a:ext uri="{9D8B030D-6E8A-4147-A177-3AD203B41FA5}">
                      <a16:colId xmlns:a16="http://schemas.microsoft.com/office/drawing/2014/main" val="3671433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Effectif R2018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 la réforme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Effectif R2019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Effectif R2020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R2019/R2018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R2020/R2018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420817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1STMG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73 084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73 354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77 176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144916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1S2TMD 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178356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1ST2S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23 080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22 178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22 502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101947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1STD2A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3 692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3 717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722466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1STHR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2 458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2 404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897503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1STI2D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33 919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29 482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28 733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-13,8% et 16,2%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7814368"/>
                  </a:ext>
                </a:extLst>
              </a:tr>
              <a:tr h="2651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1STL BIOCHIMIE-BIOLOGIE-BIOTECHNOLOGIE 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5437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4 706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4 299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-14,86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2392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3755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23845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1STL SC.PHYS.CHIM. EN LABORATOIRE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3 130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2 911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- 16%</a:t>
                      </a:r>
                      <a:r>
                        <a:rPr lang="fr-FR" sz="11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-22%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6177051"/>
                  </a:ext>
                </a:extLst>
              </a:tr>
              <a:tr h="25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1ERE TECHNO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145 986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139 301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142 329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-4,7%  et - 2,6%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83272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1ERE GENERALE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381 077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386 595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386 128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+1,4% et +1,4%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2512015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1ERE PRO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178 777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177 108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179 631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- 1% et + 0,5%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072617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5A66FB1-B276-4228-BFB5-0743970624A9}"/>
              </a:ext>
            </a:extLst>
          </p:cNvPr>
          <p:cNvSpPr txBox="1"/>
          <p:nvPr/>
        </p:nvSpPr>
        <p:spPr>
          <a:xfrm>
            <a:off x="8758228" y="4239492"/>
            <a:ext cx="340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Diminution effectif voie technologique</a:t>
            </a:r>
          </a:p>
          <a:p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Augmentation effectifs voie générale</a:t>
            </a: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BBD85F60-D6E2-4537-B69D-FCDD73A5122B}"/>
              </a:ext>
            </a:extLst>
          </p:cNvPr>
          <p:cNvSpPr/>
          <p:nvPr/>
        </p:nvSpPr>
        <p:spPr>
          <a:xfrm>
            <a:off x="8456815" y="4239493"/>
            <a:ext cx="285352" cy="482136"/>
          </a:xfrm>
          <a:prstGeom prst="rightBrace">
            <a:avLst>
              <a:gd name="adj1" fmla="val 8333"/>
              <a:gd name="adj2" fmla="val 54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A6BD702-9705-4F56-A499-70C79AD0837C}"/>
              </a:ext>
            </a:extLst>
          </p:cNvPr>
          <p:cNvSpPr/>
          <p:nvPr/>
        </p:nvSpPr>
        <p:spPr>
          <a:xfrm>
            <a:off x="8397910" y="3429001"/>
            <a:ext cx="344257" cy="781714"/>
          </a:xfrm>
          <a:prstGeom prst="rightBrace">
            <a:avLst>
              <a:gd name="adj1" fmla="val 40545"/>
              <a:gd name="adj2" fmla="val 54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E7C7E3-ED44-4F85-BB55-7A84AC8270AD}"/>
              </a:ext>
            </a:extLst>
          </p:cNvPr>
          <p:cNvSpPr txBox="1"/>
          <p:nvPr/>
        </p:nvSpPr>
        <p:spPr>
          <a:xfrm>
            <a:off x="8758228" y="3697269"/>
            <a:ext cx="340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Diminution effectifs en filières STI2D et STL</a:t>
            </a:r>
          </a:p>
        </p:txBody>
      </p:sp>
    </p:spTree>
    <p:extLst>
      <p:ext uri="{BB962C8B-B14F-4D97-AF65-F5344CB8AC3E}">
        <p14:creationId xmlns:p14="http://schemas.microsoft.com/office/powerpoint/2010/main" val="6120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91009" y="416119"/>
            <a:ext cx="10135381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800" b="1" dirty="0">
                <a:solidFill>
                  <a:srgbClr val="0033CC"/>
                </a:solidFill>
              </a:rPr>
              <a:t>Y-aura-t-il assez de profils adaptés pour nourrir les formations scientifiques de l’enseignement supérieur ?  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708" y="1857085"/>
            <a:ext cx="9731058" cy="23612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Les forces en présence » 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167 000 élèves</a:t>
            </a:r>
            <a:r>
              <a:rPr lang="fr-FR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qui suivent une doublette scientifique en terminale en 2020-2021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 L’effectif des séries STL et STI2D est en baisse très significative, : </a:t>
            </a:r>
            <a:r>
              <a:rPr lang="fr-FR" b="1" dirty="0">
                <a:solidFill>
                  <a:schemeClr val="bg1"/>
                </a:solidFill>
                <a:ea typeface="+mn-lt"/>
                <a:cs typeface="+mn-lt"/>
              </a:rPr>
              <a:t>36 523 </a:t>
            </a:r>
            <a:r>
              <a:rPr lang="fr-FR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 élèves</a:t>
            </a:r>
            <a:r>
              <a:rPr lang="fr-FR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en terminale en 2020-2021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Soit un total de </a:t>
            </a:r>
            <a:r>
              <a:rPr lang="fr-FR" sz="1800" b="1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204 000 élèves</a:t>
            </a:r>
            <a:r>
              <a:rPr lang="fr-FR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de profils scientifiques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5469" y="4040813"/>
            <a:ext cx="925575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la réforme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effectifs des élèves en Terminale S à la rentrée scolaire 2019 : </a:t>
            </a:r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199 112 élèves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Effectifs des élèves des filières STI2D et STL à la rentrée 2019 : </a:t>
            </a:r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43 489 élèves 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Soit un total de </a:t>
            </a:r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242 489 élèves</a:t>
            </a: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 de profils scientifiques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17C273-A0D1-400B-A20A-A0306D584ADD}"/>
              </a:ext>
            </a:extLst>
          </p:cNvPr>
          <p:cNvSpPr txBox="1"/>
          <p:nvPr/>
        </p:nvSpPr>
        <p:spPr>
          <a:xfrm>
            <a:off x="7835137" y="5965267"/>
            <a:ext cx="41579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ea typeface="+mn-lt"/>
                <a:cs typeface="+mn-lt"/>
              </a:rPr>
              <a:t>38 966 </a:t>
            </a:r>
            <a:r>
              <a:rPr lang="fr-FR" sz="2400" dirty="0">
                <a:solidFill>
                  <a:srgbClr val="FF0000"/>
                </a:solidFill>
              </a:rPr>
              <a:t>élèves soit environ 16 %</a:t>
            </a:r>
            <a:endParaRPr lang="fr-FR" sz="240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21206561-DC67-4EF2-829C-DBDC51E041BC}"/>
              </a:ext>
            </a:extLst>
          </p:cNvPr>
          <p:cNvSpPr/>
          <p:nvPr/>
        </p:nvSpPr>
        <p:spPr>
          <a:xfrm rot="18593207">
            <a:off x="7455040" y="5844184"/>
            <a:ext cx="411217" cy="11737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46050" y="1275618"/>
            <a:ext cx="5109091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Devenir pour les élèves de TERMINALE 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69297" y="1290109"/>
            <a:ext cx="34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Enquête du SIES - panel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050" y="4659298"/>
            <a:ext cx="1155050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Formations scientifiques : CPGE scientifiques ; licences sciences ; premier cycle d’écoles d’ingénieurs ; IUT départements scientifiques ou STS industrielles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Formations du domaine de la santé : PACES + formations paramédicales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Formations non scientifiques : CPGE non scientifiques ; licences non scientifiques ; IUT et STS tertiaires ; autres formations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33685"/>
              </p:ext>
            </p:extLst>
          </p:nvPr>
        </p:nvGraphicFramePr>
        <p:xfrm>
          <a:off x="850425" y="1881599"/>
          <a:ext cx="8094408" cy="2451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915">
                  <a:extLst>
                    <a:ext uri="{9D8B030D-6E8A-4147-A177-3AD203B41FA5}">
                      <a16:colId xmlns:a16="http://schemas.microsoft.com/office/drawing/2014/main" val="1884184565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89794055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7723534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88364917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654707229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4053943822"/>
                    </a:ext>
                  </a:extLst>
                </a:gridCol>
                <a:gridCol w="1745675">
                  <a:extLst>
                    <a:ext uri="{9D8B030D-6E8A-4147-A177-3AD203B41FA5}">
                      <a16:colId xmlns:a16="http://schemas.microsoft.com/office/drawing/2014/main" val="2681902939"/>
                    </a:ext>
                  </a:extLst>
                </a:gridCol>
              </a:tblGrid>
              <a:tr h="7767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Spécialité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</a:t>
                      </a:r>
                    </a:p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ACF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(G-F)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6056110"/>
                  </a:ext>
                </a:extLst>
              </a:tr>
              <a:tr h="4792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Formations scientifiques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ACF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(54-34)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3208505"/>
                  </a:ext>
                </a:extLst>
              </a:tr>
              <a:tr h="4792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Formations du domaine de la santé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algn="ctr" fontAlgn="ctr"/>
                      <a:r>
                        <a:rPr lang="fr-FR" sz="1800" b="0" i="0" u="none" strike="noStrike" kern="1200" dirty="0">
                          <a:solidFill>
                            <a:srgbClr val="00ACF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(14-36)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8747329"/>
                  </a:ext>
                </a:extLst>
              </a:tr>
              <a:tr h="4792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Formations non scientifiques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ACF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(32-30)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960580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02159" y="203616"/>
            <a:ext cx="11660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Y-aura-t-il assez de profils adaptés pour nourrir les formations scientifiques de l’enseignement supérieur ?    </a:t>
            </a:r>
          </a:p>
        </p:txBody>
      </p:sp>
    </p:spTree>
    <p:extLst>
      <p:ext uri="{BB962C8B-B14F-4D97-AF65-F5344CB8AC3E}">
        <p14:creationId xmlns:p14="http://schemas.microsoft.com/office/powerpoint/2010/main" val="416103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0764" y="867100"/>
            <a:ext cx="1041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avait environ 200 000 élèves en Terminale S dont 32 % ne faisait pas d’études scientifiques, les besoins estimés sont évalués à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136 000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on inclue la filière santé.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913" y="1489745"/>
            <a:ext cx="2095445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Facteurs positifs </a:t>
            </a:r>
            <a:endPara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840" y="1799627"/>
            <a:ext cx="105133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167 000 élèves qui suivent une doublette scientifique 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voie générale avec un choix volontaire d’une doublette scientifique dans le cadre de la réforme.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formation scientifique renforcée en mathématiques et en science en voie technologique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une part totale de formation scientifique de 68% en première et en terminale.</a:t>
            </a:r>
          </a:p>
          <a:p>
            <a:pPr marL="342900" indent="-342900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diversification des profils concernant les études de santé avec la réforme PASS-LASS.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913" y="3335734"/>
            <a:ext cx="4301177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Facteurs </a:t>
            </a:r>
            <a:r>
              <a:rPr lang="fr-FR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d’incertitude et d’inquiétude</a:t>
            </a:r>
            <a:endPara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0764" y="3719557"/>
            <a:ext cx="11674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composition singulière des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 des élèves ayant choisi les deux spécialités mathématiques et  physique-chimie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choix d’une stratégie et non d’une appétence pour les sciences ?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tronc commun dans la voie générale qui permet des orientations diversifiées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même avec le choix de 3 EDS scientifiques en première et de 2 EDS scientifiques en terminale (sans Enseignements complémentaires) la part totale de la formation scientifique n’est que de (12+2/27,5) 51 % en filière générale). </a:t>
            </a:r>
          </a:p>
          <a:p>
            <a:pPr marL="285750" lvl="0" indent="-285750">
              <a:buFontTx/>
              <a:buChar char="-"/>
            </a:pPr>
            <a:endParaRPr lang="fr-F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diminution des choix d’enseignement de spécialité scientifiques en première générale à la rentrée 2020 (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physique-chimie passant de 46,7% des élèves en 2019 à 43,7% en 2020 et de la triplette Mathématiques-physique-chimie-SVT passant de 28,3% en 2019 à 23,8% en 2020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 de près de 6 000 élèves des séries STL et STI2D depuis la réforme.</a:t>
            </a:r>
          </a:p>
          <a:p>
            <a:pPr marL="285750" lvl="0" indent="-285750">
              <a:buFontTx/>
              <a:buChar char="-"/>
            </a:pP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299" y="0"/>
            <a:ext cx="11778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Y-aura-t-il assez de profils adaptés pour nourrir les formations scientifiques de l’enseignement supérieur ?    </a:t>
            </a:r>
          </a:p>
        </p:txBody>
      </p:sp>
    </p:spTree>
    <p:extLst>
      <p:ext uri="{BB962C8B-B14F-4D97-AF65-F5344CB8AC3E}">
        <p14:creationId xmlns:p14="http://schemas.microsoft.com/office/powerpoint/2010/main" val="1968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804863"/>
            <a:ext cx="12172950" cy="84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9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-814388"/>
            <a:ext cx="12077700" cy="84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3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E79C14D-E3CA-EC44-86C3-7BC14BB0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B84ACE-F098-D943-B6C5-722829C8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481" y="1065126"/>
            <a:ext cx="10530673" cy="2458974"/>
          </a:xfrm>
        </p:spPr>
        <p:txBody>
          <a:bodyPr>
            <a:normAutofit/>
          </a:bodyPr>
          <a:lstStyle/>
          <a:p>
            <a:r>
              <a:rPr lang="fr-FR" dirty="0"/>
              <a:t>Merci pour votre écoute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8BBA97-7482-3A4A-888D-4A688FAC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06C589-1D9F-DE42-86B3-B92C5596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26" y="4846054"/>
            <a:ext cx="2041211" cy="1052500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387DB9-1777-3E4E-8CE8-9DD8F19B7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3" y="4846054"/>
            <a:ext cx="2337080" cy="1051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40" y="4850486"/>
            <a:ext cx="1706880" cy="10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6982" y="2104034"/>
            <a:ext cx="9504293" cy="914400"/>
          </a:xfrm>
        </p:spPr>
        <p:txBody>
          <a:bodyPr>
            <a:normAutofit fontScale="90000"/>
          </a:bodyPr>
          <a:lstStyle/>
          <a:p>
            <a:r>
              <a:rPr lang="fr-FR" dirty="0"/>
              <a:t>La réforme du lycée : évolutions et premières statistiques sur les choix d’enseignement de spécialité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30763" y="3868005"/>
            <a:ext cx="7315200" cy="914400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Cécile </a:t>
            </a:r>
            <a:r>
              <a:rPr lang="fr-FR" b="1" dirty="0" smtClean="0"/>
              <a:t>BRUYÈRE </a:t>
            </a:r>
            <a:r>
              <a:rPr lang="fr-FR" b="1" dirty="0"/>
              <a:t>et Marie-Blanche MAUHOURAT</a:t>
            </a:r>
          </a:p>
          <a:p>
            <a:r>
              <a:rPr lang="fr-FR" dirty="0"/>
              <a:t>Inspectrices générales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62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762000" y="1247859"/>
            <a:ext cx="939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bg1"/>
                </a:solidFill>
                <a:latin typeface="Arial" charset="0"/>
              </a:rPr>
              <a:t>Les flux et les enjeux liés aux choix de spécialités scientifiques</a:t>
            </a:r>
            <a:endParaRPr lang="fr-FR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91903" y="2041187"/>
            <a:ext cx="8022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Quels flux et profils pour les élèves ayant choisi des spécialités scientifiques en classe de terminale de la voie générale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Quels flux pour les élèves ayant choisi les filières scientifiques de la voie technologique et notamment la filière STL-SPCL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Y-aura-t-il assez de profils adaptés pour nourrir les formations scientifiques de l’enseignement supérieur ?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87273" y="356849"/>
            <a:ext cx="319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0033CC"/>
                </a:solidFill>
              </a:rPr>
              <a:t>Introduction</a:t>
            </a:r>
            <a:endParaRPr lang="fr-F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1489" y="4887521"/>
            <a:ext cx="1084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 charset="0"/>
              </a:rPr>
              <a:t>Sources 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i="1" dirty="0">
                <a:solidFill>
                  <a:prstClr val="black"/>
                </a:solidFill>
                <a:latin typeface="Arial" charset="0"/>
              </a:rPr>
              <a:t>note d’information de la DEPP n°20.38 de novembre 2020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i="1" dirty="0">
                <a:solidFill>
                  <a:prstClr val="black"/>
                </a:solidFill>
                <a:latin typeface="Arial" charset="0"/>
              </a:rPr>
              <a:t>données spécifiques sur les choix d’options mathématiques en classe de terminale de la voie générale fournies par la DEPP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i="1" dirty="0">
                <a:solidFill>
                  <a:prstClr val="black"/>
                </a:solidFill>
                <a:latin typeface="Arial" charset="0"/>
              </a:rPr>
              <a:t>repères et références statistiques 2020 – DEPP-SIES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i="1" dirty="0">
                <a:solidFill>
                  <a:prstClr val="black"/>
                </a:solidFill>
                <a:latin typeface="Arial" charset="0"/>
              </a:rPr>
              <a:t>note d’information du SIES n°12.10 d’août 2010 « Les bacheliers S : des poursuites d’études de plus en plus dispersées » et travail d’actualisation par le SIES panel 2014 </a:t>
            </a:r>
          </a:p>
        </p:txBody>
      </p:sp>
    </p:spTree>
    <p:extLst>
      <p:ext uri="{BB962C8B-B14F-4D97-AF65-F5344CB8AC3E}">
        <p14:creationId xmlns:p14="http://schemas.microsoft.com/office/powerpoint/2010/main" val="17781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942D2-CE4A-4FFB-AAFF-4D0D74E04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21" y="0"/>
            <a:ext cx="7315200" cy="9144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Maquette de la formation en voie générale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8F0D4-A416-43CF-97FA-C607F2479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0005" y="1533052"/>
            <a:ext cx="7315200" cy="5152863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Enseignements  communs (</a:t>
            </a:r>
            <a:r>
              <a:rPr lang="fr-FR" dirty="0"/>
              <a:t>16h et 16h30)</a:t>
            </a:r>
          </a:p>
          <a:p>
            <a:r>
              <a:rPr lang="fr-FR" dirty="0"/>
              <a:t>Dont 2h en première et en terminale d’Enseignement Scientifique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Enseignements de spécialité </a:t>
            </a:r>
            <a:r>
              <a:rPr lang="fr-FR" dirty="0"/>
              <a:t>(12h et 12 h)</a:t>
            </a:r>
          </a:p>
          <a:p>
            <a:r>
              <a:rPr lang="fr-FR" dirty="0"/>
              <a:t>3 EDS en première : 3x4h</a:t>
            </a:r>
          </a:p>
          <a:p>
            <a:r>
              <a:rPr lang="fr-FR" dirty="0"/>
              <a:t>2 EDS en terminale : 2x6h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5 EDS scientifiques</a:t>
            </a:r>
          </a:p>
          <a:p>
            <a:endParaRPr lang="fr-FR" dirty="0"/>
          </a:p>
          <a:p>
            <a:r>
              <a:rPr lang="fr-FR" b="1" dirty="0"/>
              <a:t>Enseignements optionnels scientifiques en terminale</a:t>
            </a:r>
          </a:p>
          <a:p>
            <a:r>
              <a:rPr lang="fr-FR" dirty="0"/>
              <a:t>Mathématiques complémentaires : 3h</a:t>
            </a:r>
          </a:p>
          <a:p>
            <a:r>
              <a:rPr lang="fr-FR" dirty="0"/>
              <a:t>Mathématiques expertes : 3h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5716DB-6DF8-474B-9994-E57B20A9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D964F4-B7CB-45E2-9BD1-18EAECAF5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t="18030" r="39763" b="10726"/>
          <a:stretch/>
        </p:blipFill>
        <p:spPr bwMode="auto">
          <a:xfrm>
            <a:off x="7235195" y="5917"/>
            <a:ext cx="5036809" cy="6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DAEEEEC-1FE4-498A-A8E4-009EF972470E}"/>
              </a:ext>
            </a:extLst>
          </p:cNvPr>
          <p:cNvSpPr/>
          <p:nvPr/>
        </p:nvSpPr>
        <p:spPr>
          <a:xfrm>
            <a:off x="7541566" y="4388756"/>
            <a:ext cx="2110004" cy="7756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C2DE88A-9620-4DBF-AAE4-A0790AE25266}"/>
              </a:ext>
            </a:extLst>
          </p:cNvPr>
          <p:cNvSpPr/>
          <p:nvPr/>
        </p:nvSpPr>
        <p:spPr>
          <a:xfrm>
            <a:off x="4755369" y="4720820"/>
            <a:ext cx="2786197" cy="22067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41779" y="263901"/>
            <a:ext cx="1064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flux pour les élèves ayant choisi une doublette scientifique ?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779" y="1032516"/>
            <a:ext cx="5992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générales (rentrée 2020)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79776" y="1540219"/>
            <a:ext cx="669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360 000 élèves en classe de terminale de la voie générale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93630" y="1974203"/>
            <a:ext cx="666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167 000 ont choisi une doublette scientifique (47 %) 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126833919"/>
              </p:ext>
            </p:extLst>
          </p:nvPr>
        </p:nvGraphicFramePr>
        <p:xfrm>
          <a:off x="1052944" y="2511857"/>
          <a:ext cx="9975275" cy="402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à coins arrondis 9"/>
          <p:cNvSpPr/>
          <p:nvPr/>
        </p:nvSpPr>
        <p:spPr>
          <a:xfrm flipH="1" flipV="1">
            <a:off x="6634480" y="2631440"/>
            <a:ext cx="4513811" cy="1849120"/>
          </a:xfrm>
          <a:prstGeom prst="wedgeRoundRectCallout">
            <a:avLst>
              <a:gd name="adj1" fmla="val -20682"/>
              <a:gd name="adj2" fmla="val 66510"/>
              <a:gd name="adj3" fmla="val 16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949744" y="866207"/>
            <a:ext cx="412496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Les cinq premières doublettes scientifiques couvrent 98 % des choix de doublettes scientifiques : maths-PC (44 %) ; SVT-PC (29 %) ; maths-SVT (16 %) ; maths-NSI (5,5 %) ; maths-SI (3,6 %)</a:t>
            </a:r>
          </a:p>
        </p:txBody>
      </p:sp>
    </p:spTree>
    <p:extLst>
      <p:ext uri="{BB962C8B-B14F-4D97-AF65-F5344CB8AC3E}">
        <p14:creationId xmlns:p14="http://schemas.microsoft.com/office/powerpoint/2010/main" val="19966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77811" y="1145629"/>
            <a:ext cx="11387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l’articulation mathématiques- autres enseignements scientifiques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(rentrée 2020)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31993"/>
              </p:ext>
            </p:extLst>
          </p:nvPr>
        </p:nvGraphicFramePr>
        <p:xfrm>
          <a:off x="1429791" y="2371441"/>
          <a:ext cx="7963763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7078">
                  <a:extLst>
                    <a:ext uri="{9D8B030D-6E8A-4147-A177-3AD203B41FA5}">
                      <a16:colId xmlns:a16="http://schemas.microsoft.com/office/drawing/2014/main" val="1446311862"/>
                    </a:ext>
                  </a:extLst>
                </a:gridCol>
                <a:gridCol w="907465">
                  <a:extLst>
                    <a:ext uri="{9D8B030D-6E8A-4147-A177-3AD203B41FA5}">
                      <a16:colId xmlns:a16="http://schemas.microsoft.com/office/drawing/2014/main" val="14396296"/>
                    </a:ext>
                  </a:extLst>
                </a:gridCol>
                <a:gridCol w="1831382">
                  <a:extLst>
                    <a:ext uri="{9D8B030D-6E8A-4147-A177-3AD203B41FA5}">
                      <a16:colId xmlns:a16="http://schemas.microsoft.com/office/drawing/2014/main" val="3021224235"/>
                    </a:ext>
                  </a:extLst>
                </a:gridCol>
                <a:gridCol w="717838">
                  <a:extLst>
                    <a:ext uri="{9D8B030D-6E8A-4147-A177-3AD203B41FA5}">
                      <a16:colId xmlns:a16="http://schemas.microsoft.com/office/drawing/2014/main" val="2944532713"/>
                    </a:ext>
                  </a:extLst>
                </a:gridCol>
              </a:tblGrid>
              <a:tr h="63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Doublettes scientifiques sans mathématiques 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d'élèves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option mathématiques complémentaires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65032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PHYSIQUE_CHIMIE SVT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48 339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11 794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91228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NUMERIQUE_SCIENCES_INFORMATIQUES PHYSIQUE_CHIMIE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9026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PHYSIQUE_CHIMIE SCIENCES_INGENIEUR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39146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NUMERIQUE_SCIENCES_INFORMATIQUES SVT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9578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NUMERIQUE_SCIENCES_INFORMATIQUES SCIENCES_INGENIEUR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77978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SCIENCES_INGENIEUR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3107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50 972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13 156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198454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444250" y="5573445"/>
            <a:ext cx="1050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13 000 élèves sur les 167 000 (soit 8 %) se construisent un profil scientifique sans enseignement de mathématiques autre que celui de l’enseignement scientifique du tronc commun. 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667223" y="5828097"/>
            <a:ext cx="609600" cy="96982"/>
          </a:xfrm>
          <a:prstGeom prst="rightArrow">
            <a:avLst/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276823" y="1880341"/>
            <a:ext cx="7710228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fr-FR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Premier regard : doublettes scientifiques sans mathématiques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925" y="358292"/>
            <a:ext cx="1064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flux pour les élèves ayant choisi une doublette scientifique ?</a:t>
            </a:r>
          </a:p>
        </p:txBody>
      </p:sp>
    </p:spTree>
    <p:extLst>
      <p:ext uri="{BB962C8B-B14F-4D97-AF65-F5344CB8AC3E}">
        <p14:creationId xmlns:p14="http://schemas.microsoft.com/office/powerpoint/2010/main" val="39888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86450" y="1107032"/>
            <a:ext cx="1071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l’articulation mathématiques- autres enseignements scientifiques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(rentrée 2020)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8484" y="1577235"/>
            <a:ext cx="7830341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fr-FR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regard :  enseignement de spécialité sans mathématiques </a:t>
            </a:r>
            <a:endParaRPr lang="fr-FR" sz="1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71384"/>
              </p:ext>
            </p:extLst>
          </p:nvPr>
        </p:nvGraphicFramePr>
        <p:xfrm>
          <a:off x="1685061" y="2006406"/>
          <a:ext cx="7963764" cy="206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7928">
                  <a:extLst>
                    <a:ext uri="{9D8B030D-6E8A-4147-A177-3AD203B41FA5}">
                      <a16:colId xmlns:a16="http://schemas.microsoft.com/office/drawing/2014/main" val="4176960629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3769765518"/>
                    </a:ext>
                  </a:extLst>
                </a:gridCol>
                <a:gridCol w="2079523">
                  <a:extLst>
                    <a:ext uri="{9D8B030D-6E8A-4147-A177-3AD203B41FA5}">
                      <a16:colId xmlns:a16="http://schemas.microsoft.com/office/drawing/2014/main" val="3485324749"/>
                    </a:ext>
                  </a:extLst>
                </a:gridCol>
                <a:gridCol w="636946">
                  <a:extLst>
                    <a:ext uri="{9D8B030D-6E8A-4147-A177-3AD203B41FA5}">
                      <a16:colId xmlns:a16="http://schemas.microsoft.com/office/drawing/2014/main" val="145465954"/>
                    </a:ext>
                  </a:extLst>
                </a:gridCol>
              </a:tblGrid>
              <a:tr h="86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 de spécialité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d'élèves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option mathématiques complémentaires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4045859"/>
                  </a:ext>
                </a:extLst>
              </a:tr>
              <a:tr h="22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PHYSIQUE_CHIMIE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126 671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14  157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2284499"/>
                  </a:ext>
                </a:extLst>
              </a:tr>
              <a:tr h="22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SVT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101 022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31 299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4009536"/>
                  </a:ext>
                </a:extLst>
              </a:tr>
              <a:tr h="22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NUMERIQUE_SCIENCES_INFORMATIQUES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13 907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2 508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43275762"/>
                  </a:ext>
                </a:extLst>
              </a:tr>
              <a:tr h="22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SCIENCES_INGENIEUR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7 604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14685053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861741" y="3997521"/>
            <a:ext cx="9231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Une situation nouvelle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Un choix éclairé des élèves ? Un choix par défaut car seulement deux enseignement de spécialité en terminale ?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Une anticipation dans l’écriture des programmes de physique-chimie en prenant appui sur l’enseignement de mathématiques complémentaire en terminale et en intégrant, depuis la seconde, des capacités mathématiques exigibles.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Une prise en compte de ces nouveaux profils sur les plans didactique et pédagogique en terminale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Quel accompagnement des nouveaux profils (doublettes scientifiques sans enseignement de spécialité mathématiques) dans l’enseignement supérieur ? </a:t>
            </a:r>
          </a:p>
        </p:txBody>
      </p:sp>
      <p:sp>
        <p:nvSpPr>
          <p:cNvPr id="11" name="Accolade ouvrante 10"/>
          <p:cNvSpPr/>
          <p:nvPr/>
        </p:nvSpPr>
        <p:spPr>
          <a:xfrm>
            <a:off x="2587052" y="4103649"/>
            <a:ext cx="369510" cy="2667692"/>
          </a:xfrm>
          <a:prstGeom prst="leftBrace">
            <a:avLst>
              <a:gd name="adj1" fmla="val 1919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70919" y="351838"/>
            <a:ext cx="1064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flux pour les élèves ayant choisi une spécialité scientifique ?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1618635" y="5389004"/>
            <a:ext cx="609600" cy="96982"/>
          </a:xfrm>
          <a:prstGeom prst="rightArrow">
            <a:avLst/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88168" y="1115020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par genre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(rentrée 2020)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6211564"/>
              </p:ext>
            </p:extLst>
          </p:nvPr>
        </p:nvGraphicFramePr>
        <p:xfrm>
          <a:off x="1588168" y="1702894"/>
          <a:ext cx="6329081" cy="345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872836" y="5472071"/>
            <a:ext cx="1035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Remarque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les filles représentent 56 % de la part des élèves de terminale de la voie générale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925" y="358292"/>
            <a:ext cx="1064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profils pour les élèves ayant choisi une spécialité scientifique ?</a:t>
            </a:r>
          </a:p>
        </p:txBody>
      </p:sp>
    </p:spTree>
    <p:extLst>
      <p:ext uri="{BB962C8B-B14F-4D97-AF65-F5344CB8AC3E}">
        <p14:creationId xmlns:p14="http://schemas.microsoft.com/office/powerpoint/2010/main" val="200398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38361" y="1584603"/>
            <a:ext cx="6827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par genre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(série S - classe de terminale - rentrée 2019)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4609" y="2279963"/>
            <a:ext cx="4314001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Est-ce là une situation nouvelle ?  </a:t>
            </a:r>
            <a:endParaRPr lang="fr-FR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87572"/>
              </p:ext>
            </p:extLst>
          </p:nvPr>
        </p:nvGraphicFramePr>
        <p:xfrm>
          <a:off x="1027953" y="2946511"/>
          <a:ext cx="8350223" cy="2898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753">
                  <a:extLst>
                    <a:ext uri="{9D8B030D-6E8A-4147-A177-3AD203B41FA5}">
                      <a16:colId xmlns:a16="http://schemas.microsoft.com/office/drawing/2014/main" val="398208007"/>
                    </a:ext>
                  </a:extLst>
                </a:gridCol>
                <a:gridCol w="2774904">
                  <a:extLst>
                    <a:ext uri="{9D8B030D-6E8A-4147-A177-3AD203B41FA5}">
                      <a16:colId xmlns:a16="http://schemas.microsoft.com/office/drawing/2014/main" val="3614863269"/>
                    </a:ext>
                  </a:extLst>
                </a:gridCol>
                <a:gridCol w="1079160">
                  <a:extLst>
                    <a:ext uri="{9D8B030D-6E8A-4147-A177-3AD203B41FA5}">
                      <a16:colId xmlns:a16="http://schemas.microsoft.com/office/drawing/2014/main" val="602278836"/>
                    </a:ext>
                  </a:extLst>
                </a:gridCol>
                <a:gridCol w="965801">
                  <a:extLst>
                    <a:ext uri="{9D8B030D-6E8A-4147-A177-3AD203B41FA5}">
                      <a16:colId xmlns:a16="http://schemas.microsoft.com/office/drawing/2014/main" val="1499510020"/>
                    </a:ext>
                  </a:extLst>
                </a:gridCol>
                <a:gridCol w="1036042">
                  <a:extLst>
                    <a:ext uri="{9D8B030D-6E8A-4147-A177-3AD203B41FA5}">
                      <a16:colId xmlns:a16="http://schemas.microsoft.com/office/drawing/2014/main" val="1236518499"/>
                    </a:ext>
                  </a:extLst>
                </a:gridCol>
                <a:gridCol w="1773563">
                  <a:extLst>
                    <a:ext uri="{9D8B030D-6E8A-4147-A177-3AD203B41FA5}">
                      <a16:colId xmlns:a16="http://schemas.microsoft.com/office/drawing/2014/main" val="1328304097"/>
                    </a:ext>
                  </a:extLst>
                </a:gridCol>
              </a:tblGrid>
              <a:tr h="724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Séries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Enseignement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de spécialité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Public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Privé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Total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Part des filles (%)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ctr"/>
                </a:tc>
                <a:extLst>
                  <a:ext uri="{0D108BD9-81ED-4DB2-BD59-A6C34878D82A}">
                    <a16:rowId xmlns:a16="http://schemas.microsoft.com/office/drawing/2014/main" val="2419425194"/>
                  </a:ext>
                </a:extLst>
              </a:tr>
              <a:tr h="36231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SVT – Maths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19,5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26,7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21,2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41,4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extLst>
                  <a:ext uri="{0D108BD9-81ED-4DB2-BD59-A6C34878D82A}">
                    <a16:rowId xmlns:a16="http://schemas.microsoft.com/office/drawing/2014/main" val="613553546"/>
                  </a:ext>
                </a:extLst>
              </a:tr>
              <a:tr h="362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SVT - Physique-chimie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20,1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23,7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20,9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48,0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extLst>
                  <a:ext uri="{0D108BD9-81ED-4DB2-BD59-A6C34878D82A}">
                    <a16:rowId xmlns:a16="http://schemas.microsoft.com/office/drawing/2014/main" val="3221496227"/>
                  </a:ext>
                </a:extLst>
              </a:tr>
              <a:tr h="362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SVT - Sc. de la vie et Terre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40,8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38,3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40,2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62,5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extLst>
                  <a:ext uri="{0D108BD9-81ED-4DB2-BD59-A6C34878D82A}">
                    <a16:rowId xmlns:a16="http://schemas.microsoft.com/office/drawing/2014/main" val="2616036907"/>
                  </a:ext>
                </a:extLst>
              </a:tr>
              <a:tr h="362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SVT – Informatique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6,6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5,4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6,3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highlight>
                            <a:srgbClr val="FFFF00"/>
                          </a:highlight>
                        </a:rPr>
                        <a:t>28,4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extLst>
                  <a:ext uri="{0D108BD9-81ED-4DB2-BD59-A6C34878D82A}">
                    <a16:rowId xmlns:a16="http://schemas.microsoft.com/office/drawing/2014/main" val="1564871633"/>
                  </a:ext>
                </a:extLst>
              </a:tr>
              <a:tr h="362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Sc. de l'ingénieur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13,0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5,9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11,3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15,1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extLst>
                  <a:ext uri="{0D108BD9-81ED-4DB2-BD59-A6C34878D82A}">
                    <a16:rowId xmlns:a16="http://schemas.microsoft.com/office/drawing/2014/main" val="3947801372"/>
                  </a:ext>
                </a:extLst>
              </a:tr>
              <a:tr h="362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Total terminale 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100,0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100,0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100,0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47,5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68" marR="39568" marT="0" marB="0" anchor="b"/>
                </a:tc>
                <a:extLst>
                  <a:ext uri="{0D108BD9-81ED-4DB2-BD59-A6C34878D82A}">
                    <a16:rowId xmlns:a16="http://schemas.microsoft.com/office/drawing/2014/main" val="16513621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86924" y="358292"/>
            <a:ext cx="10947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Quels profils pour les élèves ayant choisi une  spécialité scientifique ?</a:t>
            </a:r>
          </a:p>
        </p:txBody>
      </p:sp>
    </p:spTree>
    <p:extLst>
      <p:ext uri="{BB962C8B-B14F-4D97-AF65-F5344CB8AC3E}">
        <p14:creationId xmlns:p14="http://schemas.microsoft.com/office/powerpoint/2010/main" val="2839892040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{2FEBEDEB-BC8A-534C-BD4C-0D565D3B9AF1}tf10001124</Template>
  <TotalTime>172</TotalTime>
  <Words>1886</Words>
  <Application>Microsoft Office PowerPoint</Application>
  <PresentationFormat>Grand écran</PresentationFormat>
  <Paragraphs>400</Paragraphs>
  <Slides>19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Wingdings 2</vt:lpstr>
      <vt:lpstr>Cadre</vt:lpstr>
      <vt:lpstr>Le continuum lycée – enseignement supérieur en physique-chimie</vt:lpstr>
      <vt:lpstr>La réforme du lycée : évolutions et premières statistiques sur les choix d’enseignement de spécialité</vt:lpstr>
      <vt:lpstr>Présentation PowerPoint</vt:lpstr>
      <vt:lpstr>Maquette de la formation en voie générale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Maquette de la formation en voie technologique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 5</dc:title>
  <dc:creator>Miguel Toquet</dc:creator>
  <cp:lastModifiedBy>Cécile Bruyère</cp:lastModifiedBy>
  <cp:revision>215</cp:revision>
  <dcterms:created xsi:type="dcterms:W3CDTF">2020-12-14T02:30:27Z</dcterms:created>
  <dcterms:modified xsi:type="dcterms:W3CDTF">2021-06-30T17:36:04Z</dcterms:modified>
</cp:coreProperties>
</file>