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9"/>
  </p:notesMasterIdLst>
  <p:handoutMasterIdLst>
    <p:handoutMasterId r:id="rId20"/>
  </p:handoutMasterIdLst>
  <p:sldIdLst>
    <p:sldId id="274" r:id="rId2"/>
    <p:sldId id="276" r:id="rId3"/>
    <p:sldId id="275" r:id="rId4"/>
    <p:sldId id="277" r:id="rId5"/>
    <p:sldId id="278" r:id="rId6"/>
    <p:sldId id="279" r:id="rId7"/>
    <p:sldId id="281" r:id="rId8"/>
    <p:sldId id="284" r:id="rId9"/>
    <p:sldId id="290" r:id="rId10"/>
    <p:sldId id="338" r:id="rId11"/>
    <p:sldId id="350" r:id="rId12"/>
    <p:sldId id="351" r:id="rId13"/>
    <p:sldId id="352" r:id="rId14"/>
    <p:sldId id="291" r:id="rId15"/>
    <p:sldId id="286" r:id="rId16"/>
    <p:sldId id="287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F1"/>
    <a:srgbClr val="5689BF"/>
    <a:srgbClr val="E97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2" autoAdjust="0"/>
    <p:restoredTop sz="82283" autoAdjust="0"/>
  </p:normalViewPr>
  <p:slideViewPr>
    <p:cSldViewPr snapToGrid="0">
      <p:cViewPr varScale="1">
        <p:scale>
          <a:sx n="40" d="100"/>
          <a:sy n="40" d="100"/>
        </p:scale>
        <p:origin x="13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notesViewPr>
    <p:cSldViewPr snapToGrid="0">
      <p:cViewPr varScale="1">
        <p:scale>
          <a:sx n="108" d="100"/>
          <a:sy n="108" d="100"/>
        </p:scale>
        <p:origin x="377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1C84096-A974-1B46-8B84-8F39C7B332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EFAA12-7913-E643-AF74-A9D9FCF4A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76CD8-6D8C-ED44-83B5-0AFA6545248C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14304A-C9FE-1A47-B472-D1DA8494DB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2208AF-2507-BB45-97A8-F02FBDA8D3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FC3B0-536A-1C44-9B08-CD80AEE01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14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DFB9B-4D53-46E2-A9CE-AC10336C2728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26F1A-992C-45DB-A8C9-6BD86CA9F1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4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70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50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1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42938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680C0-7B5B-4BE5-8FDE-FBA42FABDF8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70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42938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680C0-7B5B-4BE5-8FDE-FBA42FABDF8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70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42938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680C0-7B5B-4BE5-8FDE-FBA42FABDF8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70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26F1A-992C-45DB-A8C9-6BD86CA9F19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8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5493" y="1152688"/>
            <a:ext cx="73152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390186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 cap="none" spc="0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130F8B-54D8-B345-BD9C-5229865729BF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0" name="AutoShape 8" descr="2020_logo_signature_mail_MENJS_Dgesco">
            <a:extLst>
              <a:ext uri="{FF2B5EF4-FFF2-40B4-BE49-F238E27FC236}">
                <a16:creationId xmlns:a16="http://schemas.microsoft.com/office/drawing/2014/main" id="{AB58EAF0-8AF2-CD45-88DE-F9CE0660B2C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253093" y="5216875"/>
            <a:ext cx="32639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D23A93-1680-DD46-9840-2D5DFC0CC8AD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2804875908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7E6A66-3EE3-2145-8499-53C5B6CCE4E7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0EF8BF-49BE-514F-96DD-4A3B10DEEE53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587297176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788060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8E3F03-BBD5-EC47-BDFB-3625C975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98FDD1-78D6-4E42-A4F7-2CBBB66498BE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243097-8EC4-CE49-83D6-EFAD0A10B427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384639706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619539" y="624565"/>
            <a:ext cx="10972800" cy="698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609600" y="1860332"/>
            <a:ext cx="10972800" cy="402363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Ø"/>
              <a:defRPr sz="20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fr-FR" dirty="0"/>
              <a:t>Modifiez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 Deuxième niveau</a:t>
            </a:r>
            <a:endParaRPr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76F09EB-02C5-BA4F-B823-5DCE90D3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FF966B-540F-BE46-863C-841F0AC48BEC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7EA5D1-8DCB-2345-B0A3-2869FC2E60D6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780219946"/>
      </p:ext>
    </p:extLst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79348" y="522568"/>
            <a:ext cx="9233303" cy="7423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Ø"/>
              <a:defRPr sz="22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 dirty="0"/>
              <a:t>Modifiez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 hasCustomPrompt="1"/>
          </p:nvPr>
        </p:nvSpPr>
        <p:spPr bwMode="auto"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Ø"/>
              <a:defRPr sz="22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 dirty="0"/>
              <a:t>Modifiez les styles du texte du masque</a:t>
            </a:r>
          </a:p>
          <a:p>
            <a:pPr lvl="1">
              <a:defRPr/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4C194C4-2686-114A-8F56-CB8114AB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782ACF-B5E0-F848-A2A2-005EA80E4EF0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A6ADAF-A54C-5442-8008-9CE93F09D611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527157891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266025" y="1581228"/>
            <a:ext cx="9233303" cy="1390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DE927840-EC98-F44E-BFAD-FBD0E41D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FAFE14-BCD6-0740-9241-C2BA846C408A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7FCFCF-4024-D240-9479-5B4BF8C7509E}"/>
              </a:ext>
            </a:extLst>
          </p:cNvPr>
          <p:cNvSpPr txBox="1"/>
          <p:nvPr userDrawn="1"/>
        </p:nvSpPr>
        <p:spPr bwMode="auto">
          <a:xfrm>
            <a:off x="4055165" y="6461474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post bac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3734633950"/>
      </p:ext>
    </p:extLst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en-US" dirty="0"/>
              <a:t>Cliquez pour modifier les styles du texte du masque</a:t>
            </a:r>
          </a:p>
          <a:p>
            <a:pPr lvl="1"/>
            <a:r>
              <a:rPr lang="en-US" dirty="0"/>
              <a:t>Deuxième niveau</a:t>
            </a:r>
          </a:p>
          <a:p>
            <a:pPr lvl="2"/>
            <a:r>
              <a:rPr lang="en-US" dirty="0"/>
              <a:t>Troisième niveau</a:t>
            </a:r>
          </a:p>
          <a:p>
            <a:pPr lvl="3"/>
            <a:r>
              <a:rPr lang="en-US" dirty="0"/>
              <a:t>Quatrième niveau</a:t>
            </a:r>
          </a:p>
          <a:p>
            <a:pPr lvl="4"/>
            <a:r>
              <a:rPr lang="en-US" dirty="0"/>
              <a:t>Cinquième 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0DAC-DFF7-4CF2-84AF-27F008AD2C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39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2" r:id="rId2"/>
    <p:sldLayoutId id="2147483883" r:id="rId3"/>
    <p:sldLayoutId id="2147483674" r:id="rId4"/>
    <p:sldLayoutId id="2147483676" r:id="rId5"/>
    <p:sldLayoutId id="2147483678" r:id="rId6"/>
    <p:sldLayoutId id="214748388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pm.org/utils/common/documents/jcgm/JCGM_100_2008_F.pdf" TargetMode="External"/><Relationship Id="rId5" Type="http://schemas.openxmlformats.org/officeDocument/2006/relationships/hyperlink" Target="https://www.bipm.org/fr/publications/guides/#vim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1648/programmes-et-ressources-en-physique-chimie-voie-g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Physique-chimie/33/4/RA19_Lycee_GT_2-1-T_PHYCHI_Glossaire-programmes-chimie_117233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E79C14D-E3CA-EC44-86C3-7BC14BB0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"/>
            <a:ext cx="12192000" cy="6850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B84ACE-F098-D943-B6C5-722829C8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481" y="1065126"/>
            <a:ext cx="10530673" cy="2458974"/>
          </a:xfrm>
        </p:spPr>
        <p:txBody>
          <a:bodyPr>
            <a:normAutofit fontScale="90000"/>
          </a:bodyPr>
          <a:lstStyle/>
          <a:p>
            <a:r>
              <a:rPr lang="fr-FR" dirty="0"/>
              <a:t>Le continuum lycée – enseignement supérieur</a:t>
            </a:r>
            <a:br>
              <a:rPr lang="fr-FR" dirty="0"/>
            </a:br>
            <a:r>
              <a:rPr lang="fr-FR" dirty="0"/>
              <a:t>en physique-chimie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E031D1-7915-6A46-A834-ADDF2A74D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8012" y="4038115"/>
            <a:ext cx="7315200" cy="914400"/>
          </a:xfrm>
        </p:spPr>
        <p:txBody>
          <a:bodyPr/>
          <a:lstStyle/>
          <a:p>
            <a:r>
              <a:rPr lang="fr-FR" dirty="0"/>
              <a:t>Mercredi 7 avril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8BBA97-7482-3A4A-888D-4A688FAC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06C589-1D9F-DE42-86B3-B92C5596D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26" y="4846054"/>
            <a:ext cx="2041211" cy="1052500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387DB9-1777-3E4E-8CE8-9DD8F19B7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72" y="5003732"/>
            <a:ext cx="2337080" cy="10513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A51B89-DE04-6E40-BAFF-FB2B04B84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040" y="4850486"/>
            <a:ext cx="1706880" cy="10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ECBA93-335A-45B8-BC7D-35AA98DD027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42454" y="1354671"/>
            <a:ext cx="9032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7800FF"/>
                </a:solidFill>
              </a:rPr>
              <a:t>Distinction entre transformation chimique et réaction chimique</a:t>
            </a:r>
          </a:p>
        </p:txBody>
      </p:sp>
      <p:cxnSp>
        <p:nvCxnSpPr>
          <p:cNvPr id="15379" name="Connecteur droit 15378"/>
          <p:cNvCxnSpPr/>
          <p:nvPr/>
        </p:nvCxnSpPr>
        <p:spPr>
          <a:xfrm flipV="1">
            <a:off x="8728364" y="1717965"/>
            <a:ext cx="0" cy="5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83" name="Connecteur droit 15382"/>
          <p:cNvCxnSpPr/>
          <p:nvPr/>
        </p:nvCxnSpPr>
        <p:spPr>
          <a:xfrm flipH="1" flipV="1">
            <a:off x="7620000" y="1842655"/>
            <a:ext cx="8120" cy="8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49745" y="6160443"/>
            <a:ext cx="1094509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https://cache.media.eduscol.education.fr/file/Physique-chimie/32/0/RA19_Lycee_GT_2-1_PHYCHI_Modeliser-macroscopique-transformation-chimique_1161320.pdf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49746" y="1861752"/>
            <a:ext cx="10540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Peut-on dire :</a:t>
            </a:r>
          </a:p>
          <a:p>
            <a:r>
              <a:rPr lang="fr-FR" dirty="0"/>
              <a:t>- Une réaction chimique est une transformation de la matière au cours de laquelle les espèces chimiques qui constituent la matière sont modifiées ?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wikipedia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Une réaction chimique est lente ? rapide ?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réaction chimique est totale ?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réaction chimique est équilibrée ?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réaction chimique est spontanée ? forcée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49745" y="4036784"/>
            <a:ext cx="1094509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Il convient de dire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</a:t>
            </a:r>
            <a:r>
              <a:rPr lang="fr-FR" strike="sngStrike" dirty="0"/>
              <a:t>réaction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transformation </a:t>
            </a:r>
            <a:r>
              <a:rPr lang="fr-FR" dirty="0"/>
              <a:t>chimique est une transformation </a:t>
            </a:r>
            <a:r>
              <a:rPr lang="fr-FR" strike="sngStrike" dirty="0"/>
              <a:t>de la matière </a:t>
            </a:r>
            <a:r>
              <a:rPr lang="fr-FR" dirty="0">
                <a:solidFill>
                  <a:srgbClr val="FF0000"/>
                </a:solidFill>
              </a:rPr>
              <a:t>d’un système </a:t>
            </a:r>
            <a:r>
              <a:rPr lang="fr-FR" dirty="0"/>
              <a:t>au cours de laquelle les espèces chimiques qui constituent </a:t>
            </a:r>
            <a:r>
              <a:rPr lang="fr-FR" strike="sngStrike" dirty="0"/>
              <a:t>la </a:t>
            </a:r>
            <a:r>
              <a:rPr lang="fr-FR" dirty="0"/>
              <a:t>matière  </a:t>
            </a:r>
            <a:r>
              <a:rPr lang="fr-FR" dirty="0">
                <a:solidFill>
                  <a:srgbClr val="FF0000"/>
                </a:solidFill>
              </a:rPr>
              <a:t>le système </a:t>
            </a:r>
            <a:r>
              <a:rPr lang="fr-FR" dirty="0"/>
              <a:t>sont modifiées.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 </a:t>
            </a:r>
            <a:r>
              <a:rPr lang="fr-FR" strike="sngStrike" dirty="0"/>
              <a:t>réaction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transformation </a:t>
            </a:r>
            <a:r>
              <a:rPr lang="fr-FR" dirty="0"/>
              <a:t>chimique est lente ou rapide.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</a:t>
            </a:r>
            <a:r>
              <a:rPr lang="fr-FR" strike="sngStrike" dirty="0"/>
              <a:t>réaction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transformation </a:t>
            </a:r>
            <a:r>
              <a:rPr lang="fr-FR" dirty="0"/>
              <a:t>chimique est totale ou non totale.</a:t>
            </a:r>
          </a:p>
          <a:p>
            <a:pPr marL="285750" indent="-285750">
              <a:buFontTx/>
              <a:buChar char="-"/>
            </a:pPr>
            <a:r>
              <a:rPr lang="fr-FR" strike="sngStrike" dirty="0"/>
              <a:t>Une réaction chimique est équilibrée ? </a:t>
            </a:r>
            <a:r>
              <a:rPr lang="fr-FR" dirty="0">
                <a:solidFill>
                  <a:srgbClr val="FF0000"/>
                </a:solidFill>
              </a:rPr>
              <a:t>Un système atteint un état d’équilibre chimique.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</a:t>
            </a:r>
            <a:r>
              <a:rPr lang="fr-FR" strike="sngStrike" dirty="0"/>
              <a:t>réaction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transformation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chimique </a:t>
            </a:r>
            <a:r>
              <a:rPr lang="fr-FR" dirty="0"/>
              <a:t>est spontanée ou forcée.</a:t>
            </a:r>
          </a:p>
        </p:txBody>
      </p:sp>
      <p:cxnSp>
        <p:nvCxnSpPr>
          <p:cNvPr id="7" name="Connecteur droit 6"/>
          <p:cNvCxnSpPr>
            <a:cxnSpLocks/>
          </p:cNvCxnSpPr>
          <p:nvPr/>
        </p:nvCxnSpPr>
        <p:spPr>
          <a:xfrm flipV="1">
            <a:off x="1348509" y="2215960"/>
            <a:ext cx="8776567" cy="14785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 rot="20826880">
            <a:off x="4939304" y="2658927"/>
            <a:ext cx="149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0C051-F639-433F-86A0-7FFA4F2074FC}"/>
              </a:ext>
            </a:extLst>
          </p:cNvPr>
          <p:cNvSpPr/>
          <p:nvPr/>
        </p:nvSpPr>
        <p:spPr>
          <a:xfrm>
            <a:off x="842454" y="315354"/>
            <a:ext cx="1013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Modélisation des transformations chimiques</a:t>
            </a:r>
          </a:p>
        </p:txBody>
      </p:sp>
    </p:spTree>
    <p:extLst>
      <p:ext uri="{BB962C8B-B14F-4D97-AF65-F5344CB8AC3E}">
        <p14:creationId xmlns:p14="http://schemas.microsoft.com/office/powerpoint/2010/main" val="39295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ECBA93-335A-45B8-BC7D-35AA98DD027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  <p:cxnSp>
        <p:nvCxnSpPr>
          <p:cNvPr id="15379" name="Connecteur droit 15378"/>
          <p:cNvCxnSpPr/>
          <p:nvPr/>
        </p:nvCxnSpPr>
        <p:spPr>
          <a:xfrm flipV="1">
            <a:off x="8728364" y="1717965"/>
            <a:ext cx="0" cy="5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83" name="Connecteur droit 15382"/>
          <p:cNvCxnSpPr/>
          <p:nvPr/>
        </p:nvCxnSpPr>
        <p:spPr>
          <a:xfrm flipH="1" flipV="1">
            <a:off x="7620000" y="1842655"/>
            <a:ext cx="8120" cy="8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66530" y="1445138"/>
            <a:ext cx="11058939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Au-delà des mots des </a:t>
            </a:r>
            <a:r>
              <a:rPr lang="fr-FR" b="1" dirty="0">
                <a:solidFill>
                  <a:srgbClr val="0070C0"/>
                </a:solidFill>
              </a:rPr>
              <a:t>phénomènes</a:t>
            </a:r>
            <a:r>
              <a:rPr lang="fr-FR" dirty="0"/>
              <a:t> et des </a:t>
            </a:r>
            <a:r>
              <a:rPr lang="fr-FR" b="1" dirty="0"/>
              <a:t>modèles</a:t>
            </a:r>
            <a:r>
              <a:rPr lang="fr-FR" dirty="0"/>
              <a:t>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Transformation chimique </a:t>
            </a:r>
            <a:r>
              <a:rPr lang="fr-FR" dirty="0"/>
              <a:t>: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évolution d’un système </a:t>
            </a:r>
            <a:r>
              <a:rPr lang="fr-FR" dirty="0"/>
              <a:t>d’un état initial vers un état final avec disparition totale ou non d’espèces  chimiques et formation de nouvelles espèces chimiques.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Réaction chimique </a:t>
            </a:r>
            <a:r>
              <a:rPr lang="fr-FR" dirty="0"/>
              <a:t>: </a:t>
            </a:r>
            <a:r>
              <a:rPr lang="fr-FR" b="1" dirty="0"/>
              <a:t>modèle </a:t>
            </a:r>
            <a:r>
              <a:rPr lang="fr-FR" dirty="0"/>
              <a:t>pour rendre compte, </a:t>
            </a:r>
            <a:r>
              <a:rPr lang="fr-FR" b="1" dirty="0"/>
              <a:t>au niveau macroscopique </a:t>
            </a:r>
            <a:r>
              <a:rPr lang="fr-FR" dirty="0"/>
              <a:t>de la transformation du système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B050"/>
                </a:solidFill>
              </a:rPr>
              <a:t>Equation de la réaction </a:t>
            </a:r>
            <a:r>
              <a:rPr lang="fr-FR" dirty="0"/>
              <a:t>: écriture symbolique de la réaction chimique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Mécanisme réactionnel </a:t>
            </a:r>
            <a:r>
              <a:rPr lang="fr-FR" dirty="0"/>
              <a:t>: </a:t>
            </a:r>
            <a:r>
              <a:rPr lang="fr-FR" b="1" dirty="0"/>
              <a:t>modèle</a:t>
            </a:r>
            <a:r>
              <a:rPr lang="fr-FR" dirty="0"/>
              <a:t> pour rendre compte, </a:t>
            </a:r>
            <a:r>
              <a:rPr lang="fr-FR" b="1" dirty="0"/>
              <a:t>au niveau microscopique</a:t>
            </a:r>
            <a:r>
              <a:rPr lang="fr-FR" dirty="0"/>
              <a:t>, de la transformation chimique du système</a:t>
            </a:r>
          </a:p>
          <a:p>
            <a:endParaRPr lang="fr-FR" dirty="0"/>
          </a:p>
          <a:p>
            <a:r>
              <a:rPr lang="fr-FR" dirty="0"/>
              <a:t>Remarques : </a:t>
            </a:r>
          </a:p>
          <a:p>
            <a:r>
              <a:rPr lang="fr-FR" dirty="0"/>
              <a:t>La  transformation chimique d’un système peut être modélisée par une ou plusieurs réactions chimiques : </a:t>
            </a:r>
            <a:r>
              <a:rPr lang="fr-FR" i="1" dirty="0"/>
              <a:t>par exemple  la combustion du gaz naturel  peut être modélisée par deux, voire trois réactions : CH</a:t>
            </a:r>
            <a:r>
              <a:rPr lang="fr-FR" i="1" baseline="-25000" dirty="0"/>
              <a:t>4</a:t>
            </a:r>
            <a:r>
              <a:rPr lang="fr-FR" i="1" dirty="0"/>
              <a:t> réagissant avec O</a:t>
            </a:r>
            <a:r>
              <a:rPr lang="fr-FR" i="1" baseline="-25000" dirty="0"/>
              <a:t>2</a:t>
            </a:r>
            <a:r>
              <a:rPr lang="fr-FR" i="1" dirty="0"/>
              <a:t>  pour donner CO</a:t>
            </a:r>
            <a:r>
              <a:rPr lang="fr-FR" i="1" baseline="-25000" dirty="0"/>
              <a:t>2</a:t>
            </a:r>
            <a:r>
              <a:rPr lang="fr-FR" i="1" dirty="0"/>
              <a:t> , pour donner C, pour former CO </a:t>
            </a:r>
          </a:p>
          <a:p>
            <a:endParaRPr lang="fr-FR" i="1" dirty="0"/>
          </a:p>
          <a:p>
            <a:r>
              <a:rPr lang="fr-FR" dirty="0"/>
              <a:t>Une même réaction peut modéliser plusieurs transformations réalisées à des températures, pressions ou compositions initiales différentes; </a:t>
            </a:r>
            <a:r>
              <a:rPr lang="fr-FR" i="1" dirty="0"/>
              <a:t>par exemple réaction d’</a:t>
            </a:r>
            <a:r>
              <a:rPr lang="fr-FR" i="1" dirty="0" err="1"/>
              <a:t>esterification</a:t>
            </a:r>
            <a:r>
              <a:rPr lang="fr-FR" i="1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6294" y="6133094"/>
            <a:ext cx="1052021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https://cache.media.eduscol.education.fr/file/Physique-chimie/32/0/RA19_Lycee_GT_2-1_PHYCHI_Modeliser-macroscopique-transformation-chimique_1161320.pdf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F493D-6823-45E9-A4A8-58FDBB017D57}"/>
              </a:ext>
            </a:extLst>
          </p:cNvPr>
          <p:cNvSpPr/>
          <p:nvPr/>
        </p:nvSpPr>
        <p:spPr>
          <a:xfrm>
            <a:off x="1104607" y="277178"/>
            <a:ext cx="1013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Modélisation des transformations chimiques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58F377-2DA1-4C53-91D7-1FE987087C55}"/>
              </a:ext>
            </a:extLst>
          </p:cNvPr>
          <p:cNvSpPr/>
          <p:nvPr/>
        </p:nvSpPr>
        <p:spPr>
          <a:xfrm>
            <a:off x="566530" y="1012240"/>
            <a:ext cx="9032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7800FF"/>
                </a:solidFill>
              </a:rPr>
              <a:t>Distinction entre transformation chimique et réaction chimique</a:t>
            </a:r>
          </a:p>
        </p:txBody>
      </p:sp>
    </p:spTree>
    <p:extLst>
      <p:ext uri="{BB962C8B-B14F-4D97-AF65-F5344CB8AC3E}">
        <p14:creationId xmlns:p14="http://schemas.microsoft.com/office/powerpoint/2010/main" val="16993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ECBA93-335A-45B8-BC7D-35AA98DD027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  <p:cxnSp>
        <p:nvCxnSpPr>
          <p:cNvPr id="15379" name="Connecteur droit 15378"/>
          <p:cNvCxnSpPr/>
          <p:nvPr/>
        </p:nvCxnSpPr>
        <p:spPr>
          <a:xfrm flipV="1">
            <a:off x="8728364" y="1717965"/>
            <a:ext cx="0" cy="5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83" name="Connecteur droit 15382"/>
          <p:cNvCxnSpPr/>
          <p:nvPr/>
        </p:nvCxnSpPr>
        <p:spPr>
          <a:xfrm flipH="1" flipV="1">
            <a:off x="7620000" y="1842655"/>
            <a:ext cx="8120" cy="8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75494" y="6423184"/>
            <a:ext cx="1057192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https://cache.media.eduscol.education.fr/file/Physique-chimie/32/0/RA19_Lycee_GT_2-1_PHYCHI_Modeliser-macroscopique-transformation-chimique_1161320.pdf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18516"/>
              </p:ext>
            </p:extLst>
          </p:nvPr>
        </p:nvGraphicFramePr>
        <p:xfrm>
          <a:off x="185530" y="1014136"/>
          <a:ext cx="11714922" cy="533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3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60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Système, siège d’une transformation chimique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Transformation chimique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Réaction</a:t>
                      </a:r>
                      <a:r>
                        <a:rPr lang="fr-FR" sz="2000" baseline="0" dirty="0"/>
                        <a:t> chimique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Etat initial et état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Evolution d’un système de l’état initial à l’état final à </a:t>
                      </a:r>
                      <a:r>
                        <a:rPr lang="fr-FR" sz="1600" i="1" dirty="0"/>
                        <a:t>T </a:t>
                      </a:r>
                      <a:r>
                        <a:rPr lang="fr-FR" sz="1600" dirty="0"/>
                        <a:t>et </a:t>
                      </a:r>
                      <a:r>
                        <a:rPr lang="fr-FR" sz="16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Équation</a:t>
                      </a:r>
                      <a:r>
                        <a:rPr lang="fr-FR" sz="1600" baseline="0" dirty="0"/>
                        <a:t>  de la réaction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969">
                <a:tc>
                  <a:txBody>
                    <a:bodyPr/>
                    <a:lstStyle/>
                    <a:p>
                      <a:r>
                        <a:rPr lang="fr-FR" sz="1600" dirty="0"/>
                        <a:t>Composition dans l’état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Avancement final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Stoechiométrie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Disparition du réactif limitant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Totale</a:t>
                      </a:r>
                      <a:r>
                        <a:rPr lang="fr-FR" sz="1600" baseline="0" dirty="0"/>
                        <a:t> </a:t>
                      </a:r>
                      <a:endParaRPr lang="fr-FR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  <a:p>
                      <a:pPr algn="ctr"/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Constante d’équilibre </a:t>
                      </a:r>
                      <a:r>
                        <a:rPr lang="fr-FR" sz="1600" i="1" dirty="0"/>
                        <a:t>K</a:t>
                      </a:r>
                    </a:p>
                    <a:p>
                      <a:pPr algn="ctr"/>
                      <a:r>
                        <a:rPr lang="fr-FR" sz="1600" i="0" dirty="0"/>
                        <a:t>ne</a:t>
                      </a:r>
                      <a:r>
                        <a:rPr lang="fr-FR" sz="1600" i="0" baseline="0" dirty="0"/>
                        <a:t> dépendant que de </a:t>
                      </a:r>
                      <a:r>
                        <a:rPr lang="fr-FR" sz="1600" i="1" baseline="0" dirty="0"/>
                        <a:t>T</a:t>
                      </a:r>
                      <a:endParaRPr lang="fr-FR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Système à l’équilibre</a:t>
                      </a:r>
                      <a:r>
                        <a:rPr lang="fr-FR" sz="1600" baseline="0" dirty="0"/>
                        <a:t> chimique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baseline="0" dirty="0" err="1"/>
                        <a:t>Qr</a:t>
                      </a:r>
                      <a:r>
                        <a:rPr lang="fr-FR" sz="1600" baseline="-25000" dirty="0" err="1"/>
                        <a:t>eq</a:t>
                      </a:r>
                      <a:r>
                        <a:rPr lang="fr-FR" sz="1600" baseline="0" dirty="0"/>
                        <a:t>= </a:t>
                      </a:r>
                      <a:r>
                        <a:rPr lang="fr-FR" sz="1600" i="1" baseline="0" dirty="0"/>
                        <a:t>K 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Non totale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Evolution spontanée vers un état d’équilibre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baseline="0" dirty="0" err="1"/>
                        <a:t>Qr</a:t>
                      </a:r>
                      <a:r>
                        <a:rPr lang="fr-FR" sz="1600" i="0" baseline="-25000" dirty="0"/>
                        <a:t> </a:t>
                      </a:r>
                      <a:r>
                        <a:rPr lang="fr-FR" sz="1600" i="0" baseline="0" dirty="0"/>
                        <a:t> évolue  vers 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i="1" baseline="0" dirty="0"/>
                        <a:t>K 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Spontanée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46">
                <a:tc>
                  <a:txBody>
                    <a:bodyPr/>
                    <a:lstStyle/>
                    <a:p>
                      <a:r>
                        <a:rPr lang="fr-FR" sz="1600" dirty="0"/>
                        <a:t>Evolution forcée vers</a:t>
                      </a:r>
                      <a:r>
                        <a:rPr lang="fr-FR" sz="1600" baseline="0" dirty="0"/>
                        <a:t> un état hors équilibre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Forcée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46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Evolution temporelle d’un système; vitesse de disparition</a:t>
                      </a:r>
                      <a:r>
                        <a:rPr lang="fr-FR" sz="1600" baseline="0" dirty="0"/>
                        <a:t> d’un réactif  ou de formation d’un produit.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Lente ou rapide</a:t>
                      </a:r>
                    </a:p>
                    <a:p>
                      <a:pPr algn="ctr"/>
                      <a:r>
                        <a:rPr lang="fr-FR" sz="1600" dirty="0"/>
                        <a:t>Temps de demi-réaction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6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Energie </a:t>
                      </a:r>
                      <a:r>
                        <a:rPr lang="fr-FR" sz="1600"/>
                        <a:t>transférée </a:t>
                      </a:r>
                      <a:r>
                        <a:rPr lang="fr-FR" sz="1600" baseline="0"/>
                        <a:t>par </a:t>
                      </a:r>
                      <a:r>
                        <a:rPr lang="fr-FR" sz="1600" baseline="0" dirty="0"/>
                        <a:t>le système </a:t>
                      </a:r>
                      <a:r>
                        <a:rPr lang="fr-FR" sz="1600" baseline="0"/>
                        <a:t>avec l’extérieur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Exothermique ou endothermique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Energie molaire</a:t>
                      </a:r>
                      <a:r>
                        <a:rPr lang="fr-FR" sz="1600" baseline="0" dirty="0"/>
                        <a:t> de réaction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39D58DC-A7ED-4598-8130-24E7A29830B1}"/>
              </a:ext>
            </a:extLst>
          </p:cNvPr>
          <p:cNvSpPr/>
          <p:nvPr/>
        </p:nvSpPr>
        <p:spPr>
          <a:xfrm>
            <a:off x="1212036" y="235892"/>
            <a:ext cx="1013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Modélisation des transformations chimiques</a:t>
            </a:r>
          </a:p>
        </p:txBody>
      </p:sp>
    </p:spTree>
    <p:extLst>
      <p:ext uri="{BB962C8B-B14F-4D97-AF65-F5344CB8AC3E}">
        <p14:creationId xmlns:p14="http://schemas.microsoft.com/office/powerpoint/2010/main" val="35528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92759" y="254048"/>
            <a:ext cx="1013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 smtClean="0">
                <a:solidFill>
                  <a:srgbClr val="0033CC"/>
                </a:solidFill>
              </a:rPr>
              <a:t>Mesure </a:t>
            </a:r>
            <a:r>
              <a:rPr lang="fr-FR" sz="2800" b="1" dirty="0">
                <a:solidFill>
                  <a:srgbClr val="0033CC"/>
                </a:solidFill>
              </a:rPr>
              <a:t>et </a:t>
            </a:r>
            <a:r>
              <a:rPr lang="fr-FR" sz="2800" b="1" dirty="0" smtClean="0">
                <a:solidFill>
                  <a:srgbClr val="0033CC"/>
                </a:solidFill>
              </a:rPr>
              <a:t>incertitudes : enjeux des nouveaux programmes</a:t>
            </a:r>
            <a:endParaRPr lang="fr-FR" sz="2800" b="1" dirty="0">
              <a:solidFill>
                <a:srgbClr val="0033CC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4353" y="818601"/>
            <a:ext cx="11326125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000" b="1" dirty="0" smtClean="0"/>
              <a:t>Disparition de la notion d’erreur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843" y="3004489"/>
            <a:ext cx="3191734" cy="1228222"/>
          </a:xfrm>
          <a:prstGeom prst="rect">
            <a:avLst/>
          </a:prstGeom>
        </p:spPr>
      </p:pic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8" y="1218054"/>
            <a:ext cx="5408871" cy="22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843" y="4290833"/>
            <a:ext cx="3233693" cy="3145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0128" y="5996226"/>
            <a:ext cx="12226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Biblio: </a:t>
            </a:r>
          </a:p>
          <a:p>
            <a:pPr marL="285750" indent="-285750">
              <a:buFontTx/>
              <a:buChar char="-"/>
            </a:pPr>
            <a:r>
              <a:rPr lang="fr-FR" sz="1000" dirty="0" smtClean="0"/>
              <a:t>Julien Browaeys, Groupe IREM « Mesure et incertitudes » de l’université de Paris.</a:t>
            </a:r>
          </a:p>
          <a:p>
            <a:pPr marL="285750" indent="-285750">
              <a:buFontTx/>
              <a:buChar char="-"/>
            </a:pPr>
            <a:r>
              <a:rPr lang="fr-FR" sz="1000" dirty="0" smtClean="0"/>
              <a:t>Vocabulaire International de la Mesure (VIM), document du Bureau International des Poids et Mesures: </a:t>
            </a:r>
            <a:r>
              <a:rPr lang="fr-FR" sz="1000" dirty="0" smtClean="0">
                <a:hlinkClick r:id="rId5"/>
              </a:rPr>
              <a:t>https</a:t>
            </a:r>
            <a:r>
              <a:rPr lang="fr-FR" sz="1000" dirty="0">
                <a:hlinkClick r:id="rId5"/>
              </a:rPr>
              <a:t>://www.bipm.org/fr/publications/guides/#</a:t>
            </a:r>
            <a:r>
              <a:rPr lang="fr-FR" sz="1000" dirty="0" smtClean="0">
                <a:hlinkClick r:id="rId5"/>
              </a:rPr>
              <a:t>vim</a:t>
            </a:r>
            <a:endParaRPr lang="fr-FR" sz="1000" dirty="0" smtClean="0"/>
          </a:p>
          <a:p>
            <a:pPr marL="285750" indent="-285750">
              <a:buFontTx/>
              <a:buChar char="-"/>
            </a:pPr>
            <a:r>
              <a:rPr lang="fr-FR" sz="1000" dirty="0" smtClean="0"/>
              <a:t>« Guide pour l’expression de l’incertitude de mesure (GUM) », Comité commun pour les guides en métrologie (JCGM</a:t>
            </a:r>
            <a:r>
              <a:rPr lang="fr-FR" sz="1000" dirty="0"/>
              <a:t>), septembre 2008: </a:t>
            </a:r>
            <a:r>
              <a:rPr lang="fr-FR" sz="1000" dirty="0">
                <a:hlinkClick r:id="rId6"/>
              </a:rPr>
              <a:t>https://</a:t>
            </a:r>
            <a:r>
              <a:rPr lang="fr-FR" sz="1000" dirty="0" smtClean="0">
                <a:hlinkClick r:id="rId6"/>
              </a:rPr>
              <a:t>www.bipm.org/utils/common/documents/jcgm/JCGM_100_2008_F.pdf</a:t>
            </a:r>
            <a:endParaRPr lang="fr-FR" sz="1000" dirty="0" smtClean="0"/>
          </a:p>
          <a:p>
            <a:pPr marL="285750" indent="-285750">
              <a:buFontTx/>
              <a:buChar char="-"/>
            </a:pPr>
            <a:endParaRPr lang="fr-FR" sz="1000" dirty="0"/>
          </a:p>
        </p:txBody>
      </p:sp>
      <p:sp>
        <p:nvSpPr>
          <p:cNvPr id="8" name="Rectangle 7"/>
          <p:cNvSpPr/>
          <p:nvPr/>
        </p:nvSpPr>
        <p:spPr>
          <a:xfrm>
            <a:off x="5825615" y="922441"/>
            <a:ext cx="61196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La </a:t>
            </a:r>
            <a:r>
              <a:rPr lang="fr-FR" sz="2000" b="1" dirty="0" smtClean="0"/>
              <a:t>valeur mesurée = la moyenne arithmétique </a:t>
            </a:r>
            <a:r>
              <a:rPr lang="fr-FR" sz="2000" dirty="0" smtClean="0"/>
              <a:t>des observations </a:t>
            </a:r>
            <a:endParaRPr lang="fr-FR" sz="2000" dirty="0"/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000" b="1" dirty="0" smtClean="0"/>
              <a:t>L’incertitude-type = l’écart-type </a:t>
            </a:r>
            <a:r>
              <a:rPr lang="fr-FR" sz="2000" dirty="0" smtClean="0"/>
              <a:t>= u(x), grandeur qui quantifie la dispersion des valeurs raisonnablement attribuables à la grandeur mesurée.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544758" y="477586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000" b="1" dirty="0" smtClean="0"/>
              <a:t>Validation du résultat:</a:t>
            </a:r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r-FR" sz="2000" dirty="0" smtClean="0"/>
              <a:t>Fin </a:t>
            </a:r>
            <a:r>
              <a:rPr lang="fr-FR" sz="2000" dirty="0"/>
              <a:t>de l’écart relatif</a:t>
            </a:r>
            <a:endParaRPr lang="fr-FR" sz="2000" i="1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r-FR" sz="2000" dirty="0"/>
              <a:t>Introduction de l’écart </a:t>
            </a:r>
            <a:r>
              <a:rPr lang="fr-FR" sz="2000" dirty="0" smtClean="0"/>
              <a:t>normalisé (ou le z-score)</a:t>
            </a:r>
            <a:endParaRPr lang="fr-FR" sz="2000" dirty="0"/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r-FR" sz="2000" dirty="0"/>
              <a:t>Analyse </a:t>
            </a:r>
            <a:r>
              <a:rPr lang="fr-FR" sz="2000" dirty="0" smtClean="0"/>
              <a:t>de compatibilité ou d’incompatibilité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408013" y="354366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000" b="1" dirty="0"/>
              <a:t>Écriture du résultat de mesure:</a:t>
            </a:r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r-FR" sz="2000" dirty="0"/>
              <a:t>Suppression du niveau de confiance</a:t>
            </a:r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fr-FR" sz="2000" dirty="0"/>
              <a:t>Retour explicite des chiffres </a:t>
            </a:r>
            <a:r>
              <a:rPr lang="fr-FR" sz="2000" dirty="0" smtClean="0"/>
              <a:t>significatifs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6397503" y="5610867"/>
            <a:ext cx="1265995" cy="193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038" y="5303036"/>
            <a:ext cx="16954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9015" y="867000"/>
            <a:ext cx="9865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000" b="1" dirty="0"/>
              <a:t>É</a:t>
            </a:r>
            <a:r>
              <a:rPr lang="fr-FR" sz="2000" b="1" dirty="0" smtClean="0"/>
              <a:t>valuer une incertitude-type par une approche statistique (type A) </a:t>
            </a: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14B7E67F-8FF9-4B33-A1B1-0B849AE382B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26565-13BE-4B20-BCF2-2F81590F73C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BC8EF97-D4D1-468A-82E7-4F64FBF529D9}"/>
              </a:ext>
            </a:extLst>
          </p:cNvPr>
          <p:cNvSpPr txBox="1">
            <a:spLocks/>
          </p:cNvSpPr>
          <p:nvPr/>
        </p:nvSpPr>
        <p:spPr>
          <a:xfrm>
            <a:off x="528941" y="992440"/>
            <a:ext cx="6527117" cy="916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rgbClr val="0070C0"/>
                </a:solidFill>
                <a:latin typeface="+mn-lt"/>
              </a:rPr>
              <a:t>Titrage avec suivi colorimétrique de </a:t>
            </a:r>
            <a:r>
              <a:rPr lang="fr-FR" sz="1800" b="1" dirty="0">
                <a:solidFill>
                  <a:srgbClr val="0070C0"/>
                </a:solidFill>
                <a:latin typeface="+mn-lt"/>
              </a:rPr>
              <a:t>l’acide </a:t>
            </a:r>
            <a:r>
              <a:rPr lang="fr-FR" sz="1800" b="1" dirty="0" smtClean="0">
                <a:solidFill>
                  <a:srgbClr val="0070C0"/>
                </a:solidFill>
                <a:latin typeface="+mn-lt"/>
              </a:rPr>
              <a:t>benzoïque.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fr-FR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50245" y="34650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07A0848-A3A4-4CFF-BA95-80B75D1FD785}"/>
              </a:ext>
            </a:extLst>
          </p:cNvPr>
          <p:cNvSpPr txBox="1"/>
          <p:nvPr/>
        </p:nvSpPr>
        <p:spPr>
          <a:xfrm>
            <a:off x="7111472" y="3855014"/>
            <a:ext cx="46378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0070C0"/>
                </a:solidFill>
              </a:rPr>
              <a:t>Veq</a:t>
            </a:r>
            <a:r>
              <a:rPr lang="fr-FR" sz="2000" b="1" dirty="0">
                <a:solidFill>
                  <a:srgbClr val="0070C0"/>
                </a:solidFill>
              </a:rPr>
              <a:t> = </a:t>
            </a:r>
            <a:r>
              <a:rPr lang="fr-FR" sz="2000" b="1" dirty="0" smtClean="0">
                <a:solidFill>
                  <a:srgbClr val="0070C0"/>
                </a:solidFill>
              </a:rPr>
              <a:t>(11,643 </a:t>
            </a:r>
            <a:r>
              <a:rPr lang="fr-FR" sz="2000" b="1" dirty="0">
                <a:solidFill>
                  <a:srgbClr val="0070C0"/>
                </a:solidFill>
              </a:rPr>
              <a:t>± </a:t>
            </a:r>
            <a:r>
              <a:rPr lang="fr-FR" sz="2000" b="1" dirty="0" smtClean="0">
                <a:solidFill>
                  <a:srgbClr val="0070C0"/>
                </a:solidFill>
              </a:rPr>
              <a:t>0,025) </a:t>
            </a:r>
            <a:r>
              <a:rPr lang="fr-FR" sz="2000" b="1" dirty="0" err="1" smtClean="0">
                <a:solidFill>
                  <a:srgbClr val="0070C0"/>
                </a:solidFill>
              </a:rPr>
              <a:t>mL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r>
              <a:rPr lang="fr-FR" sz="2000" b="1" dirty="0" smtClean="0">
                <a:solidFill>
                  <a:srgbClr val="0070C0"/>
                </a:solidFill>
              </a:rPr>
              <a:t>(où ce qui suit le ± est l’incertitude-type)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92758" y="170984"/>
            <a:ext cx="1013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 smtClean="0">
                <a:solidFill>
                  <a:srgbClr val="0033CC"/>
                </a:solidFill>
              </a:rPr>
              <a:t>Mesure </a:t>
            </a:r>
            <a:r>
              <a:rPr lang="fr-FR" sz="2800" b="1" dirty="0">
                <a:solidFill>
                  <a:srgbClr val="0033CC"/>
                </a:solidFill>
              </a:rPr>
              <a:t>et </a:t>
            </a:r>
            <a:r>
              <a:rPr lang="fr-FR" sz="2800" b="1" dirty="0" smtClean="0">
                <a:solidFill>
                  <a:srgbClr val="0033CC"/>
                </a:solidFill>
              </a:rPr>
              <a:t>incertitudes : enjeux des nouveaux programmes</a:t>
            </a:r>
            <a:endParaRPr lang="fr-FR" sz="2800" b="1" dirty="0">
              <a:solidFill>
                <a:srgbClr val="0033CC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437" y="2179369"/>
            <a:ext cx="3742761" cy="187931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980" y="2624293"/>
            <a:ext cx="4242159" cy="76497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98" y="2076248"/>
            <a:ext cx="2210192" cy="25242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290624" y="1631169"/>
            <a:ext cx="11412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1"/>
            <a:r>
              <a:rPr lang="fr-FR" dirty="0"/>
              <a:t>Equation de la réaction support </a:t>
            </a:r>
            <a:r>
              <a:rPr lang="fr-FR" dirty="0" smtClean="0"/>
              <a:t>du titrage </a:t>
            </a:r>
            <a:r>
              <a:rPr lang="fr-FR" dirty="0"/>
              <a:t>:  </a:t>
            </a:r>
            <a:r>
              <a:rPr lang="fr-FR" dirty="0" err="1"/>
              <a:t>PhCOOH</a:t>
            </a:r>
            <a:r>
              <a:rPr lang="fr-FR" dirty="0"/>
              <a:t> (</a:t>
            </a:r>
            <a:r>
              <a:rPr lang="fr-FR" dirty="0" err="1"/>
              <a:t>aq</a:t>
            </a:r>
            <a:r>
              <a:rPr lang="fr-FR" dirty="0"/>
              <a:t>)    +    HO </a:t>
            </a:r>
            <a:r>
              <a:rPr lang="fr-FR" baseline="30000" dirty="0"/>
              <a:t>-  </a:t>
            </a:r>
            <a:r>
              <a:rPr lang="fr-FR" dirty="0"/>
              <a:t>(</a:t>
            </a:r>
            <a:r>
              <a:rPr lang="fr-FR" dirty="0" err="1"/>
              <a:t>aq</a:t>
            </a:r>
            <a:r>
              <a:rPr lang="fr-FR" dirty="0"/>
              <a:t>)    →    </a:t>
            </a:r>
            <a:r>
              <a:rPr lang="fr-FR" dirty="0" err="1"/>
              <a:t>PhCOO</a:t>
            </a:r>
            <a:r>
              <a:rPr lang="fr-FR" dirty="0"/>
              <a:t> </a:t>
            </a:r>
            <a:r>
              <a:rPr lang="fr-FR" baseline="30000" dirty="0"/>
              <a:t>-</a:t>
            </a:r>
            <a:r>
              <a:rPr lang="fr-FR" dirty="0"/>
              <a:t> (</a:t>
            </a:r>
            <a:r>
              <a:rPr lang="fr-FR" dirty="0" err="1"/>
              <a:t>aq</a:t>
            </a:r>
            <a:r>
              <a:rPr lang="fr-FR" dirty="0"/>
              <a:t>)    +   H</a:t>
            </a:r>
            <a:r>
              <a:rPr lang="fr-FR" baseline="-25000" dirty="0"/>
              <a:t>2</a:t>
            </a:r>
            <a:r>
              <a:rPr lang="fr-FR" dirty="0"/>
              <a:t>O (l)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38" y="4950773"/>
            <a:ext cx="5046998" cy="82492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846099" y="5092093"/>
            <a:ext cx="3560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/>
            <a:r>
              <a:rPr lang="fr-FR" dirty="0" smtClean="0"/>
              <a:t> Calcul </a:t>
            </a:r>
            <a:r>
              <a:rPr lang="fr-FR" dirty="0"/>
              <a:t>du quotient :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404993D-D43F-49DD-B4B3-C79F63043AE0}"/>
                  </a:ext>
                </a:extLst>
              </p:cNvPr>
              <p:cNvSpPr txBox="1"/>
              <p:nvPr/>
            </p:nvSpPr>
            <p:spPr>
              <a:xfrm>
                <a:off x="7966356" y="4999168"/>
                <a:ext cx="3442783" cy="566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fr-FR" baseline="-25000" dirty="0">
                              <a:solidFill>
                                <a:schemeClr val="tx1"/>
                              </a:solidFill>
                            </a:rPr>
                            <m:t>eq</m:t>
                          </m:r>
                          <m:r>
                            <m:rPr>
                              <m:nor/>
                            </m:rPr>
                            <a:rPr lang="fr-FR" baseline="-25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baseline="-25000" dirty="0">
                              <a:solidFill>
                                <a:schemeClr val="tx1"/>
                              </a:solidFill>
                            </a:rPr>
                            <m:t>colorim</m:t>
                          </m:r>
                          <m:r>
                            <m:rPr>
                              <m:nor/>
                            </m:rPr>
                            <a:rPr lang="fr-FR" baseline="-25000" dirty="0">
                              <a:solidFill>
                                <a:schemeClr val="tx1"/>
                              </a:solidFill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baseline="-25000" dirty="0">
                              <a:solidFill>
                                <a:schemeClr val="tx1"/>
                              </a:solidFill>
                            </a:rPr>
                            <m:t>trique</m:t>
                          </m:r>
                          <m:r>
                            <m:rPr>
                              <m:nor/>
                            </m:rPr>
                            <a:rPr lang="fr-FR" baseline="-25000" dirty="0">
                              <a:solidFill>
                                <a:schemeClr val="tx1"/>
                              </a:solidFill>
                            </a:rPr>
                            <m:t> – 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fr-FR" baseline="-25000" dirty="0">
                              <a:solidFill>
                                <a:schemeClr val="tx1"/>
                              </a:solidFill>
                            </a:rPr>
                            <m:t>eq</m:t>
                          </m:r>
                          <m:r>
                            <m:rPr>
                              <m:nor/>
                            </m:rPr>
                            <a:rPr lang="fr-FR" baseline="-25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baseline="-25000" dirty="0">
                              <a:solidFill>
                                <a:schemeClr val="tx1"/>
                              </a:solidFill>
                            </a:rPr>
                            <m:t>pH</m:t>
                          </m:r>
                          <m:r>
                            <m:rPr>
                              <m:nor/>
                            </m:rPr>
                            <a:rPr lang="fr-FR" i="0" baseline="-25000" dirty="0" smtClean="0">
                              <a:solidFill>
                                <a:schemeClr val="tx1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r-FR" baseline="-25000" dirty="0" smtClean="0">
                              <a:solidFill>
                                <a:schemeClr val="tx1"/>
                              </a:solidFill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baseline="-25000" dirty="0" smtClean="0">
                              <a:solidFill>
                                <a:schemeClr val="tx1"/>
                              </a:solidFill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baseline="-25000" dirty="0" smtClean="0">
                              <a:solidFill>
                                <a:schemeClr val="tx1"/>
                              </a:solidFill>
                            </a:rPr>
                            <m:t>trique</m:t>
                          </m:r>
                          <m:r>
                            <m:rPr>
                              <m:nor/>
                            </m:rPr>
                            <a:rPr lang="fr-FR" i="0" baseline="-2500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Veq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</m:den>
                      </m:f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404993D-D43F-49DD-B4B3-C79F63043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356" y="4999168"/>
                <a:ext cx="3442783" cy="5661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5FE3A6B7-0A5B-4AE3-80BC-6DEF7A84CADB}"/>
                  </a:ext>
                </a:extLst>
              </p:cNvPr>
              <p:cNvSpPr txBox="1"/>
              <p:nvPr/>
            </p:nvSpPr>
            <p:spPr>
              <a:xfrm>
                <a:off x="5653327" y="5546513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1" dirty="0" smtClean="0">
                          <a:solidFill>
                            <a:srgbClr val="0070C0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eq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colorim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é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trique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 – </m:t>
                      </m:r>
                      <m:r>
                        <m:rPr>
                          <m:nor/>
                        </m:rPr>
                        <a:rPr lang="fr-FR" b="1" dirty="0" smtClean="0">
                          <a:solidFill>
                            <a:srgbClr val="0070C0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eq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pH</m:t>
                      </m:r>
                      <m:r>
                        <m:rPr>
                          <m:nor/>
                        </m:rPr>
                        <a:rPr lang="fr-FR" b="1" i="0" baseline="-25000" dirty="0" smtClean="0">
                          <a:solidFill>
                            <a:srgbClr val="0070C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é</m:t>
                      </m:r>
                      <m:r>
                        <m:rPr>
                          <m:nor/>
                        </m:rPr>
                        <a:rPr lang="fr-FR" b="1" baseline="-25000" dirty="0" smtClean="0">
                          <a:solidFill>
                            <a:srgbClr val="0070C0"/>
                          </a:solidFill>
                        </a:rPr>
                        <m:t>trique</m:t>
                      </m:r>
                      <m:r>
                        <m:rPr>
                          <m:nor/>
                        </m:rPr>
                        <a:rPr lang="fr-FR" b="1" i="0" baseline="-25000" dirty="0" smtClean="0">
                          <a:solidFill>
                            <a:srgbClr val="0070C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b="1" i="0" dirty="0" smtClean="0">
                          <a:solidFill>
                            <a:srgbClr val="0070C0"/>
                          </a:solidFill>
                        </a:rPr>
                        <m:t>  &lt;  </m:t>
                      </m:r>
                      <m:r>
                        <m:rPr>
                          <m:nor/>
                        </m:rPr>
                        <a:rPr lang="fr-FR" b="1" i="0" dirty="0" smtClean="0">
                          <a:solidFill>
                            <a:srgbClr val="0070C0"/>
                          </a:solidFill>
                        </a:rPr>
                        <m:t>u</m:t>
                      </m:r>
                      <m:r>
                        <m:rPr>
                          <m:nor/>
                        </m:rPr>
                        <a:rPr lang="fr-FR" b="1" i="0" dirty="0" smtClean="0">
                          <a:solidFill>
                            <a:srgbClr val="0070C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fr-FR" b="1" i="0" dirty="0" smtClean="0">
                          <a:solidFill>
                            <a:srgbClr val="0070C0"/>
                          </a:solidFill>
                        </a:rPr>
                        <m:t>Veq</m:t>
                      </m:r>
                      <m:r>
                        <m:rPr>
                          <m:nor/>
                        </m:rPr>
                        <a:rPr lang="fr-FR" b="1" i="0" dirty="0" smtClean="0">
                          <a:solidFill>
                            <a:srgbClr val="0070C0"/>
                          </a:solidFill>
                        </a:rPr>
                        <m:t>) 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5FE3A6B7-0A5B-4AE3-80BC-6DEF7A84C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327" y="5546513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>
            <a:extLst>
              <a:ext uri="{FF2B5EF4-FFF2-40B4-BE49-F238E27FC236}">
                <a16:creationId xmlns:a16="http://schemas.microsoft.com/office/drawing/2014/main" id="{76FB262D-2DE3-47CC-B2E7-FD3CB3073603}"/>
              </a:ext>
            </a:extLst>
          </p:cNvPr>
          <p:cNvSpPr txBox="1"/>
          <p:nvPr/>
        </p:nvSpPr>
        <p:spPr>
          <a:xfrm>
            <a:off x="384125" y="5824952"/>
            <a:ext cx="117082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/>
            <a:r>
              <a:rPr lang="fr-FR" sz="1800" dirty="0"/>
              <a:t>Conclusion : </a:t>
            </a:r>
          </a:p>
          <a:p>
            <a:pPr marL="180975" indent="-180975" algn="just"/>
            <a:endParaRPr lang="fr-FR" sz="600" dirty="0"/>
          </a:p>
          <a:p>
            <a:pPr algn="just"/>
            <a:r>
              <a:rPr lang="fr-FR" sz="1800" dirty="0"/>
              <a:t>La méthode de suivi colorimétrique donne un résultat compatible avec celui obtenu par la méthode de suivi pH-métrique, prise comme méthode référente.</a:t>
            </a:r>
            <a:r>
              <a:rPr lang="fr-FR" sz="1800" dirty="0">
                <a:highlight>
                  <a:srgbClr val="FFFF00"/>
                </a:highlight>
              </a:rPr>
              <a:t>   </a:t>
            </a:r>
            <a:endParaRPr lang="fr-FR" sz="1800" dirty="0"/>
          </a:p>
        </p:txBody>
      </p:sp>
      <p:sp>
        <p:nvSpPr>
          <p:cNvPr id="27" name="Rectangle 26"/>
          <p:cNvSpPr/>
          <p:nvPr/>
        </p:nvSpPr>
        <p:spPr>
          <a:xfrm>
            <a:off x="369388" y="4618502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algn="just"/>
            <a:r>
              <a:rPr lang="fr-FR" dirty="0"/>
              <a:t>Confrontation des deux méthodes : </a:t>
            </a:r>
          </a:p>
        </p:txBody>
      </p:sp>
    </p:spTree>
    <p:extLst>
      <p:ext uri="{BB962C8B-B14F-4D97-AF65-F5344CB8AC3E}">
        <p14:creationId xmlns:p14="http://schemas.microsoft.com/office/powerpoint/2010/main" val="4139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/>
      <p:bldP spid="29" grpId="0"/>
      <p:bldP spid="30" grpId="0"/>
      <p:bldP spid="31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02160" y="203616"/>
            <a:ext cx="1013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Conclusion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4636" y="1424067"/>
            <a:ext cx="11326125" cy="279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FR" sz="2000" dirty="0"/>
              <a:t>Des programmes structurés par les concepts abordés </a:t>
            </a:r>
            <a:r>
              <a:rPr lang="mr-IN" sz="2000" dirty="0"/>
              <a:t>…</a:t>
            </a:r>
            <a:r>
              <a:rPr lang="fr-FR" sz="2000" dirty="0"/>
              <a:t>mais la contextualisation reste recommandée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FR" sz="2000" dirty="0"/>
              <a:t>Une affirmation de la place des </a:t>
            </a:r>
            <a:r>
              <a:rPr lang="fr-FR" sz="2000" b="1" dirty="0"/>
              <a:t>modèles en physique-chimie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FR" sz="2000" dirty="0"/>
              <a:t>Une formation expérimentale confortée</a:t>
            </a:r>
            <a:endParaRPr lang="fr-FR" sz="2000" i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FR" sz="2000" dirty="0"/>
              <a:t>Une place nouvelle du numérique (codage inclus)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FR" sz="2000" dirty="0"/>
              <a:t>Une nouvelle approche des incertitudes de mesure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FR" sz="2000" dirty="0"/>
              <a:t>Un dialogue renforcé avec les mathématiques (capacités mathématiques et enseignement PC-M en voie technologique)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FR" sz="2000" dirty="0"/>
              <a:t>Des thèmes moins nombreux , choisis pour leurs vertus formatrices et traités en profondeur</a:t>
            </a:r>
          </a:p>
        </p:txBody>
      </p:sp>
      <p:sp>
        <p:nvSpPr>
          <p:cNvPr id="13" name="Flèche droite 8"/>
          <p:cNvSpPr/>
          <p:nvPr/>
        </p:nvSpPr>
        <p:spPr>
          <a:xfrm>
            <a:off x="1395433" y="5394190"/>
            <a:ext cx="728421" cy="1572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364509" y="5265851"/>
            <a:ext cx="9587345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000" b="1" dirty="0"/>
              <a:t>pour une meilleure préparation des élèves à l’enseignement supérieur scientifique</a:t>
            </a:r>
          </a:p>
        </p:txBody>
      </p:sp>
    </p:spTree>
    <p:extLst>
      <p:ext uri="{BB962C8B-B14F-4D97-AF65-F5344CB8AC3E}">
        <p14:creationId xmlns:p14="http://schemas.microsoft.com/office/powerpoint/2010/main" val="1968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00671" y="429108"/>
            <a:ext cx="10925504" cy="608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FR" sz="2400" dirty="0"/>
              <a:t>Bon accueil des nouveaux programmes de physique-chimie jugés néanmoins ambitieux dans le contexte actuel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fr-FR" sz="2400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FR" sz="2400" dirty="0"/>
              <a:t>Un important accompagnement national (beaucoup de documents </a:t>
            </a:r>
            <a:r>
              <a:rPr lang="fr-FR" sz="2400" dirty="0" smtClean="0"/>
              <a:t>ressources </a:t>
            </a:r>
            <a:r>
              <a:rPr lang="fr-FR" sz="2400" dirty="0"/>
              <a:t>mis en ligne sur </a:t>
            </a:r>
            <a:r>
              <a:rPr lang="fr-FR" sz="2400" dirty="0" smtClean="0"/>
              <a:t>le site EDUSCOL: </a:t>
            </a:r>
            <a:r>
              <a:rPr lang="fr-FR" u="sng" dirty="0" smtClean="0">
                <a:hlinkClick r:id="rId3"/>
              </a:rPr>
              <a:t>Programmes </a:t>
            </a:r>
            <a:r>
              <a:rPr lang="fr-FR" u="sng" dirty="0">
                <a:hlinkClick r:id="rId3"/>
              </a:rPr>
              <a:t>et ressources en physique-chimie - voie GT | </a:t>
            </a:r>
            <a:r>
              <a:rPr lang="fr-FR" u="sng" dirty="0" err="1">
                <a:hlinkClick r:id="rId3"/>
              </a:rPr>
              <a:t>éduscol</a:t>
            </a:r>
            <a:r>
              <a:rPr lang="fr-FR" u="sng" dirty="0">
                <a:hlinkClick r:id="rId3"/>
              </a:rPr>
              <a:t> | Ministère de l'Éducation nationale, de la Jeunesse et des Sports - Direction générale de l'enseignement scolaire (education.fr</a:t>
            </a:r>
            <a:r>
              <a:rPr lang="fr-FR" u="sng" dirty="0" smtClean="0">
                <a:hlinkClick r:id="rId3"/>
              </a:rPr>
              <a:t>)</a:t>
            </a:r>
            <a:r>
              <a:rPr lang="fr-FR" sz="2400" dirty="0" smtClean="0"/>
              <a:t>) </a:t>
            </a:r>
            <a:r>
              <a:rPr lang="fr-FR" sz="2400" dirty="0"/>
              <a:t>et </a:t>
            </a:r>
            <a:r>
              <a:rPr lang="fr-FR" sz="2400" dirty="0" smtClean="0"/>
              <a:t>de nombreuses </a:t>
            </a:r>
            <a:r>
              <a:rPr lang="fr-FR" sz="2400" dirty="0"/>
              <a:t>formations </a:t>
            </a:r>
            <a:r>
              <a:rPr lang="fr-FR" sz="2400" dirty="0" smtClean="0"/>
              <a:t>académiques</a:t>
            </a:r>
            <a:endParaRPr lang="fr-FR" sz="2400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fr-FR" sz="2400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fr-FR" sz="2400" dirty="0"/>
              <a:t>Des professeurs </a:t>
            </a:r>
            <a:r>
              <a:rPr lang="fr-FR" sz="2400" dirty="0" smtClean="0"/>
              <a:t>de plus en plus </a:t>
            </a:r>
            <a:r>
              <a:rPr lang="fr-FR" sz="2400" dirty="0"/>
              <a:t>confiants sur les composantes numériques des programmes </a:t>
            </a:r>
          </a:p>
          <a:p>
            <a:pPr>
              <a:lnSpc>
                <a:spcPct val="110000"/>
              </a:lnSpc>
            </a:pPr>
            <a:endParaRPr lang="fr-FR" sz="2400" dirty="0"/>
          </a:p>
          <a:p>
            <a:pPr>
              <a:lnSpc>
                <a:spcPct val="110000"/>
              </a:lnSpc>
            </a:pPr>
            <a:r>
              <a:rPr lang="fr-FR" sz="2400" dirty="0"/>
              <a:t>- Une continuité à assurer dans l’enseignement supérieur, tant au niveau des connaissances que des capacités, mais aussi du vocabulaire utilisé, pour  bien s’appuyer sur les acquis des élèves et les approfondir.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3248" y="333455"/>
            <a:ext cx="10925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Retours de terrain sur la mise en œuvre et continuité dans le supérieur</a:t>
            </a:r>
          </a:p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0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47EC8D-BA73-428D-BEC7-CC4B7D42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04728B-444B-432C-B348-5F96A15EB263}"/>
              </a:ext>
            </a:extLst>
          </p:cNvPr>
          <p:cNvSpPr txBox="1"/>
          <p:nvPr/>
        </p:nvSpPr>
        <p:spPr>
          <a:xfrm>
            <a:off x="3048000" y="2881745"/>
            <a:ext cx="6059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Merci pour votre écoute</a:t>
            </a:r>
          </a:p>
        </p:txBody>
      </p:sp>
    </p:spTree>
    <p:extLst>
      <p:ext uri="{BB962C8B-B14F-4D97-AF65-F5344CB8AC3E}">
        <p14:creationId xmlns:p14="http://schemas.microsoft.com/office/powerpoint/2010/main" val="15290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9842" y="2853498"/>
            <a:ext cx="9504293" cy="914400"/>
          </a:xfrm>
        </p:spPr>
        <p:txBody>
          <a:bodyPr>
            <a:normAutofit fontScale="90000"/>
          </a:bodyPr>
          <a:lstStyle/>
          <a:p>
            <a:r>
              <a:rPr lang="fr-FR" dirty="0"/>
              <a:t>Les nouveaux contenus de formation en physique-chimie au lycée général et technologique, notamment en chimie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67709" y="4477605"/>
            <a:ext cx="7315200" cy="914400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Cécile BRUYERE et </a:t>
            </a:r>
            <a:r>
              <a:rPr lang="fr-FR" b="1" dirty="0" err="1"/>
              <a:t>Marie-Blanche</a:t>
            </a:r>
            <a:r>
              <a:rPr lang="fr-FR" b="1" dirty="0"/>
              <a:t> MAUHOURAT </a:t>
            </a:r>
          </a:p>
          <a:p>
            <a:r>
              <a:rPr lang="fr-FR" dirty="0"/>
              <a:t>Inspectrices générales de l’éducation, du sport et de la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6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899554" y="124354"/>
            <a:ext cx="9637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33CC"/>
                </a:solidFill>
              </a:rPr>
              <a:t>Lignes directrices des programmes </a:t>
            </a:r>
          </a:p>
          <a:p>
            <a:pPr algn="ctr"/>
            <a:r>
              <a:rPr lang="fr-FR" sz="3200" b="1" dirty="0">
                <a:solidFill>
                  <a:srgbClr val="0033CC"/>
                </a:solidFill>
              </a:rPr>
              <a:t>de physique-chimie  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4884" y="1330183"/>
            <a:ext cx="7910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Points forts :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7800FF"/>
                </a:solidFill>
              </a:rPr>
              <a:t>pratique expérimentale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7800FF"/>
                </a:solidFill>
              </a:rPr>
              <a:t>place de modélisation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mise en avant des </a:t>
            </a:r>
            <a:r>
              <a:rPr lang="fr-FR" b="1" dirty="0">
                <a:solidFill>
                  <a:srgbClr val="7800FF"/>
                </a:solidFill>
              </a:rPr>
              <a:t>concepts</a:t>
            </a:r>
            <a:r>
              <a:rPr lang="fr-FR" dirty="0"/>
              <a:t> choisis pour leurs vertus formatrices qui structurent le programme tout en recommandant une approche concrète et  </a:t>
            </a:r>
            <a:r>
              <a:rPr lang="fr-FR" b="1" dirty="0">
                <a:solidFill>
                  <a:srgbClr val="7800FF"/>
                </a:solidFill>
              </a:rPr>
              <a:t>contextualisée</a:t>
            </a:r>
          </a:p>
        </p:txBody>
      </p:sp>
      <p:pic>
        <p:nvPicPr>
          <p:cNvPr id="1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9" y="3323073"/>
            <a:ext cx="4306642" cy="30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612702" y="3310420"/>
            <a:ext cx="4731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« </a:t>
            </a:r>
            <a:r>
              <a:rPr lang="fr-FR" dirty="0" err="1"/>
              <a:t>Remathématisation</a:t>
            </a:r>
            <a:r>
              <a:rPr lang="fr-FR" dirty="0"/>
              <a:t> » 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Davantage de « temps » passé dans le « monde des modèles » d’où la place donnée à l’outil mathématique et à l’outil numérique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85614" y="5435948"/>
            <a:ext cx="3728655" cy="923330"/>
          </a:xfrm>
          <a:prstGeom prst="rect">
            <a:avLst/>
          </a:prstGeom>
          <a:solidFill>
            <a:srgbClr val="78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Image fidèle de la physique-chimie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Choix  en matière d’orientation</a:t>
            </a:r>
          </a:p>
        </p:txBody>
      </p:sp>
      <p:sp>
        <p:nvSpPr>
          <p:cNvPr id="15" name="Flèche droite 9"/>
          <p:cNvSpPr/>
          <p:nvPr/>
        </p:nvSpPr>
        <p:spPr>
          <a:xfrm>
            <a:off x="5366842" y="5863092"/>
            <a:ext cx="703242" cy="257175"/>
          </a:xfrm>
          <a:prstGeom prst="rightArrow">
            <a:avLst/>
          </a:prstGeom>
          <a:gradFill>
            <a:gsLst>
              <a:gs pos="0">
                <a:srgbClr val="78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8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46630" y="1554774"/>
            <a:ext cx="126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Collège</a:t>
            </a:r>
          </a:p>
          <a:p>
            <a:pPr algn="ctr"/>
            <a:r>
              <a:rPr lang="fr-FR" dirty="0"/>
              <a:t>(cycle 4)</a:t>
            </a:r>
          </a:p>
          <a:p>
            <a:pPr algn="ctr"/>
            <a:r>
              <a:rPr lang="fr-FR" dirty="0"/>
              <a:t>1h30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90510" y="2493484"/>
            <a:ext cx="101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Seconde</a:t>
            </a:r>
          </a:p>
          <a:p>
            <a:pPr algn="ctr"/>
            <a:r>
              <a:rPr lang="fr-FR" dirty="0"/>
              <a:t>3h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88054" y="3601083"/>
            <a:ext cx="122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Première</a:t>
            </a:r>
          </a:p>
          <a:p>
            <a:pPr algn="ctr"/>
            <a:r>
              <a:rPr lang="fr-FR" dirty="0"/>
              <a:t>(spécialité)</a:t>
            </a:r>
          </a:p>
          <a:p>
            <a:pPr algn="ctr"/>
            <a:r>
              <a:rPr lang="fr-FR" dirty="0"/>
              <a:t>4h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88054" y="4681549"/>
            <a:ext cx="122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Terminale</a:t>
            </a:r>
          </a:p>
          <a:p>
            <a:pPr algn="ctr"/>
            <a:r>
              <a:rPr lang="fr-FR" dirty="0"/>
              <a:t>(spécialité)</a:t>
            </a:r>
          </a:p>
          <a:p>
            <a:pPr algn="ctr"/>
            <a:r>
              <a:rPr lang="fr-FR" dirty="0"/>
              <a:t>6h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017220" y="2605108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Constitution et transformations de la matière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698731" y="1647107"/>
            <a:ext cx="760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dirty="0"/>
              <a:t>Une organisation fondée sur 4 thèmes, du collège à la classe de terminale </a:t>
            </a:r>
          </a:p>
        </p:txBody>
      </p:sp>
      <p:sp>
        <p:nvSpPr>
          <p:cNvPr id="19" name="Flèche vers le bas 18"/>
          <p:cNvSpPr/>
          <p:nvPr/>
        </p:nvSpPr>
        <p:spPr>
          <a:xfrm>
            <a:off x="2572474" y="1647107"/>
            <a:ext cx="189248" cy="4134857"/>
          </a:xfrm>
          <a:prstGeom prst="downArrow">
            <a:avLst/>
          </a:prstGeom>
          <a:gradFill>
            <a:gsLst>
              <a:gs pos="0">
                <a:srgbClr val="7800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813416" y="2577307"/>
            <a:ext cx="1776413" cy="771525"/>
          </a:xfrm>
          <a:prstGeom prst="ellipse">
            <a:avLst/>
          </a:prstGeom>
          <a:solidFill>
            <a:srgbClr val="7800FF">
              <a:alpha val="5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926505" y="2587220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Constitution et transformations de la matière</a:t>
            </a:r>
          </a:p>
        </p:txBody>
      </p:sp>
      <p:sp>
        <p:nvSpPr>
          <p:cNvPr id="22" name="Ellipse 21"/>
          <p:cNvSpPr/>
          <p:nvPr/>
        </p:nvSpPr>
        <p:spPr>
          <a:xfrm>
            <a:off x="4650163" y="2545070"/>
            <a:ext cx="1776413" cy="771525"/>
          </a:xfrm>
          <a:prstGeom prst="ellipse">
            <a:avLst/>
          </a:prstGeom>
          <a:solidFill>
            <a:srgbClr val="7800FF">
              <a:alpha val="5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911892" y="2716564"/>
            <a:ext cx="138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Mouvement et interactions</a:t>
            </a:r>
          </a:p>
        </p:txBody>
      </p:sp>
      <p:sp>
        <p:nvSpPr>
          <p:cNvPr id="24" name="Ellipse 23"/>
          <p:cNvSpPr/>
          <p:nvPr/>
        </p:nvSpPr>
        <p:spPr>
          <a:xfrm>
            <a:off x="6501134" y="2564293"/>
            <a:ext cx="1776413" cy="771525"/>
          </a:xfrm>
          <a:prstGeom prst="ellipse">
            <a:avLst/>
          </a:prstGeom>
          <a:solidFill>
            <a:srgbClr val="7800FF">
              <a:alpha val="5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741178" y="2611144"/>
            <a:ext cx="1285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L’ énergie : conversions et transferts</a:t>
            </a:r>
          </a:p>
        </p:txBody>
      </p:sp>
      <p:sp>
        <p:nvSpPr>
          <p:cNvPr id="26" name="Ellipse 25"/>
          <p:cNvSpPr/>
          <p:nvPr/>
        </p:nvSpPr>
        <p:spPr>
          <a:xfrm>
            <a:off x="8338888" y="2541046"/>
            <a:ext cx="1776413" cy="771525"/>
          </a:xfrm>
          <a:prstGeom prst="ellipse">
            <a:avLst/>
          </a:prstGeom>
          <a:solidFill>
            <a:srgbClr val="7800FF">
              <a:alpha val="5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8535430" y="2664097"/>
            <a:ext cx="128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 Ondes et signaux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58183" y="3601083"/>
            <a:ext cx="721281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Une </a:t>
            </a:r>
            <a:r>
              <a:rPr lang="fr-FR" b="1" dirty="0"/>
              <a:t>spiralisation </a:t>
            </a:r>
            <a:r>
              <a:rPr lang="fr-FR" dirty="0"/>
              <a:t>des notions de la seconde à la terminale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Une identification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d’</a:t>
            </a:r>
            <a:r>
              <a:rPr lang="fr-FR" b="1" dirty="0"/>
              <a:t>activités expérimentales </a:t>
            </a:r>
            <a:r>
              <a:rPr lang="fr-FR" dirty="0"/>
              <a:t>support de la formation et de capacités expérimentales : </a:t>
            </a:r>
            <a:r>
              <a:rPr lang="fr-FR" sz="1600" dirty="0"/>
              <a:t>« </a:t>
            </a:r>
            <a:r>
              <a:rPr lang="fr-FR" sz="1600" i="1" dirty="0"/>
              <a:t>Mesurer une conductance et tracer une courbe d’étalonnage pour déterminer une concentration » </a:t>
            </a:r>
            <a:r>
              <a:rPr lang="fr-FR" dirty="0"/>
              <a:t>	</a:t>
            </a:r>
            <a:endParaRPr lang="fr-FR" dirty="0">
              <a:latin typeface="Times New Roman"/>
              <a:ea typeface="Time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 de </a:t>
            </a:r>
            <a:r>
              <a:rPr lang="fr-FR" b="1" dirty="0"/>
              <a:t>capacités numériques </a:t>
            </a:r>
            <a:r>
              <a:rPr lang="fr-FR" dirty="0"/>
              <a:t>: </a:t>
            </a:r>
            <a:r>
              <a:rPr lang="fr-FR" sz="1600" dirty="0"/>
              <a:t>« </a:t>
            </a:r>
            <a:r>
              <a:rPr lang="fr-FR" sz="1600" i="1" dirty="0"/>
              <a:t>Représenter, à l'aide d'un langage de programmation, des vecteurs accélération d’un point lors d'un mouvement</a:t>
            </a:r>
            <a:r>
              <a:rPr lang="fr-FR" sz="1600" dirty="0"/>
              <a:t>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</a:t>
            </a:r>
            <a:r>
              <a:rPr lang="fr-FR" b="1" dirty="0"/>
              <a:t> capacités mathématiques </a:t>
            </a:r>
            <a:r>
              <a:rPr lang="fr-FR" dirty="0"/>
              <a:t>: </a:t>
            </a:r>
            <a:r>
              <a:rPr lang="fr-FR" sz="1600" dirty="0"/>
              <a:t>« </a:t>
            </a:r>
            <a:r>
              <a:rPr lang="fr-FR" sz="1600" i="1" dirty="0"/>
              <a:t>Dériver une fonction</a:t>
            </a:r>
            <a:r>
              <a:rPr lang="fr-FR" sz="1600" dirty="0"/>
              <a:t> »</a:t>
            </a:r>
          </a:p>
        </p:txBody>
      </p:sp>
      <p:sp>
        <p:nvSpPr>
          <p:cNvPr id="3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96379" y="381880"/>
            <a:ext cx="96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33CC"/>
                </a:solidFill>
              </a:rPr>
              <a:t>Organisation des programmes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966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285096" y="253411"/>
            <a:ext cx="7395932" cy="53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Constitution et transformations de la matière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7029" y="1669814"/>
            <a:ext cx="9143999" cy="783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  <a:buAutoNum type="arabicPeriod"/>
            </a:pPr>
            <a:r>
              <a:rPr lang="fr-FR" dirty="0"/>
              <a:t>Constitution de la matière de l’échelle macroscopique à l’échelle microscopique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fr-FR" dirty="0"/>
              <a:t>Modélisation des transformations de la matière et transferts d’énergie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1A4EAA9-5D9C-3A4F-BD1E-176A7DF3C5FB}"/>
              </a:ext>
            </a:extLst>
          </p:cNvPr>
          <p:cNvSpPr txBox="1"/>
          <p:nvPr/>
        </p:nvSpPr>
        <p:spPr>
          <a:xfrm>
            <a:off x="537028" y="2960996"/>
            <a:ext cx="9143999" cy="11435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Suivi de l’évolution d’un système, siège d’une transformation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De la structure des entités aux propriétés physiques de la matière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Propriétés physico-chimiques, synthèses et combustions d’espèces chimiques organiques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C2E89F7-AFD6-B24E-A3E7-5A52494738B5}"/>
              </a:ext>
            </a:extLst>
          </p:cNvPr>
          <p:cNvSpPr txBox="1"/>
          <p:nvPr/>
        </p:nvSpPr>
        <p:spPr>
          <a:xfrm>
            <a:off x="537027" y="4624048"/>
            <a:ext cx="9143999" cy="15036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Déterminer la composition d’un système par des méthodes physiques et chimiques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Modéliser l’évolution temporelle d’un système, siège d’une transformation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Prévoir l’état final d’un système, siège d’une transformation chimique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Elaborer des stratégies en synthèse organique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B9304A-699F-9C45-9148-907D58C724D7}"/>
              </a:ext>
            </a:extLst>
          </p:cNvPr>
          <p:cNvSpPr txBox="1"/>
          <p:nvPr/>
        </p:nvSpPr>
        <p:spPr>
          <a:xfrm>
            <a:off x="4080680" y="1294601"/>
            <a:ext cx="22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Seconde (9 CE, 2 CM)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9E48F3-BCB3-FE4B-8E7B-5A8C7F6719BF}"/>
              </a:ext>
            </a:extLst>
          </p:cNvPr>
          <p:cNvSpPr txBox="1"/>
          <p:nvPr/>
        </p:nvSpPr>
        <p:spPr>
          <a:xfrm>
            <a:off x="3412035" y="2560878"/>
            <a:ext cx="420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Spécialité de Première (14 CE, 1 CM, 1 CN)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44BFA41-25C6-EF47-9459-5C7F9C5BDE4A}"/>
              </a:ext>
            </a:extLst>
          </p:cNvPr>
          <p:cNvSpPr txBox="1"/>
          <p:nvPr/>
        </p:nvSpPr>
        <p:spPr>
          <a:xfrm>
            <a:off x="3412035" y="4242944"/>
            <a:ext cx="427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Spécialité de Terminale (14 CE, 2 CM, 3 CN)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509428-0981-2B43-8D09-3AD7050C9BC0}"/>
              </a:ext>
            </a:extLst>
          </p:cNvPr>
          <p:cNvSpPr txBox="1"/>
          <p:nvPr/>
        </p:nvSpPr>
        <p:spPr>
          <a:xfrm>
            <a:off x="2429147" y="790182"/>
            <a:ext cx="671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CE, CM, CN = Capacités Expérimentales, Mathématiques, Numériques</a:t>
            </a:r>
          </a:p>
        </p:txBody>
      </p:sp>
    </p:spTree>
    <p:extLst>
      <p:ext uri="{BB962C8B-B14F-4D97-AF65-F5344CB8AC3E}">
        <p14:creationId xmlns:p14="http://schemas.microsoft.com/office/powerpoint/2010/main" val="39888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632286" y="27656"/>
            <a:ext cx="4493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 Composition d’un système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6F1D95-BE3D-EC4C-AEBC-29CDB65D954F}"/>
              </a:ext>
            </a:extLst>
          </p:cNvPr>
          <p:cNvSpPr/>
          <p:nvPr/>
        </p:nvSpPr>
        <p:spPr>
          <a:xfrm>
            <a:off x="84134" y="550876"/>
            <a:ext cx="8515927" cy="690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lvl="1">
              <a:lnSpc>
                <a:spcPct val="130000"/>
              </a:lnSpc>
            </a:pPr>
            <a:r>
              <a:rPr lang="fr-FR" b="1" dirty="0"/>
              <a:t>CONSTITUTION DES ENTITES ET PROPRIETES DES ESPECES CHIMIQUES</a:t>
            </a:r>
          </a:p>
          <a:p>
            <a:pPr marL="268288" lvl="1" indent="-2174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Description de l’atome, </a:t>
            </a:r>
            <a:r>
              <a:rPr lang="fr-FR" b="1" dirty="0">
                <a:solidFill>
                  <a:srgbClr val="FF0000"/>
                </a:solidFill>
              </a:rPr>
              <a:t>configuration électronique</a:t>
            </a:r>
            <a:r>
              <a:rPr lang="fr-FR" dirty="0"/>
              <a:t>, concept d’élément chimique, tableau périodique</a:t>
            </a:r>
          </a:p>
          <a:p>
            <a:pPr marL="268288" lvl="1" indent="-2174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Liaison de valence, lecture des schémas de Lewis puis </a:t>
            </a:r>
            <a:r>
              <a:rPr lang="fr-FR" b="1" dirty="0"/>
              <a:t>établissement</a:t>
            </a:r>
            <a:r>
              <a:rPr lang="fr-FR" dirty="0"/>
              <a:t> pour des entités listées dans le programme, interprétation de la géométrie, électronégativité, polarité.</a:t>
            </a:r>
          </a:p>
          <a:p>
            <a:pPr marL="268288" lvl="1" indent="-2174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b="1" strike="sngStrike" dirty="0">
                <a:solidFill>
                  <a:srgbClr val="FF0000"/>
                </a:solidFill>
              </a:rPr>
              <a:t>Chiralité</a:t>
            </a:r>
            <a:r>
              <a:rPr lang="fr-FR" strike="sngStrike" dirty="0">
                <a:solidFill>
                  <a:srgbClr val="FF0000"/>
                </a:solidFill>
              </a:rPr>
              <a:t> </a:t>
            </a:r>
          </a:p>
          <a:p>
            <a:pPr marL="268288" lvl="1" indent="-2174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Exploiter des règles de nomenclature</a:t>
            </a:r>
          </a:p>
          <a:p>
            <a:pPr marL="268288" lvl="1" indent="-2174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Interactions entre entités, dissolution, miscibilité, extraction.</a:t>
            </a:r>
          </a:p>
          <a:p>
            <a:pPr marL="50800" lvl="1">
              <a:lnSpc>
                <a:spcPct val="130000"/>
              </a:lnSpc>
            </a:pPr>
            <a:endParaRPr lang="fr-FR" dirty="0"/>
          </a:p>
          <a:p>
            <a:pPr marL="50800" lvl="1">
              <a:lnSpc>
                <a:spcPct val="130000"/>
              </a:lnSpc>
            </a:pPr>
            <a:r>
              <a:rPr lang="fr-FR" b="1" dirty="0"/>
              <a:t>ANALYSES QUALITATIVE ET QUANTITATIVE</a:t>
            </a:r>
          </a:p>
          <a:p>
            <a:pPr marL="268288" lvl="1" indent="-2174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Identification d’un constituant par tests physico-chimiques, spectroscopie IR, </a:t>
            </a:r>
            <a:r>
              <a:rPr lang="fr-FR" b="1" strike="sngStrike" dirty="0">
                <a:solidFill>
                  <a:srgbClr val="FF0000"/>
                </a:solidFill>
              </a:rPr>
              <a:t>RMN</a:t>
            </a:r>
            <a:endParaRPr lang="fr-FR" dirty="0"/>
          </a:p>
          <a:p>
            <a:pPr marL="268288" lvl="1" indent="-2174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Quantité de matière, concentration en masse et en quantité de matière, titre massique</a:t>
            </a:r>
          </a:p>
          <a:p>
            <a:pPr marL="268288" lvl="1" indent="-2174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Dosages par étalonnage ( masse volumique, Spectroscopie UV – visible, pH-métrie, conductimétrie)</a:t>
            </a:r>
          </a:p>
          <a:p>
            <a:pPr marL="268288" lvl="1" indent="-2174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Titrages oxydant-réducteur et acide – base ( suivi par colorimétrie, pH-métrie, conductimétrie</a:t>
            </a:r>
            <a:r>
              <a:rPr lang="fr-FR" dirty="0" smtClean="0"/>
              <a:t>)</a:t>
            </a:r>
            <a:endParaRPr lang="fr-FR" b="1" dirty="0">
              <a:solidFill>
                <a:srgbClr val="00B050"/>
              </a:solidFill>
            </a:endParaRPr>
          </a:p>
          <a:p>
            <a:pPr marL="268288" lvl="1" indent="-217488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lnSpc>
                <a:spcPct val="130000"/>
              </a:lnSpc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53D0A6-8B17-4A7F-8E82-631DD2006781}"/>
              </a:ext>
            </a:extLst>
          </p:cNvPr>
          <p:cNvSpPr txBox="1"/>
          <p:nvPr/>
        </p:nvSpPr>
        <p:spPr>
          <a:xfrm>
            <a:off x="9074761" y="457735"/>
            <a:ext cx="220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Prolongements en STL SPCL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53D0A6-8B17-4A7F-8E82-631DD2006781}"/>
              </a:ext>
            </a:extLst>
          </p:cNvPr>
          <p:cNvSpPr txBox="1"/>
          <p:nvPr/>
        </p:nvSpPr>
        <p:spPr>
          <a:xfrm>
            <a:off x="9088847" y="2648797"/>
            <a:ext cx="217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Chiralité</a:t>
            </a: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Précipitation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53D0A6-8B17-4A7F-8E82-631DD2006781}"/>
              </a:ext>
            </a:extLst>
          </p:cNvPr>
          <p:cNvSpPr txBox="1"/>
          <p:nvPr/>
        </p:nvSpPr>
        <p:spPr>
          <a:xfrm>
            <a:off x="8560476" y="4165288"/>
            <a:ext cx="3631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RMN</a:t>
            </a: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Relation de Nernst.</a:t>
            </a: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Transformations modélisées par des réactions de solubilisation-précipitation.</a:t>
            </a: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Titrage par précipitation.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Titrages indirects </a:t>
            </a: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Titrages par suivi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potentiométrique</a:t>
            </a:r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88572" y="342132"/>
            <a:ext cx="866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>
                <a:solidFill>
                  <a:srgbClr val="0033CC"/>
                </a:solidFill>
              </a:rPr>
              <a:t>Modélisation des transformations de la matière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8C8B5C-D61F-234D-8EE0-AF2C56EB24C2}"/>
              </a:ext>
            </a:extLst>
          </p:cNvPr>
          <p:cNvSpPr/>
          <p:nvPr/>
        </p:nvSpPr>
        <p:spPr>
          <a:xfrm>
            <a:off x="193964" y="993102"/>
            <a:ext cx="8291860" cy="5864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>
              <a:lnSpc>
                <a:spcPct val="130000"/>
              </a:lnSpc>
            </a:pPr>
            <a:r>
              <a:rPr lang="fr-FR" b="1" dirty="0"/>
              <a:t>BILAN DE MATIERE</a:t>
            </a:r>
          </a:p>
          <a:p>
            <a:pPr marL="185738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Modélisation par une réaction, ajustement d’une équation de réaction, réactif limitant, tableau d’avancement</a:t>
            </a:r>
            <a:r>
              <a:rPr lang="fr-FR" dirty="0" smtClean="0"/>
              <a:t>, transformations </a:t>
            </a:r>
            <a:r>
              <a:rPr lang="fr-FR" dirty="0"/>
              <a:t>totales et non </a:t>
            </a:r>
            <a:r>
              <a:rPr lang="fr-FR" dirty="0" smtClean="0"/>
              <a:t>totales.</a:t>
            </a:r>
            <a:endParaRPr lang="fr-FR" b="1" dirty="0">
              <a:solidFill>
                <a:srgbClr val="00B050"/>
              </a:solidFill>
            </a:endParaRPr>
          </a:p>
          <a:p>
            <a:pPr marL="9525">
              <a:lnSpc>
                <a:spcPct val="130000"/>
              </a:lnSpc>
            </a:pPr>
            <a:endParaRPr lang="fr-FR" sz="1000" dirty="0"/>
          </a:p>
          <a:p>
            <a:pPr marL="9525">
              <a:lnSpc>
                <a:spcPct val="130000"/>
              </a:lnSpc>
            </a:pPr>
            <a:r>
              <a:rPr lang="fr-FR" b="1" dirty="0"/>
              <a:t>CINETIQUE</a:t>
            </a:r>
          </a:p>
          <a:p>
            <a:pPr marL="185738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Evolution temporelle d’une transformation, vitesse volumique </a:t>
            </a:r>
            <a:r>
              <a:rPr lang="fr-FR" b="1" dirty="0">
                <a:solidFill>
                  <a:srgbClr val="FF0000"/>
                </a:solidFill>
              </a:rPr>
              <a:t>d’apparition/disparition</a:t>
            </a:r>
            <a:r>
              <a:rPr lang="fr-FR" dirty="0"/>
              <a:t>, facteurs cinétiques, temps de demi-réaction, </a:t>
            </a:r>
            <a:r>
              <a:rPr lang="fr-FR" b="1" dirty="0">
                <a:solidFill>
                  <a:srgbClr val="FF0000"/>
                </a:solidFill>
              </a:rPr>
              <a:t>loi de vitesse d’ordre </a:t>
            </a:r>
            <a:r>
              <a:rPr lang="fr-FR" b="1" dirty="0" smtClean="0">
                <a:solidFill>
                  <a:srgbClr val="FF0000"/>
                </a:solidFill>
              </a:rPr>
              <a:t>1</a:t>
            </a:r>
            <a:r>
              <a:rPr lang="fr-FR" dirty="0" smtClean="0"/>
              <a:t>, </a:t>
            </a:r>
            <a:r>
              <a:rPr lang="fr-FR" b="1" dirty="0">
                <a:solidFill>
                  <a:srgbClr val="FF0000"/>
                </a:solidFill>
              </a:rPr>
              <a:t>loi de décroissance radioactive</a:t>
            </a:r>
            <a:r>
              <a:rPr lang="fr-FR" dirty="0"/>
              <a:t>, datation, mécanismes réactionnels</a:t>
            </a:r>
          </a:p>
          <a:p>
            <a:pPr marL="9525">
              <a:lnSpc>
                <a:spcPct val="130000"/>
              </a:lnSpc>
            </a:pPr>
            <a:endParaRPr lang="fr-FR" sz="1000" dirty="0"/>
          </a:p>
          <a:p>
            <a:pPr marL="9525">
              <a:lnSpc>
                <a:spcPct val="130000"/>
              </a:lnSpc>
            </a:pPr>
            <a:r>
              <a:rPr lang="fr-FR" b="1" dirty="0"/>
              <a:t>THERMODYNAMIQUE</a:t>
            </a:r>
          </a:p>
          <a:p>
            <a:pPr marL="295275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Transferts d’énergie lors des transformations physiques, chimiques et nucléaires , énergie de liaison, énergie de réaction, conversion et stockage de l’énergie chimique.</a:t>
            </a:r>
          </a:p>
          <a:p>
            <a:pPr marL="185738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Etablissement d’un équilibre dynamique, constante d’équilibre, </a:t>
            </a:r>
            <a:r>
              <a:rPr lang="fr-FR" b="1" dirty="0">
                <a:solidFill>
                  <a:srgbClr val="FF0000"/>
                </a:solidFill>
              </a:rPr>
              <a:t>quotient de réaction, critère d’évolution.</a:t>
            </a:r>
          </a:p>
          <a:p>
            <a:pPr marL="185738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Transformations forcées : électrolyse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80FABE-208C-5747-9820-78A580F16FA6}"/>
              </a:ext>
            </a:extLst>
          </p:cNvPr>
          <p:cNvSpPr/>
          <p:nvPr/>
        </p:nvSpPr>
        <p:spPr>
          <a:xfrm>
            <a:off x="4530971" y="8749935"/>
            <a:ext cx="4298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Equation des réactions,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86B99D-49D4-49A5-B395-4E49C5A83065}"/>
              </a:ext>
            </a:extLst>
          </p:cNvPr>
          <p:cNvSpPr txBox="1"/>
          <p:nvPr/>
        </p:nvSpPr>
        <p:spPr>
          <a:xfrm>
            <a:off x="8829534" y="603742"/>
            <a:ext cx="220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Prolongements en STL SPCL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829534" y="2757374"/>
            <a:ext cx="2722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Mécanismes réactionnels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carbocation,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carbanion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, mélange racémique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oi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de Biot,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mésomérie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7171" y="52153"/>
            <a:ext cx="1013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Synthèses en chimie organique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F58E03-8646-A54E-A12B-4F4D7BA1FD18}"/>
              </a:ext>
            </a:extLst>
          </p:cNvPr>
          <p:cNvSpPr/>
          <p:nvPr/>
        </p:nvSpPr>
        <p:spPr>
          <a:xfrm>
            <a:off x="243628" y="566699"/>
            <a:ext cx="7841673" cy="625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b="1" dirty="0"/>
              <a:t>ENTITES CHIMIQUES ORGANIQUES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Squelettes carbonés saturés, insaturés et cycliques, </a:t>
            </a:r>
            <a:r>
              <a:rPr lang="fr-FR" strike="sngStrike" dirty="0">
                <a:solidFill>
                  <a:srgbClr val="FF0000"/>
                </a:solidFill>
              </a:rPr>
              <a:t>isomérie Z/E, carbone </a:t>
            </a:r>
            <a:r>
              <a:rPr lang="fr-FR" strike="sngStrike" dirty="0" err="1">
                <a:solidFill>
                  <a:srgbClr val="FF0000"/>
                </a:solidFill>
              </a:rPr>
              <a:t>asymétrqiue</a:t>
            </a:r>
            <a:r>
              <a:rPr lang="fr-FR" strike="sngStrike" dirty="0">
                <a:solidFill>
                  <a:srgbClr val="FF0000"/>
                </a:solidFill>
              </a:rPr>
              <a:t> et chiralité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Groupes caractéristiques : alcools, aldéhydes, cétones, acides carboxyliques, esters, amines, amides, dérivés halogénés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Polymères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Formules brutes, semi-développées et topologiques</a:t>
            </a:r>
          </a:p>
          <a:p>
            <a:pPr algn="just">
              <a:lnSpc>
                <a:spcPct val="130000"/>
              </a:lnSpc>
            </a:pPr>
            <a:endParaRPr lang="fr-FR" sz="1000" dirty="0"/>
          </a:p>
          <a:p>
            <a:pPr algn="just">
              <a:lnSpc>
                <a:spcPct val="130000"/>
              </a:lnSpc>
            </a:pPr>
            <a:r>
              <a:rPr lang="fr-FR" b="1" dirty="0"/>
              <a:t>REALISATION DE SYNTHESES AU LABORATOIRE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Etapes d’un protocole de synthèse (transformation, séparation, purification, </a:t>
            </a:r>
            <a:r>
              <a:rPr lang="fr-FR" dirty="0" smtClean="0"/>
              <a:t>analyse, </a:t>
            </a:r>
            <a:r>
              <a:rPr lang="fr-FR" dirty="0"/>
              <a:t>rendement d’une synthèse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Extraction par solvant, filtration sous vide, distillation fractionnée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Lavage, séchage, analyse (</a:t>
            </a:r>
            <a:r>
              <a:rPr lang="fr-FR" dirty="0" err="1"/>
              <a:t>T</a:t>
            </a:r>
            <a:r>
              <a:rPr lang="fr-FR" dirty="0"/>
              <a:t>° changement d’état, spectre IR, …)</a:t>
            </a:r>
          </a:p>
          <a:p>
            <a:pPr algn="just">
              <a:lnSpc>
                <a:spcPct val="130000"/>
              </a:lnSpc>
            </a:pPr>
            <a:endParaRPr lang="fr-FR" sz="1000" dirty="0"/>
          </a:p>
          <a:p>
            <a:pPr algn="just">
              <a:lnSpc>
                <a:spcPct val="130000"/>
              </a:lnSpc>
            </a:pPr>
            <a:r>
              <a:rPr lang="fr-FR" b="1" dirty="0"/>
              <a:t>STRATEGIE DE SYNTHESE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Optimisation d’une étape de synthèse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Stratégie de synthèse </a:t>
            </a:r>
            <a:r>
              <a:rPr lang="fr-FR" b="1" dirty="0" err="1">
                <a:solidFill>
                  <a:srgbClr val="FF0000"/>
                </a:solidFill>
              </a:rPr>
              <a:t>multi-étapes</a:t>
            </a:r>
            <a:endParaRPr lang="fr-FR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dirty="0"/>
              <a:t>Synthèses </a:t>
            </a:r>
            <a:r>
              <a:rPr lang="fr-FR" dirty="0" err="1" smtClean="0"/>
              <a:t>éco-responsables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B1E903-76FB-46F4-BD36-4D3D8A7A1C7D}"/>
              </a:ext>
            </a:extLst>
          </p:cNvPr>
          <p:cNvSpPr txBox="1"/>
          <p:nvPr/>
        </p:nvSpPr>
        <p:spPr>
          <a:xfrm>
            <a:off x="8790564" y="339129"/>
            <a:ext cx="220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Prolongements en STL SPCL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B1E903-76FB-46F4-BD36-4D3D8A7A1C7D}"/>
              </a:ext>
            </a:extLst>
          </p:cNvPr>
          <p:cNvSpPr txBox="1"/>
          <p:nvPr/>
        </p:nvSpPr>
        <p:spPr>
          <a:xfrm>
            <a:off x="8790563" y="1122620"/>
            <a:ext cx="2616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Carbones asymétriques et chiralité,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diastéréoisomérie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énantiomérie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, CIP, configuration absolue 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et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 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diastéréoisomères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B1E903-76FB-46F4-BD36-4D3D8A7A1C7D}"/>
              </a:ext>
            </a:extLst>
          </p:cNvPr>
          <p:cNvSpPr txBox="1"/>
          <p:nvPr/>
        </p:nvSpPr>
        <p:spPr>
          <a:xfrm>
            <a:off x="8790563" y="4016483"/>
            <a:ext cx="312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Montage Dean-Stark.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Hydrodistillation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Recristallisation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RMN</a:t>
            </a:r>
          </a:p>
        </p:txBody>
      </p:sp>
    </p:spTree>
    <p:extLst>
      <p:ext uri="{BB962C8B-B14F-4D97-AF65-F5344CB8AC3E}">
        <p14:creationId xmlns:p14="http://schemas.microsoft.com/office/powerpoint/2010/main" val="2799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9658D6-A572-4DE4-86AC-AE5794489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03111"/>
            <a:ext cx="5384800" cy="5123054"/>
          </a:xfrm>
        </p:spPr>
        <p:txBody>
          <a:bodyPr/>
          <a:lstStyle/>
          <a:p>
            <a:r>
              <a:rPr lang="fr-FR" dirty="0"/>
              <a:t>ECHELLE MACROSCOPIQUE</a:t>
            </a:r>
          </a:p>
          <a:p>
            <a:r>
              <a:rPr lang="fr-FR" dirty="0"/>
              <a:t>Espèces chimiques  </a:t>
            </a:r>
          </a:p>
          <a:p>
            <a:r>
              <a:rPr lang="fr-FR" dirty="0"/>
              <a:t>Ecriture symbolique : </a:t>
            </a:r>
          </a:p>
          <a:p>
            <a:r>
              <a:rPr lang="fr-FR" dirty="0"/>
              <a:t>Fer solide Fe(s)</a:t>
            </a:r>
          </a:p>
          <a:p>
            <a:r>
              <a:rPr lang="fr-FR" dirty="0"/>
              <a:t>Eau liquide H2O(</a:t>
            </a:r>
            <a:r>
              <a:rPr lang="fr-FR" dirty="0">
                <a:latin typeface="Script MT Bold" panose="03040602040607080904" pitchFamily="66" charset="0"/>
              </a:rPr>
              <a:t>l</a:t>
            </a:r>
            <a:r>
              <a:rPr lang="fr-FR" dirty="0"/>
              <a:t>)</a:t>
            </a:r>
          </a:p>
          <a:p>
            <a:r>
              <a:rPr lang="fr-FR" dirty="0"/>
              <a:t>Ions sodium dissous Na</a:t>
            </a:r>
            <a:r>
              <a:rPr lang="fr-FR" baseline="30000" dirty="0"/>
              <a:t>+</a:t>
            </a:r>
            <a:r>
              <a:rPr lang="fr-FR" dirty="0"/>
              <a:t>(</a:t>
            </a:r>
            <a:r>
              <a:rPr lang="fr-FR" dirty="0" err="1"/>
              <a:t>aq</a:t>
            </a:r>
            <a:r>
              <a:rPr lang="fr-FR" dirty="0"/>
              <a:t>)</a:t>
            </a:r>
          </a:p>
          <a:p>
            <a:r>
              <a:rPr lang="fr-FR" dirty="0"/>
              <a:t>Chlorure de sodium solide : </a:t>
            </a:r>
            <a:r>
              <a:rPr lang="fr-FR" dirty="0" err="1"/>
              <a:t>NaC</a:t>
            </a:r>
            <a:r>
              <a:rPr lang="fr-FR" dirty="0" err="1">
                <a:latin typeface="Script MT Bold" panose="03040602040607080904" pitchFamily="66" charset="0"/>
              </a:rPr>
              <a:t>l</a:t>
            </a:r>
            <a:r>
              <a:rPr lang="fr-FR" dirty="0"/>
              <a:t>(s)</a:t>
            </a:r>
          </a:p>
          <a:p>
            <a:r>
              <a:rPr lang="fr-FR" dirty="0"/>
              <a:t>Mélanges versus corps purs</a:t>
            </a:r>
          </a:p>
          <a:p>
            <a:r>
              <a:rPr lang="fr-FR" dirty="0"/>
              <a:t>Eléments et familles chimiques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2BE6E1-A704-4BC8-8FC7-155101E11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009979"/>
            <a:ext cx="5891395" cy="5072467"/>
          </a:xfrm>
        </p:spPr>
        <p:txBody>
          <a:bodyPr/>
          <a:lstStyle/>
          <a:p>
            <a:r>
              <a:rPr lang="fr-FR" dirty="0"/>
              <a:t>ECHELLE MICROSCOPIQUE</a:t>
            </a:r>
          </a:p>
          <a:p>
            <a:r>
              <a:rPr lang="fr-FR" dirty="0"/>
              <a:t>Entités chimiques : atomes, molécules, ions</a:t>
            </a:r>
          </a:p>
          <a:p>
            <a:r>
              <a:rPr lang="fr-FR" dirty="0"/>
              <a:t>Formule chimique : </a:t>
            </a:r>
          </a:p>
          <a:p>
            <a:r>
              <a:rPr lang="fr-FR" dirty="0"/>
              <a:t>Atome de fer  Fe</a:t>
            </a:r>
          </a:p>
          <a:p>
            <a:r>
              <a:rPr lang="fr-FR" dirty="0"/>
              <a:t>Molécule d’eau H2O</a:t>
            </a:r>
          </a:p>
          <a:p>
            <a:r>
              <a:rPr lang="fr-FR" dirty="0"/>
              <a:t>Ion sodium Na</a:t>
            </a:r>
            <a:r>
              <a:rPr lang="fr-FR" baseline="30000" dirty="0"/>
              <a:t>+</a:t>
            </a:r>
          </a:p>
          <a:p>
            <a:r>
              <a:rPr lang="fr-FR" dirty="0"/>
              <a:t>Configuration électronique : électrons de valence</a:t>
            </a:r>
          </a:p>
          <a:p>
            <a:r>
              <a:rPr lang="fr-FR" dirty="0"/>
              <a:t>Liaison de valence </a:t>
            </a:r>
          </a:p>
          <a:p>
            <a:r>
              <a:rPr lang="fr-FR" dirty="0"/>
              <a:t>Electronégativité, caractère polaire d’une liaison , polarité d’une entité</a:t>
            </a:r>
          </a:p>
          <a:p>
            <a:r>
              <a:rPr lang="fr-FR" dirty="0"/>
              <a:t>Interactions par pont hydrogène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ED5E06-34BF-4C57-960D-8F6BD5C6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DBEC70-165B-4046-A0B8-729FD1EB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50" y="310747"/>
            <a:ext cx="92329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Modélisation de la constitution de la matière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E9CDF9-BB86-4D4F-83B4-A05E464259F5}"/>
              </a:ext>
            </a:extLst>
          </p:cNvPr>
          <p:cNvSpPr txBox="1"/>
          <p:nvPr/>
        </p:nvSpPr>
        <p:spPr>
          <a:xfrm>
            <a:off x="1320843" y="6461474"/>
            <a:ext cx="99174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RA19_Lycee_GT_2-1-T_PHYCHI_Glossaire-programmes-chimie_1172334.pdf (education.fr)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{2FEBEDEB-BC8A-534C-BD4C-0D565D3B9AF1}tf10001124</Template>
  <TotalTime>2663</TotalTime>
  <Words>1896</Words>
  <Application>Microsoft Office PowerPoint</Application>
  <PresentationFormat>Grand écran</PresentationFormat>
  <Paragraphs>268</Paragraphs>
  <Slides>17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0" baseType="lpstr">
      <vt:lpstr>Arial</vt:lpstr>
      <vt:lpstr>Arial Italic</vt:lpstr>
      <vt:lpstr>Calibri</vt:lpstr>
      <vt:lpstr>Cambria Math</vt:lpstr>
      <vt:lpstr>Corbel</vt:lpstr>
      <vt:lpstr>Courier New</vt:lpstr>
      <vt:lpstr>Mangal</vt:lpstr>
      <vt:lpstr>Script MT Bold</vt:lpstr>
      <vt:lpstr>Times</vt:lpstr>
      <vt:lpstr>Times New Roman</vt:lpstr>
      <vt:lpstr>Wingdings</vt:lpstr>
      <vt:lpstr>Wingdings 2</vt:lpstr>
      <vt:lpstr>Cadre</vt:lpstr>
      <vt:lpstr>Le continuum lycée – enseignement supérieur en physique-chimie</vt:lpstr>
      <vt:lpstr>Les nouveaux contenus de formation en physique-chimie au lycée général et technologique, notamment en chimie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Modélisation de la constitution de la matière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 5</dc:title>
  <dc:creator>Miguel Toquet</dc:creator>
  <cp:lastModifiedBy>Cécile Bruyère</cp:lastModifiedBy>
  <cp:revision>222</cp:revision>
  <dcterms:created xsi:type="dcterms:W3CDTF">2020-12-14T02:30:27Z</dcterms:created>
  <dcterms:modified xsi:type="dcterms:W3CDTF">2021-05-26T21:31:44Z</dcterms:modified>
</cp:coreProperties>
</file>