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E32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19" autoAdjust="0"/>
    <p:restoredTop sz="94700" autoAdjust="0"/>
  </p:normalViewPr>
  <p:slideViewPr>
    <p:cSldViewPr>
      <p:cViewPr varScale="1">
        <p:scale>
          <a:sx n="128" d="100"/>
          <a:sy n="128" d="100"/>
        </p:scale>
        <p:origin x="1062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3633"/>
          </a:xfrm>
          <a:prstGeom prst="rect">
            <a:avLst/>
          </a:prstGeom>
        </p:spPr>
        <p:txBody>
          <a:bodyPr vert="horz" lIns="91190" tIns="45595" rIns="91190" bIns="455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3633"/>
          </a:xfrm>
          <a:prstGeom prst="rect">
            <a:avLst/>
          </a:prstGeom>
        </p:spPr>
        <p:txBody>
          <a:bodyPr vert="horz" lIns="91190" tIns="45595" rIns="91190" bIns="4559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29A276-BB3A-43E3-9D13-7609D46886BF}" type="datetimeFigureOut">
              <a:rPr lang="fr-FR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448"/>
            <a:ext cx="2945448" cy="493633"/>
          </a:xfrm>
          <a:prstGeom prst="rect">
            <a:avLst/>
          </a:prstGeom>
        </p:spPr>
        <p:txBody>
          <a:bodyPr vert="horz" lIns="91190" tIns="45595" rIns="91190" bIns="455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643" y="9377448"/>
            <a:ext cx="2945448" cy="493633"/>
          </a:xfrm>
          <a:prstGeom prst="rect">
            <a:avLst/>
          </a:prstGeom>
        </p:spPr>
        <p:txBody>
          <a:bodyPr vert="horz" wrap="square" lIns="91190" tIns="45595" rIns="91190" bIns="455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47E1DE-D2D6-4AEE-99A4-93E9C2513C8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194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3633"/>
          </a:xfrm>
          <a:prstGeom prst="rect">
            <a:avLst/>
          </a:prstGeom>
        </p:spPr>
        <p:txBody>
          <a:bodyPr vert="horz" lIns="91190" tIns="45595" rIns="91190" bIns="45595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3633"/>
          </a:xfrm>
          <a:prstGeom prst="rect">
            <a:avLst/>
          </a:prstGeom>
        </p:spPr>
        <p:txBody>
          <a:bodyPr vert="horz" lIns="91190" tIns="45595" rIns="91190" bIns="45595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F692C29-DC9A-488E-AF60-7971808035F1}" type="datetimeFigureOut">
              <a:rPr lang="fr-FR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90" tIns="45595" rIns="91190" bIns="45595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085" y="4689515"/>
            <a:ext cx="5437506" cy="4442698"/>
          </a:xfrm>
          <a:prstGeom prst="rect">
            <a:avLst/>
          </a:prstGeom>
        </p:spPr>
        <p:txBody>
          <a:bodyPr vert="horz" lIns="91190" tIns="45595" rIns="91190" bIns="45595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448"/>
            <a:ext cx="2945448" cy="493633"/>
          </a:xfrm>
          <a:prstGeom prst="rect">
            <a:avLst/>
          </a:prstGeom>
        </p:spPr>
        <p:txBody>
          <a:bodyPr vert="horz" lIns="91190" tIns="45595" rIns="91190" bIns="45595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643" y="9377448"/>
            <a:ext cx="2945448" cy="493633"/>
          </a:xfrm>
          <a:prstGeom prst="rect">
            <a:avLst/>
          </a:prstGeom>
        </p:spPr>
        <p:txBody>
          <a:bodyPr vert="horz" wrap="square" lIns="91190" tIns="45595" rIns="91190" bIns="455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D2B441-F3BF-4329-8B63-6B71BDA9B19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6671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018" indent="-2850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0028" indent="-2280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6039" indent="-2280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2051" indent="-2280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8062" indent="-2280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4073" indent="-2280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0085" indent="-2280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6096" indent="-2280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61221BA-FAD4-4F14-9F14-E0B9B5232642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696178" y="1169931"/>
            <a:ext cx="5216071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0" y="533401"/>
            <a:ext cx="6667606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50" y="3843868"/>
            <a:ext cx="5367104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4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7850" y="533400"/>
            <a:ext cx="87503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25502" y="3843867"/>
            <a:ext cx="78881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3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7503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114800"/>
            <a:ext cx="6915515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31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0" y="533400"/>
            <a:ext cx="743143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5701" y="3429000"/>
            <a:ext cx="6936006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301070"/>
            <a:ext cx="6914224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9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3429000"/>
            <a:ext cx="6914224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132981"/>
            <a:ext cx="6915515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5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1" y="533400"/>
            <a:ext cx="7431435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886200"/>
            <a:ext cx="6914224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953000"/>
            <a:ext cx="691422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406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152796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928534"/>
            <a:ext cx="691422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766736"/>
            <a:ext cx="691422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28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1" y="533401"/>
            <a:ext cx="7101106" cy="376767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4FB450-C3B6-4197-8451-EE34CDD7D612}" type="datetimeFigureOut">
              <a:rPr lang="fr-FR" smtClean="0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5EEC1-ADB8-43A0-854A-C6AC049B8CE2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0255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606" y="533400"/>
            <a:ext cx="221454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533400"/>
            <a:ext cx="6337513" cy="54864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A45BF-CC58-479D-B592-3CAD2BE7D522}" type="datetimeFigureOut">
              <a:rPr lang="fr-FR" smtClean="0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78B73-9FD9-449B-BF8C-8A494720F5E7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9369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963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1" y="533400"/>
            <a:ext cx="7101106" cy="3767670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26837D-0AAE-4FBE-9633-E192DAC69D5B}" type="datetimeFigureOut">
              <a:rPr lang="fr-FR" smtClean="0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4402A-3A54-4118-8F80-FC5298A89FB5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386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981200"/>
            <a:ext cx="693600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487334"/>
            <a:ext cx="6936006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46316E-047D-4E16-801B-8CEF46B4F06C}" type="datetimeFigureOut">
              <a:rPr lang="fr-FR" smtClean="0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F420C-EBEE-405C-862A-0012D1B6FE73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018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77851" y="533401"/>
            <a:ext cx="4279131" cy="3767667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050892" y="533400"/>
            <a:ext cx="4277258" cy="37592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9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1" y="533400"/>
            <a:ext cx="4026605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849" y="1143001"/>
            <a:ext cx="4274256" cy="3158067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9601" y="566738"/>
            <a:ext cx="407772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0893" y="1143000"/>
            <a:ext cx="4286430" cy="3149600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24C101-EF48-4EA9-BA06-8C4CBEFBF0CC}" type="datetimeFigureOut">
              <a:rPr lang="fr-FR" smtClean="0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F188E-C952-4889-96D3-C2BB3D205E8D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193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B949A-9111-40A2-8942-215B91D9034E}" type="datetimeFigureOut">
              <a:rPr lang="fr-FR" smtClean="0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FD5FF-1EFB-4F52-9624-ACE8AB2D3EF8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604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BF923-E15D-41C8-87BF-2157A8F8DD51}" type="datetimeFigureOut">
              <a:rPr lang="fr-FR" smtClean="0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2B3A1-0EE4-44C1-8513-1F0A0B9B447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216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3" y="533400"/>
            <a:ext cx="34671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33400"/>
            <a:ext cx="4808651" cy="54864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0223" y="2209803"/>
            <a:ext cx="34671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A1F928-70EF-4844-BBFC-651C6BA104F8}" type="datetimeFigureOut">
              <a:rPr lang="fr-FR" smtClean="0"/>
              <a:pPr>
                <a:defRPr/>
              </a:pPr>
              <a:t>05/07/2023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AE9C1-AE2B-4903-B32A-DBE526A43AE9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871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450" y="1447800"/>
            <a:ext cx="3860196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25500" y="914400"/>
            <a:ext cx="3554389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0696" y="2743200"/>
            <a:ext cx="3861242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850" y="6172201"/>
            <a:ext cx="629603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8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226565" y="3894668"/>
            <a:ext cx="2676327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533401"/>
            <a:ext cx="7101106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9432" y="6172204"/>
            <a:ext cx="130050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7850" y="6172201"/>
            <a:ext cx="629603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2295" y="5578479"/>
            <a:ext cx="928316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2225" y="-1588"/>
            <a:ext cx="3276600" cy="6858001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3308350" y="-1588"/>
            <a:ext cx="3276600" cy="6858001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Rectangle 14"/>
          <p:cNvSpPr/>
          <p:nvPr userDrawn="1"/>
        </p:nvSpPr>
        <p:spPr>
          <a:xfrm>
            <a:off x="6596063" y="-1588"/>
            <a:ext cx="3275012" cy="6858001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933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  <p:sldLayoutId id="214748378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33"/>
            </a:gs>
            <a:gs pos="59000">
              <a:schemeClr val="accent3">
                <a:lumMod val="20000"/>
                <a:lumOff val="80000"/>
              </a:schemeClr>
            </a:gs>
            <a:gs pos="98000">
              <a:srgbClr val="92D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H:\Dossier_CEA\Congrès\journéesSOLGEL\SG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40" y="406949"/>
            <a:ext cx="1771506" cy="177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591727" y="76941"/>
            <a:ext cx="327636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101600" dir="5400000" sy="-100000" algn="bl" rotWithShape="0"/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FORTS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455" y="76941"/>
            <a:ext cx="3209925" cy="2308324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fr-FR" dirty="0"/>
              <a:t>Découvrez comment ces deux domaines en constante évolution se complètent pour révolutionner la fabrication de matériaux et de systèmes en ouvrant de nouvelles possibilités.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16180" y="2237963"/>
            <a:ext cx="2028703" cy="830997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15, 16 et 17 janvier 2024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418" y="85952"/>
            <a:ext cx="3247095" cy="954107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b="1" cap="all" dirty="0"/>
              <a:t>Chimie </a:t>
            </a:r>
            <a:r>
              <a:rPr lang="fr-FR" sz="2000" b="1" cap="all" dirty="0" smtClean="0"/>
              <a:t>et</a:t>
            </a:r>
            <a:r>
              <a:rPr lang="fr-FR" sz="2800" b="1" cap="all" dirty="0" smtClean="0"/>
              <a:t> </a:t>
            </a:r>
            <a:r>
              <a:rPr lang="fr-FR" sz="2800" b="1" cap="all" dirty="0"/>
              <a:t>Impression</a:t>
            </a:r>
            <a:r>
              <a:rPr lang="fr-FR" sz="2800" b="1" dirty="0"/>
              <a:t> </a:t>
            </a:r>
            <a:r>
              <a:rPr lang="fr-FR" sz="2800" b="1" baseline="30000" dirty="0" err="1"/>
              <a:t>n</a:t>
            </a:r>
            <a:r>
              <a:rPr lang="fr-FR" sz="2800" b="1" dirty="0" err="1"/>
              <a:t>D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6553" y="3165280"/>
            <a:ext cx="3193958" cy="163187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10377" tIns="55189" rIns="110377" bIns="55189">
            <a:spAutoFit/>
          </a:bodyPr>
          <a:lstStyle>
            <a:lvl1pPr defTabSz="1103313" eaLnBrk="0" hangingPunct="0">
              <a:spcBef>
                <a:spcPct val="20000"/>
              </a:spcBef>
              <a:buChar char="•"/>
              <a:defRPr sz="3900">
                <a:solidFill>
                  <a:schemeClr val="tx1"/>
                </a:solidFill>
                <a:latin typeface="Times New Roman" pitchFamily="18" charset="0"/>
              </a:defRPr>
            </a:lvl1pPr>
            <a:lvl2pPr marL="552450" indent="-344488" defTabSz="1103313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03313" indent="-276225" defTabSz="1103313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55763" indent="-276225" defTabSz="110331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8213" indent="-274638" defTabSz="1103313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54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26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798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70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fr-FR" sz="1900" dirty="0">
                <a:latin typeface="Century Gothic" panose="020B0502020202020204" pitchFamily="34" charset="0"/>
                <a:cs typeface="Arial" panose="020B0604020202020204" pitchFamily="34" charset="0"/>
              </a:rPr>
              <a:t>Rejoignez-nous pour une conférence </a:t>
            </a:r>
            <a:r>
              <a:rPr lang="fr-FR" sz="19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passionnante sur </a:t>
            </a:r>
            <a:r>
              <a:rPr lang="fr-FR" sz="1900" dirty="0">
                <a:latin typeface="Century Gothic" panose="020B0502020202020204" pitchFamily="34" charset="0"/>
                <a:cs typeface="Arial" panose="020B0604020202020204" pitchFamily="34" charset="0"/>
              </a:rPr>
              <a:t>la synergie entre la chimie et l'impression </a:t>
            </a:r>
            <a:r>
              <a:rPr lang="fr-FR" sz="1900" baseline="30000" dirty="0" err="1">
                <a:latin typeface="Century Gothic" panose="020B0502020202020204" pitchFamily="34" charset="0"/>
                <a:cs typeface="Arial" panose="020B0604020202020204" pitchFamily="34" charset="0"/>
              </a:rPr>
              <a:t>n</a:t>
            </a:r>
            <a:r>
              <a:rPr lang="fr-FR" sz="1900" dirty="0" err="1">
                <a:latin typeface="Century Gothic" panose="020B0502020202020204" pitchFamily="34" charset="0"/>
                <a:cs typeface="Arial" panose="020B0604020202020204" pitchFamily="34" charset="0"/>
              </a:rPr>
              <a:t>D</a:t>
            </a:r>
            <a:r>
              <a:rPr lang="fr-FR" sz="1900" dirty="0">
                <a:latin typeface="Century Gothic" panose="020B0502020202020204" pitchFamily="34" charset="0"/>
                <a:cs typeface="Arial" panose="020B0604020202020204" pitchFamily="34" charset="0"/>
              </a:rPr>
              <a:t> !</a:t>
            </a: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731176" y="4872320"/>
            <a:ext cx="1917568" cy="326900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  <a:extLst/>
        </p:spPr>
        <p:txBody>
          <a:bodyPr lIns="39600" tIns="55189" rIns="39600" bIns="55189">
            <a:spAutoFit/>
          </a:bodyPr>
          <a:lstStyle>
            <a:lvl1pPr defTabSz="11033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52450" defTabSz="11033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03313" defTabSz="11033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55763" defTabSz="11033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8213" defTabSz="11033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5413" defTabSz="1103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2613" defTabSz="1103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79813" defTabSz="1103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7013" defTabSz="1103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  <a:cs typeface="+mn-cs"/>
              </a:rPr>
              <a:t>Comité</a:t>
            </a:r>
            <a:endParaRPr lang="fr-FR" altLang="fr-FR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1333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618" y="5300419"/>
            <a:ext cx="619532" cy="46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5832475"/>
            <a:ext cx="4714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6461125"/>
            <a:ext cx="757237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02000" y="1090613"/>
            <a:ext cx="3289300" cy="2857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fr-FR" altLang="fr-FR" sz="1050" b="1" dirty="0">
                <a:latin typeface="+mj-lt"/>
                <a:cs typeface="Times New Roman" pitchFamily="18" charset="0"/>
              </a:rPr>
              <a:t> </a:t>
            </a:r>
            <a:endParaRPr lang="fr-FR" sz="1050" dirty="0">
              <a:latin typeface="+mj-lt"/>
              <a:cs typeface="+mn-cs"/>
            </a:endParaRPr>
          </a:p>
        </p:txBody>
      </p:sp>
      <p:pic>
        <p:nvPicPr>
          <p:cNvPr id="13361" name="Picture 50" descr="E:\SEMINAIRE_SOL-GEL\Capture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581" y="5954712"/>
            <a:ext cx="717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Rectangle 19"/>
          <p:cNvSpPr>
            <a:spLocks noChangeArrowheads="1"/>
          </p:cNvSpPr>
          <p:nvPr/>
        </p:nvSpPr>
        <p:spPr bwMode="auto">
          <a:xfrm>
            <a:off x="200997" y="5281334"/>
            <a:ext cx="1505798" cy="1508273"/>
          </a:xfrm>
          <a:prstGeom prst="rect">
            <a:avLst/>
          </a:prstGeom>
          <a:solidFill>
            <a:schemeClr val="bg2">
              <a:lumMod val="50000"/>
              <a:alpha val="50195"/>
            </a:schemeClr>
          </a:solidFill>
          <a:ln w="19050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square" lIns="21728" tIns="13037" rIns="21728" bIns="13037">
            <a:spAutoFit/>
          </a:bodyPr>
          <a:lstStyle>
            <a:lvl1pPr defTabSz="1103313" eaLnBrk="0" hangingPunct="0">
              <a:spcBef>
                <a:spcPct val="20000"/>
              </a:spcBef>
              <a:buChar char="•"/>
              <a:defRPr sz="3900">
                <a:solidFill>
                  <a:schemeClr val="tx1"/>
                </a:solidFill>
                <a:latin typeface="Times New Roman" pitchFamily="18" charset="0"/>
              </a:defRPr>
            </a:lvl1pPr>
            <a:lvl2pPr marL="552450" indent="-344488" defTabSz="1103313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03313" indent="-276225" defTabSz="1103313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55763" indent="-276225" defTabSz="110331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8213" indent="-274638" defTabSz="1103313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54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26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798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70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fr-FR" altLang="fr-FR" sz="900" b="1" dirty="0" smtClean="0">
              <a:latin typeface="Arial" charset="0"/>
              <a:cs typeface="+mn-cs"/>
            </a:endParaRP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fr-FR" altLang="fr-FR" sz="700" b="1" dirty="0" smtClean="0">
              <a:latin typeface="Arial" charset="0"/>
              <a:cs typeface="+mn-cs"/>
            </a:endParaRP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000" b="1" dirty="0" smtClean="0">
                <a:latin typeface="+mn-lt"/>
              </a:rPr>
              <a:t>Philippe BELLEVILLE</a:t>
            </a: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900" dirty="0" smtClean="0">
                <a:solidFill>
                  <a:srgbClr val="FFFF00"/>
                </a:solidFill>
                <a:latin typeface="+mn-lt"/>
              </a:rPr>
              <a:t>CEA</a:t>
            </a: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fr-FR" altLang="fr-FR" sz="800" b="1" dirty="0" smtClean="0">
              <a:latin typeface="+mn-lt"/>
            </a:endParaRP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000" b="1" dirty="0" smtClean="0">
                <a:latin typeface="+mn-lt"/>
              </a:rPr>
              <a:t>Clément SANCHEZ</a:t>
            </a: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900" dirty="0" smtClean="0">
                <a:solidFill>
                  <a:srgbClr val="FFFF00"/>
                </a:solidFill>
                <a:latin typeface="+mn-lt"/>
              </a:rPr>
              <a:t>Collège de France</a:t>
            </a: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fr-FR" altLang="fr-FR" sz="800" b="1" dirty="0" smtClean="0">
              <a:latin typeface="+mn-lt"/>
            </a:endParaRP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000" b="1" dirty="0" smtClean="0">
                <a:latin typeface="+mn-lt"/>
              </a:rPr>
              <a:t>Frédéric SCHUSTER</a:t>
            </a:r>
            <a:endParaRPr lang="fr-FR" altLang="fr-FR" sz="1000" b="1" dirty="0" smtClean="0">
              <a:latin typeface="+mn-lt"/>
            </a:endParaRP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900" dirty="0" smtClean="0">
                <a:solidFill>
                  <a:srgbClr val="FFFF00"/>
                </a:solidFill>
                <a:latin typeface="+mn-lt"/>
              </a:rPr>
              <a:t>CEA</a:t>
            </a: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fr-FR" altLang="fr-FR" sz="9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900" b="1" dirty="0" smtClean="0">
                <a:latin typeface="+mn-lt"/>
              </a:rPr>
              <a:t>Stéphane </a:t>
            </a:r>
            <a:r>
              <a:rPr lang="fr-FR" altLang="fr-FR" sz="800" b="1" dirty="0" smtClean="0">
                <a:latin typeface="+mn-lt"/>
              </a:rPr>
              <a:t>PAROLA</a:t>
            </a:r>
            <a:endParaRPr lang="fr-FR" altLang="fr-FR" sz="800" b="1" dirty="0">
              <a:latin typeface="+mn-lt"/>
            </a:endParaRP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800" dirty="0" smtClean="0">
                <a:solidFill>
                  <a:srgbClr val="FFFF00"/>
                </a:solidFill>
                <a:latin typeface="+mn-lt"/>
              </a:rPr>
              <a:t>ENS Lyon</a:t>
            </a:r>
            <a:endParaRPr lang="fr-FR" altLang="fr-FR" sz="800" dirty="0">
              <a:solidFill>
                <a:srgbClr val="FFFF00"/>
              </a:solidFill>
              <a:latin typeface="+mn-lt"/>
            </a:endParaRPr>
          </a:p>
          <a:p>
            <a:pPr algn="r" eaLnBrk="1" fontAlgn="auto" hangingPunct="1">
              <a:lnSpc>
                <a:spcPct val="7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fr-FR" altLang="fr-FR" sz="900" dirty="0" smtClean="0">
              <a:solidFill>
                <a:schemeClr val="accent5">
                  <a:lumMod val="75000"/>
                </a:schemeClr>
              </a:solidFill>
              <a:latin typeface="Arial" charset="0"/>
              <a:cs typeface="+mn-cs"/>
            </a:endParaRPr>
          </a:p>
        </p:txBody>
      </p:sp>
      <p:pic>
        <p:nvPicPr>
          <p:cNvPr id="41" name="Image 40" descr="enregistrer le tampon-date - clipart vectoriel de Save The Date - Petite phrase libre de droit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167063" y="2288158"/>
            <a:ext cx="911225" cy="607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 41" descr="Impression 3D : Les résines pour stéréolithographie (SLA) industrielle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6" r="15996"/>
          <a:stretch/>
        </p:blipFill>
        <p:spPr bwMode="auto">
          <a:xfrm>
            <a:off x="4329310" y="4831612"/>
            <a:ext cx="2211070" cy="18789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Image 43" descr="Contact - Cop Chimie - Elastomère pour accessoires de moulage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2888328"/>
            <a:ext cx="2828925" cy="188595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3381813" y="2422209"/>
            <a:ext cx="1067131" cy="4038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10377" tIns="55189" rIns="110377" bIns="55189">
            <a:spAutoFit/>
          </a:bodyPr>
          <a:lstStyle>
            <a:lvl1pPr defTabSz="1103313" eaLnBrk="0" hangingPunct="0">
              <a:spcBef>
                <a:spcPct val="20000"/>
              </a:spcBef>
              <a:buChar char="•"/>
              <a:defRPr sz="3900">
                <a:solidFill>
                  <a:schemeClr val="tx1"/>
                </a:solidFill>
                <a:latin typeface="Times New Roman" pitchFamily="18" charset="0"/>
              </a:defRPr>
            </a:lvl1pPr>
            <a:lvl2pPr marL="552450" indent="-344488" defTabSz="1103313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03313" indent="-276225" defTabSz="1103313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55763" indent="-276225" defTabSz="110331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8213" indent="-274638" defTabSz="1103313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54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26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798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70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fr-FR" sz="19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Chimie </a:t>
            </a:r>
            <a:endParaRPr lang="fr-FR" sz="1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3361980" y="6389069"/>
            <a:ext cx="1800200" cy="4038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10377" tIns="55189" rIns="110377" bIns="55189">
            <a:spAutoFit/>
          </a:bodyPr>
          <a:lstStyle>
            <a:lvl1pPr defTabSz="1103313" eaLnBrk="0" hangingPunct="0">
              <a:spcBef>
                <a:spcPct val="20000"/>
              </a:spcBef>
              <a:buChar char="•"/>
              <a:defRPr sz="3900">
                <a:solidFill>
                  <a:schemeClr val="tx1"/>
                </a:solidFill>
                <a:latin typeface="Times New Roman" pitchFamily="18" charset="0"/>
              </a:defRPr>
            </a:lvl1pPr>
            <a:lvl2pPr marL="552450" indent="-344488" defTabSz="1103313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03313" indent="-276225" defTabSz="1103313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55763" indent="-276225" defTabSz="110331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8213" indent="-274638" defTabSz="1103313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54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26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798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70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fr-FR" sz="19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impression </a:t>
            </a:r>
            <a:r>
              <a:rPr lang="fr-FR" sz="1900" baseline="300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n</a:t>
            </a:r>
            <a:r>
              <a:rPr lang="fr-FR" sz="19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D</a:t>
            </a:r>
            <a:endParaRPr lang="fr-FR" sz="1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3385855" y="4487290"/>
            <a:ext cx="504056" cy="4038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10377" tIns="55189" rIns="110377" bIns="55189">
            <a:spAutoFit/>
          </a:bodyPr>
          <a:lstStyle>
            <a:lvl1pPr defTabSz="1103313" eaLnBrk="0" hangingPunct="0">
              <a:spcBef>
                <a:spcPct val="20000"/>
              </a:spcBef>
              <a:buChar char="•"/>
              <a:defRPr sz="3900">
                <a:solidFill>
                  <a:schemeClr val="tx1"/>
                </a:solidFill>
                <a:latin typeface="Times New Roman" pitchFamily="18" charset="0"/>
              </a:defRPr>
            </a:lvl1pPr>
            <a:lvl2pPr marL="552450" indent="-344488" defTabSz="1103313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03313" indent="-276225" defTabSz="1103313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55763" indent="-276225" defTabSz="110331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8213" indent="-274638" defTabSz="1103313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54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26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798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70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fr-FR" sz="19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et</a:t>
            </a:r>
            <a:endParaRPr lang="fr-FR" sz="1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6632930" y="880549"/>
            <a:ext cx="3193958" cy="58237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10377" tIns="55189" rIns="110377" bIns="55189">
            <a:spAutoFit/>
          </a:bodyPr>
          <a:lstStyle>
            <a:lvl1pPr defTabSz="1103313" eaLnBrk="0" hangingPunct="0">
              <a:spcBef>
                <a:spcPct val="20000"/>
              </a:spcBef>
              <a:buChar char="•"/>
              <a:defRPr sz="3900">
                <a:solidFill>
                  <a:schemeClr val="tx1"/>
                </a:solidFill>
                <a:latin typeface="Times New Roman" pitchFamily="18" charset="0"/>
              </a:defRPr>
            </a:lvl1pPr>
            <a:lvl2pPr marL="552450" indent="-344488" defTabSz="1103313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Times New Roman" pitchFamily="18" charset="0"/>
              </a:defRPr>
            </a:lvl2pPr>
            <a:lvl3pPr marL="1103313" indent="-276225" defTabSz="1103313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55763" indent="-276225" defTabSz="110331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8213" indent="-274638" defTabSz="1103313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54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26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798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7013" indent="-274638" defTabSz="1103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fr-FR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• Exploration 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des </a:t>
            </a:r>
            <a:r>
              <a:rPr lang="fr-FR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dernières  avancées en chimie des matériaux pour l'impression </a:t>
            </a:r>
            <a:r>
              <a:rPr lang="fr-FR" sz="1600" baseline="300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n</a:t>
            </a:r>
            <a:r>
              <a:rPr lang="fr-FR" sz="16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D</a:t>
            </a:r>
            <a:r>
              <a:rPr lang="fr-FR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endParaRPr lang="fr-FR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•Applications 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de l'impression </a:t>
            </a:r>
            <a:r>
              <a:rPr lang="fr-FR" sz="1600" baseline="30000" dirty="0" err="1">
                <a:latin typeface="Century Gothic" panose="020B0502020202020204" pitchFamily="34" charset="0"/>
                <a:cs typeface="Arial" panose="020B0604020202020204" pitchFamily="34" charset="0"/>
              </a:rPr>
              <a:t>n</a:t>
            </a:r>
            <a:r>
              <a:rPr lang="fr-FR" sz="1600" dirty="0" err="1">
                <a:latin typeface="Century Gothic" panose="020B0502020202020204" pitchFamily="34" charset="0"/>
                <a:cs typeface="Arial" panose="020B0604020202020204" pitchFamily="34" charset="0"/>
              </a:rPr>
              <a:t>D</a:t>
            </a:r>
            <a:r>
              <a:rPr lang="fr-FR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dans les domaines des matériaux </a:t>
            </a:r>
            <a:r>
              <a:rPr lang="fr-FR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polymères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fr-FR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hydrides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fr-FR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céramiques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fr-FR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métalliques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, de la </a:t>
            </a:r>
            <a:r>
              <a:rPr lang="fr-FR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biologie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, de l'</a:t>
            </a:r>
            <a:r>
              <a:rPr lang="fr-FR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industrie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 et de la </a:t>
            </a:r>
            <a:r>
              <a:rPr lang="fr-FR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conception </a:t>
            </a:r>
            <a:r>
              <a:rPr lang="fr-FR" sz="1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numérique</a:t>
            </a:r>
          </a:p>
          <a:p>
            <a:pPr>
              <a:buNone/>
            </a:pPr>
            <a:endParaRPr lang="fr-FR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• Présentation 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de cas concrets de succès où la chimie et l'impression </a:t>
            </a:r>
            <a:r>
              <a:rPr lang="fr-FR" sz="1600" dirty="0" err="1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 ont été combinées de manière </a:t>
            </a:r>
            <a:r>
              <a:rPr lang="fr-FR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novatrice</a:t>
            </a:r>
          </a:p>
          <a:p>
            <a:pPr>
              <a:buNone/>
            </a:pPr>
            <a:endParaRPr lang="fr-FR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•Discussions </a:t>
            </a:r>
            <a:r>
              <a:rPr lang="fr-FR" sz="1600" dirty="0">
                <a:latin typeface="Century Gothic" panose="020B0502020202020204" pitchFamily="34" charset="0"/>
                <a:cs typeface="Arial" panose="020B0604020202020204" pitchFamily="34" charset="0"/>
              </a:rPr>
              <a:t>sur les défis actuels et les perspectives futures de cette combinaison prometteuse.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imie et impresion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21" y="1462806"/>
            <a:ext cx="2931790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chimie et impresion 3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856" y="4005064"/>
            <a:ext cx="2571750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image dynamique chimie et impression 3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082" y="499410"/>
            <a:ext cx="2571750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image dynamique chimie et impression 3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606" y="1096949"/>
            <a:ext cx="257175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168609" y="5517232"/>
            <a:ext cx="2028703" cy="830997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15, 16 et 17 janvier 2024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" name="Image 6" descr="enregistrer le tampon-date - clipart vectoriel de Save The Date - Petite phrase libre de droits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119492" y="5336778"/>
            <a:ext cx="911225" cy="607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761312" y="5750622"/>
            <a:ext cx="2028703" cy="830997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15, 16 et 17 janvier 2024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9" name="Image 8" descr="enregistrer le tampon-date - clipart vectoriel de Save The Date - Petite phrase libre de droits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6736229" y="5629201"/>
            <a:ext cx="911225" cy="6070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34731" y="70962"/>
            <a:ext cx="324709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000" b="1" cap="all" dirty="0"/>
              <a:t>Chimie et Impression</a:t>
            </a:r>
            <a:r>
              <a:rPr lang="fr-FR" sz="2000" b="1" dirty="0"/>
              <a:t> </a:t>
            </a:r>
            <a:r>
              <a:rPr lang="fr-FR" sz="2000" b="1" baseline="30000" dirty="0" err="1"/>
              <a:t>n</a:t>
            </a:r>
            <a:r>
              <a:rPr lang="fr-FR" sz="2000" b="1" dirty="0" err="1"/>
              <a:t>D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24933" y="85952"/>
            <a:ext cx="324709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000" b="1" cap="all" dirty="0"/>
              <a:t>Chimie et Impression</a:t>
            </a:r>
            <a:r>
              <a:rPr lang="fr-FR" sz="2000" b="1" dirty="0"/>
              <a:t> </a:t>
            </a:r>
            <a:r>
              <a:rPr lang="fr-FR" sz="2000" b="1" baseline="30000" dirty="0" err="1"/>
              <a:t>n</a:t>
            </a:r>
            <a:r>
              <a:rPr lang="fr-FR" sz="2000" b="1" dirty="0" err="1"/>
              <a:t>D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0169" y="4080804"/>
            <a:ext cx="2982377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Lycée </a:t>
            </a:r>
            <a:r>
              <a:rPr lang="fr-FR" b="1" dirty="0" smtClean="0"/>
              <a:t>Descartes</a:t>
            </a:r>
          </a:p>
          <a:p>
            <a:pPr algn="ctr"/>
            <a:r>
              <a:rPr lang="fr-FR" dirty="0" smtClean="0"/>
              <a:t>10 </a:t>
            </a:r>
            <a:r>
              <a:rPr lang="fr-FR" dirty="0"/>
              <a:t>rue des </a:t>
            </a:r>
            <a:r>
              <a:rPr lang="fr-FR" dirty="0" smtClean="0"/>
              <a:t>minimes </a:t>
            </a:r>
            <a:r>
              <a:rPr lang="fr-FR" b="1" dirty="0"/>
              <a:t>37000 Tours </a:t>
            </a:r>
            <a:endParaRPr lang="fr-FR" dirty="0"/>
          </a:p>
          <a:p>
            <a:pPr algn="ctr"/>
            <a:r>
              <a:rPr lang="fr-FR" dirty="0"/>
              <a:t>(amphithéâtre Senghor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63346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360</TotalTime>
  <Words>184</Words>
  <Application>Microsoft Office PowerPoint</Application>
  <PresentationFormat>Format A4 (210 x 297 mm)</PresentationFormat>
  <Paragraphs>38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Secteur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VALLE</dc:creator>
  <cp:lastModifiedBy>BELLEVILLE Philippe LR</cp:lastModifiedBy>
  <cp:revision>36</cp:revision>
  <cp:lastPrinted>2023-07-05T12:48:29Z</cp:lastPrinted>
  <dcterms:created xsi:type="dcterms:W3CDTF">2014-03-11T17:20:37Z</dcterms:created>
  <dcterms:modified xsi:type="dcterms:W3CDTF">2023-07-05T12:48:33Z</dcterms:modified>
</cp:coreProperties>
</file>