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2" r:id="rId5"/>
    <p:sldId id="290" r:id="rId6"/>
    <p:sldId id="293" r:id="rId7"/>
    <p:sldId id="261" r:id="rId8"/>
    <p:sldId id="263" r:id="rId9"/>
    <p:sldId id="286" r:id="rId10"/>
    <p:sldId id="265" r:id="rId11"/>
    <p:sldId id="267" r:id="rId12"/>
    <p:sldId id="294" r:id="rId13"/>
    <p:sldId id="268" r:id="rId14"/>
    <p:sldId id="280" r:id="rId15"/>
    <p:sldId id="271" r:id="rId16"/>
    <p:sldId id="283" r:id="rId17"/>
    <p:sldId id="276" r:id="rId18"/>
    <p:sldId id="29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pri&#233;taire\Documents\Th&#232;se\GPC\Bilan%20HF54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2nd polymerization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Feuil1!$H$397:$H$577</c:f>
              <c:numCache>
                <c:formatCode>General</c:formatCode>
                <c:ptCount val="181"/>
                <c:pt idx="0">
                  <c:v>6.5</c:v>
                </c:pt>
                <c:pt idx="1">
                  <c:v>6.5166666666666702</c:v>
                </c:pt>
                <c:pt idx="2">
                  <c:v>6.5333333333333297</c:v>
                </c:pt>
                <c:pt idx="3">
                  <c:v>6.55</c:v>
                </c:pt>
                <c:pt idx="4">
                  <c:v>6.56666666666667</c:v>
                </c:pt>
                <c:pt idx="5">
                  <c:v>6.5833333333333304</c:v>
                </c:pt>
                <c:pt idx="6">
                  <c:v>6.6</c:v>
                </c:pt>
                <c:pt idx="7">
                  <c:v>6.6166666666666698</c:v>
                </c:pt>
                <c:pt idx="8">
                  <c:v>6.6333333333333302</c:v>
                </c:pt>
                <c:pt idx="9">
                  <c:v>6.65</c:v>
                </c:pt>
                <c:pt idx="10">
                  <c:v>6.6666666666666696</c:v>
                </c:pt>
                <c:pt idx="11">
                  <c:v>6.68333333333333</c:v>
                </c:pt>
                <c:pt idx="12">
                  <c:v>6.7</c:v>
                </c:pt>
                <c:pt idx="13">
                  <c:v>6.7166666666666703</c:v>
                </c:pt>
                <c:pt idx="14">
                  <c:v>6.7333333333333298</c:v>
                </c:pt>
                <c:pt idx="15">
                  <c:v>6.75</c:v>
                </c:pt>
                <c:pt idx="16">
                  <c:v>6.7666666666666702</c:v>
                </c:pt>
                <c:pt idx="17">
                  <c:v>6.7833333333333297</c:v>
                </c:pt>
                <c:pt idx="18">
                  <c:v>6.8</c:v>
                </c:pt>
                <c:pt idx="19">
                  <c:v>6.81666666666667</c:v>
                </c:pt>
                <c:pt idx="20">
                  <c:v>6.8333333333333304</c:v>
                </c:pt>
                <c:pt idx="21">
                  <c:v>6.85</c:v>
                </c:pt>
                <c:pt idx="22">
                  <c:v>6.8666666666666698</c:v>
                </c:pt>
                <c:pt idx="23">
                  <c:v>6.8833333333333302</c:v>
                </c:pt>
                <c:pt idx="24">
                  <c:v>6.9</c:v>
                </c:pt>
                <c:pt idx="25">
                  <c:v>6.9166666666666696</c:v>
                </c:pt>
                <c:pt idx="26">
                  <c:v>6.93333333333333</c:v>
                </c:pt>
                <c:pt idx="27">
                  <c:v>6.95</c:v>
                </c:pt>
                <c:pt idx="28">
                  <c:v>6.9666666666666703</c:v>
                </c:pt>
                <c:pt idx="29">
                  <c:v>6.9833333333333298</c:v>
                </c:pt>
                <c:pt idx="30">
                  <c:v>7</c:v>
                </c:pt>
                <c:pt idx="31">
                  <c:v>7.0166666666666702</c:v>
                </c:pt>
                <c:pt idx="32">
                  <c:v>7.0333333333333297</c:v>
                </c:pt>
                <c:pt idx="33">
                  <c:v>7.05</c:v>
                </c:pt>
                <c:pt idx="34">
                  <c:v>7.06666666666667</c:v>
                </c:pt>
                <c:pt idx="35">
                  <c:v>7.0833333333333304</c:v>
                </c:pt>
                <c:pt idx="36">
                  <c:v>7.1</c:v>
                </c:pt>
                <c:pt idx="37">
                  <c:v>7.1166666666666698</c:v>
                </c:pt>
                <c:pt idx="38">
                  <c:v>7.1333333333333302</c:v>
                </c:pt>
                <c:pt idx="39">
                  <c:v>7.15</c:v>
                </c:pt>
                <c:pt idx="40">
                  <c:v>7.1666666666666696</c:v>
                </c:pt>
                <c:pt idx="41">
                  <c:v>7.18333333333333</c:v>
                </c:pt>
                <c:pt idx="42">
                  <c:v>7.2</c:v>
                </c:pt>
                <c:pt idx="43">
                  <c:v>7.2166666666666703</c:v>
                </c:pt>
                <c:pt idx="44">
                  <c:v>7.2333333333333298</c:v>
                </c:pt>
                <c:pt idx="45">
                  <c:v>7.25</c:v>
                </c:pt>
                <c:pt idx="46">
                  <c:v>7.2666666666666702</c:v>
                </c:pt>
                <c:pt idx="47">
                  <c:v>7.2833333333333297</c:v>
                </c:pt>
                <c:pt idx="48">
                  <c:v>7.3</c:v>
                </c:pt>
                <c:pt idx="49">
                  <c:v>7.31666666666667</c:v>
                </c:pt>
                <c:pt idx="50">
                  <c:v>7.3333333333333304</c:v>
                </c:pt>
                <c:pt idx="51">
                  <c:v>7.35</c:v>
                </c:pt>
                <c:pt idx="52">
                  <c:v>7.3666666666666698</c:v>
                </c:pt>
                <c:pt idx="53">
                  <c:v>7.3833333333333302</c:v>
                </c:pt>
                <c:pt idx="54">
                  <c:v>7.4</c:v>
                </c:pt>
                <c:pt idx="55">
                  <c:v>7.4166666666666696</c:v>
                </c:pt>
                <c:pt idx="56">
                  <c:v>7.43333333333333</c:v>
                </c:pt>
                <c:pt idx="57">
                  <c:v>7.45</c:v>
                </c:pt>
                <c:pt idx="58">
                  <c:v>7.4666666666666703</c:v>
                </c:pt>
                <c:pt idx="59">
                  <c:v>7.4833333333333298</c:v>
                </c:pt>
                <c:pt idx="60">
                  <c:v>7.5</c:v>
                </c:pt>
                <c:pt idx="61">
                  <c:v>7.5166666666666702</c:v>
                </c:pt>
                <c:pt idx="62">
                  <c:v>7.5333333333333297</c:v>
                </c:pt>
                <c:pt idx="63">
                  <c:v>7.55</c:v>
                </c:pt>
                <c:pt idx="64">
                  <c:v>7.56666666666667</c:v>
                </c:pt>
                <c:pt idx="65">
                  <c:v>7.5833333333333304</c:v>
                </c:pt>
                <c:pt idx="66">
                  <c:v>7.6</c:v>
                </c:pt>
                <c:pt idx="67">
                  <c:v>7.6166666666666698</c:v>
                </c:pt>
                <c:pt idx="68">
                  <c:v>7.6333333333333302</c:v>
                </c:pt>
                <c:pt idx="69">
                  <c:v>7.65</c:v>
                </c:pt>
                <c:pt idx="70">
                  <c:v>7.6666666666666696</c:v>
                </c:pt>
                <c:pt idx="71">
                  <c:v>7.68333333333333</c:v>
                </c:pt>
                <c:pt idx="72">
                  <c:v>7.7</c:v>
                </c:pt>
                <c:pt idx="73">
                  <c:v>7.7166666666666703</c:v>
                </c:pt>
                <c:pt idx="74">
                  <c:v>7.7333333333333298</c:v>
                </c:pt>
                <c:pt idx="75">
                  <c:v>7.75</c:v>
                </c:pt>
                <c:pt idx="76">
                  <c:v>7.7666666666666702</c:v>
                </c:pt>
                <c:pt idx="77">
                  <c:v>7.7833333333333297</c:v>
                </c:pt>
                <c:pt idx="78">
                  <c:v>7.8</c:v>
                </c:pt>
                <c:pt idx="79">
                  <c:v>7.81666666666667</c:v>
                </c:pt>
                <c:pt idx="80">
                  <c:v>7.8333333333333304</c:v>
                </c:pt>
                <c:pt idx="81">
                  <c:v>7.85</c:v>
                </c:pt>
                <c:pt idx="82">
                  <c:v>7.8666666666666698</c:v>
                </c:pt>
                <c:pt idx="83">
                  <c:v>7.8833333333333302</c:v>
                </c:pt>
                <c:pt idx="84">
                  <c:v>7.9</c:v>
                </c:pt>
                <c:pt idx="85">
                  <c:v>7.9166666666666696</c:v>
                </c:pt>
                <c:pt idx="86">
                  <c:v>7.93333333333333</c:v>
                </c:pt>
                <c:pt idx="87">
                  <c:v>7.95</c:v>
                </c:pt>
                <c:pt idx="88">
                  <c:v>7.9666666666666703</c:v>
                </c:pt>
                <c:pt idx="89">
                  <c:v>7.9833333333333298</c:v>
                </c:pt>
                <c:pt idx="90">
                  <c:v>8</c:v>
                </c:pt>
                <c:pt idx="91">
                  <c:v>8.0166666666666693</c:v>
                </c:pt>
                <c:pt idx="92">
                  <c:v>8.0333333333333297</c:v>
                </c:pt>
                <c:pt idx="93">
                  <c:v>8.0500000000000007</c:v>
                </c:pt>
                <c:pt idx="94">
                  <c:v>8.06666666666667</c:v>
                </c:pt>
                <c:pt idx="95">
                  <c:v>8.0833333333333304</c:v>
                </c:pt>
                <c:pt idx="96">
                  <c:v>8.1</c:v>
                </c:pt>
                <c:pt idx="97">
                  <c:v>8.1166666666666707</c:v>
                </c:pt>
                <c:pt idx="98">
                  <c:v>8.1333333333333293</c:v>
                </c:pt>
                <c:pt idx="99">
                  <c:v>8.15</c:v>
                </c:pt>
                <c:pt idx="100">
                  <c:v>8.1666666666666696</c:v>
                </c:pt>
                <c:pt idx="101">
                  <c:v>8.18333333333333</c:v>
                </c:pt>
                <c:pt idx="102">
                  <c:v>8.1999999999999993</c:v>
                </c:pt>
                <c:pt idx="103">
                  <c:v>8.2166666666666703</c:v>
                </c:pt>
                <c:pt idx="104">
                  <c:v>8.2333333333333307</c:v>
                </c:pt>
                <c:pt idx="105">
                  <c:v>8.25</c:v>
                </c:pt>
                <c:pt idx="106">
                  <c:v>8.2666666666666693</c:v>
                </c:pt>
                <c:pt idx="107">
                  <c:v>8.2833333333333297</c:v>
                </c:pt>
                <c:pt idx="108">
                  <c:v>8.3000000000000007</c:v>
                </c:pt>
                <c:pt idx="109">
                  <c:v>8.31666666666667</c:v>
                </c:pt>
                <c:pt idx="110">
                  <c:v>8.3333333333333304</c:v>
                </c:pt>
                <c:pt idx="111">
                  <c:v>8.35</c:v>
                </c:pt>
                <c:pt idx="112">
                  <c:v>8.3666666666666707</c:v>
                </c:pt>
                <c:pt idx="113">
                  <c:v>8.3833333333333293</c:v>
                </c:pt>
                <c:pt idx="114">
                  <c:v>8.4</c:v>
                </c:pt>
                <c:pt idx="115">
                  <c:v>8.4166666666666696</c:v>
                </c:pt>
                <c:pt idx="116">
                  <c:v>8.43333333333333</c:v>
                </c:pt>
                <c:pt idx="117">
                  <c:v>8.4499999999999993</c:v>
                </c:pt>
                <c:pt idx="118">
                  <c:v>8.4666666666666703</c:v>
                </c:pt>
                <c:pt idx="119">
                  <c:v>8.4833333333333307</c:v>
                </c:pt>
                <c:pt idx="120">
                  <c:v>8.5</c:v>
                </c:pt>
                <c:pt idx="121">
                  <c:v>8.5166666666666693</c:v>
                </c:pt>
                <c:pt idx="122">
                  <c:v>8.5333333333333297</c:v>
                </c:pt>
                <c:pt idx="123">
                  <c:v>8.5500000000000007</c:v>
                </c:pt>
                <c:pt idx="124">
                  <c:v>8.56666666666667</c:v>
                </c:pt>
                <c:pt idx="125">
                  <c:v>8.5833333333333304</c:v>
                </c:pt>
                <c:pt idx="126">
                  <c:v>8.6</c:v>
                </c:pt>
                <c:pt idx="127">
                  <c:v>8.6166666666666707</c:v>
                </c:pt>
                <c:pt idx="128">
                  <c:v>8.6333333333333293</c:v>
                </c:pt>
                <c:pt idx="129">
                  <c:v>8.65</c:v>
                </c:pt>
                <c:pt idx="130">
                  <c:v>8.6666666666666696</c:v>
                </c:pt>
                <c:pt idx="131">
                  <c:v>8.68333333333333</c:v>
                </c:pt>
                <c:pt idx="132">
                  <c:v>8.6999999999999993</c:v>
                </c:pt>
                <c:pt idx="133">
                  <c:v>8.7166666666666703</c:v>
                </c:pt>
                <c:pt idx="134">
                  <c:v>8.7333333333333307</c:v>
                </c:pt>
                <c:pt idx="135">
                  <c:v>8.75</c:v>
                </c:pt>
                <c:pt idx="136">
                  <c:v>8.7666666666666693</c:v>
                </c:pt>
                <c:pt idx="137">
                  <c:v>8.7833333333333297</c:v>
                </c:pt>
                <c:pt idx="138">
                  <c:v>8.8000000000000007</c:v>
                </c:pt>
                <c:pt idx="139">
                  <c:v>8.81666666666667</c:v>
                </c:pt>
                <c:pt idx="140">
                  <c:v>8.8333333333333304</c:v>
                </c:pt>
                <c:pt idx="141">
                  <c:v>8.85</c:v>
                </c:pt>
                <c:pt idx="142">
                  <c:v>8.8666666666666707</c:v>
                </c:pt>
                <c:pt idx="143">
                  <c:v>8.8833333333333293</c:v>
                </c:pt>
                <c:pt idx="144">
                  <c:v>8.9</c:v>
                </c:pt>
                <c:pt idx="145">
                  <c:v>8.9166666666666696</c:v>
                </c:pt>
                <c:pt idx="146">
                  <c:v>8.93333333333333</c:v>
                </c:pt>
                <c:pt idx="147">
                  <c:v>8.9499999999999993</c:v>
                </c:pt>
                <c:pt idx="148">
                  <c:v>8.9666666666666703</c:v>
                </c:pt>
                <c:pt idx="149">
                  <c:v>8.9833333333333307</c:v>
                </c:pt>
                <c:pt idx="150">
                  <c:v>9</c:v>
                </c:pt>
                <c:pt idx="151">
                  <c:v>9.0166666666666693</c:v>
                </c:pt>
                <c:pt idx="152">
                  <c:v>9.0333333333333297</c:v>
                </c:pt>
                <c:pt idx="153">
                  <c:v>9.0500000000000007</c:v>
                </c:pt>
                <c:pt idx="154">
                  <c:v>9.06666666666667</c:v>
                </c:pt>
                <c:pt idx="155">
                  <c:v>9.0833333333333304</c:v>
                </c:pt>
                <c:pt idx="156">
                  <c:v>9.1</c:v>
                </c:pt>
                <c:pt idx="157">
                  <c:v>9.1166666666666707</c:v>
                </c:pt>
                <c:pt idx="158">
                  <c:v>9.1333333333333293</c:v>
                </c:pt>
                <c:pt idx="159">
                  <c:v>9.15</c:v>
                </c:pt>
                <c:pt idx="160">
                  <c:v>9.1666666666666696</c:v>
                </c:pt>
                <c:pt idx="161">
                  <c:v>9.18333333333333</c:v>
                </c:pt>
                <c:pt idx="162">
                  <c:v>9.1999999999999993</c:v>
                </c:pt>
                <c:pt idx="163">
                  <c:v>9.2166666666666703</c:v>
                </c:pt>
                <c:pt idx="164">
                  <c:v>9.2333333333333307</c:v>
                </c:pt>
                <c:pt idx="165">
                  <c:v>9.25</c:v>
                </c:pt>
                <c:pt idx="166">
                  <c:v>9.2666666666666693</c:v>
                </c:pt>
                <c:pt idx="167">
                  <c:v>9.2833333333333297</c:v>
                </c:pt>
                <c:pt idx="168">
                  <c:v>9.3000000000000007</c:v>
                </c:pt>
                <c:pt idx="169">
                  <c:v>9.31666666666667</c:v>
                </c:pt>
                <c:pt idx="170">
                  <c:v>9.3333333333333304</c:v>
                </c:pt>
                <c:pt idx="171">
                  <c:v>9.35</c:v>
                </c:pt>
                <c:pt idx="172">
                  <c:v>9.3666666666666707</c:v>
                </c:pt>
                <c:pt idx="173">
                  <c:v>9.3833333333333293</c:v>
                </c:pt>
                <c:pt idx="174">
                  <c:v>9.4</c:v>
                </c:pt>
                <c:pt idx="175">
                  <c:v>9.4166666666666696</c:v>
                </c:pt>
                <c:pt idx="176">
                  <c:v>9.43333333333333</c:v>
                </c:pt>
                <c:pt idx="177">
                  <c:v>9.4499999999999993</c:v>
                </c:pt>
                <c:pt idx="178">
                  <c:v>9.4666666666666703</c:v>
                </c:pt>
                <c:pt idx="179">
                  <c:v>9.4833333333333307</c:v>
                </c:pt>
                <c:pt idx="180">
                  <c:v>9.5</c:v>
                </c:pt>
              </c:numCache>
            </c:numRef>
          </c:xVal>
          <c:yVal>
            <c:numRef>
              <c:f>Feuil1!$O$397:$O$577</c:f>
              <c:numCache>
                <c:formatCode>General</c:formatCode>
                <c:ptCount val="181"/>
                <c:pt idx="0">
                  <c:v>7.7337256401539226E-2</c:v>
                </c:pt>
                <c:pt idx="1">
                  <c:v>7.7924132938928511E-2</c:v>
                </c:pt>
                <c:pt idx="2">
                  <c:v>7.9517083540412203E-2</c:v>
                </c:pt>
                <c:pt idx="3">
                  <c:v>8.0481237851813839E-2</c:v>
                </c:pt>
                <c:pt idx="4">
                  <c:v>8.2786824248681168E-2</c:v>
                </c:pt>
                <c:pt idx="5">
                  <c:v>8.4798972376868009E-2</c:v>
                </c:pt>
                <c:pt idx="6">
                  <c:v>8.6308083472994471E-2</c:v>
                </c:pt>
                <c:pt idx="7">
                  <c:v>8.6517682236346038E-2</c:v>
                </c:pt>
                <c:pt idx="8">
                  <c:v>8.9871262449973205E-2</c:v>
                </c:pt>
                <c:pt idx="9">
                  <c:v>9.1799571072802816E-2</c:v>
                </c:pt>
                <c:pt idx="10">
                  <c:v>9.5153151286429011E-2</c:v>
                </c:pt>
                <c:pt idx="11">
                  <c:v>9.7458737683297311E-2</c:v>
                </c:pt>
                <c:pt idx="12">
                  <c:v>0.10114767591829675</c:v>
                </c:pt>
                <c:pt idx="13">
                  <c:v>0.10596844747538495</c:v>
                </c:pt>
                <c:pt idx="14">
                  <c:v>0.11070537952711591</c:v>
                </c:pt>
                <c:pt idx="15">
                  <c:v>0.11443623751478078</c:v>
                </c:pt>
                <c:pt idx="16">
                  <c:v>0.12001156461991806</c:v>
                </c:pt>
                <c:pt idx="17">
                  <c:v>0.12676064479986318</c:v>
                </c:pt>
                <c:pt idx="18">
                  <c:v>0.13208445338898345</c:v>
                </c:pt>
                <c:pt idx="19">
                  <c:v>0.14030072491236326</c:v>
                </c:pt>
                <c:pt idx="20">
                  <c:v>0.14793011989835184</c:v>
                </c:pt>
                <c:pt idx="21">
                  <c:v>0.15769742227054989</c:v>
                </c:pt>
                <c:pt idx="22">
                  <c:v>0.16733896538472529</c:v>
                </c:pt>
                <c:pt idx="23">
                  <c:v>0.17882497761637406</c:v>
                </c:pt>
                <c:pt idx="24">
                  <c:v>0.1920296997075282</c:v>
                </c:pt>
                <c:pt idx="25">
                  <c:v>0.20615665635741756</c:v>
                </c:pt>
                <c:pt idx="26">
                  <c:v>0.21931945869590724</c:v>
                </c:pt>
                <c:pt idx="27">
                  <c:v>0.23466208817324161</c:v>
                </c:pt>
                <c:pt idx="28">
                  <c:v>0.25218454478942354</c:v>
                </c:pt>
                <c:pt idx="29">
                  <c:v>0.26991660016898344</c:v>
                </c:pt>
                <c:pt idx="30">
                  <c:v>0.29008000120340699</c:v>
                </c:pt>
                <c:pt idx="31">
                  <c:v>0.31158483432326983</c:v>
                </c:pt>
                <c:pt idx="32">
                  <c:v>0.33363462422785756</c:v>
                </c:pt>
                <c:pt idx="33">
                  <c:v>0.35748696349725317</c:v>
                </c:pt>
                <c:pt idx="34">
                  <c:v>0.38138122251934059</c:v>
                </c:pt>
                <c:pt idx="35">
                  <c:v>0.40879674076574229</c:v>
                </c:pt>
                <c:pt idx="36">
                  <c:v>0.43721833307620911</c:v>
                </c:pt>
                <c:pt idx="37">
                  <c:v>0.46320857973178592</c:v>
                </c:pt>
                <c:pt idx="38">
                  <c:v>0.49121097451557694</c:v>
                </c:pt>
                <c:pt idx="39">
                  <c:v>0.52047096187945108</c:v>
                </c:pt>
                <c:pt idx="40">
                  <c:v>0.55040166528604428</c:v>
                </c:pt>
                <c:pt idx="41">
                  <c:v>0.58016468968197876</c:v>
                </c:pt>
                <c:pt idx="42">
                  <c:v>0.60904739927181317</c:v>
                </c:pt>
                <c:pt idx="43">
                  <c:v>0.63964881872115398</c:v>
                </c:pt>
                <c:pt idx="44">
                  <c:v>0.67033407767582465</c:v>
                </c:pt>
                <c:pt idx="45">
                  <c:v>0.6983364724595883</c:v>
                </c:pt>
                <c:pt idx="46">
                  <c:v>0.72713534254409384</c:v>
                </c:pt>
                <c:pt idx="47">
                  <c:v>0.75404782375843415</c:v>
                </c:pt>
                <c:pt idx="48">
                  <c:v>0.77982847165068669</c:v>
                </c:pt>
                <c:pt idx="49">
                  <c:v>0.80590255781162079</c:v>
                </c:pt>
                <c:pt idx="50">
                  <c:v>0.83134784768250014</c:v>
                </c:pt>
                <c:pt idx="51">
                  <c:v>0.85293652030772016</c:v>
                </c:pt>
                <c:pt idx="52">
                  <c:v>0.87536358798634661</c:v>
                </c:pt>
                <c:pt idx="53">
                  <c:v>0.89519163099939592</c:v>
                </c:pt>
                <c:pt idx="54">
                  <c:v>0.91426511846439606</c:v>
                </c:pt>
                <c:pt idx="55">
                  <c:v>0.93094918002717075</c:v>
                </c:pt>
                <c:pt idx="56">
                  <c:v>0.94436350088167642</c:v>
                </c:pt>
                <c:pt idx="57">
                  <c:v>0.95660406866140169</c:v>
                </c:pt>
                <c:pt idx="58">
                  <c:v>0.96850927841978096</c:v>
                </c:pt>
                <c:pt idx="59">
                  <c:v>0.9789892165873626</c:v>
                </c:pt>
                <c:pt idx="60">
                  <c:v>0.98678629058403833</c:v>
                </c:pt>
                <c:pt idx="61">
                  <c:v>0.9913974633777749</c:v>
                </c:pt>
                <c:pt idx="62">
                  <c:v>0.99579903740816</c:v>
                </c:pt>
                <c:pt idx="63">
                  <c:v>0.9973081485042864</c:v>
                </c:pt>
                <c:pt idx="64">
                  <c:v>0.99927837687978049</c:v>
                </c:pt>
                <c:pt idx="65">
                  <c:v>0.99781118553631853</c:v>
                </c:pt>
                <c:pt idx="66">
                  <c:v>0.9973081485042864</c:v>
                </c:pt>
                <c:pt idx="67">
                  <c:v>0.99324193249527459</c:v>
                </c:pt>
                <c:pt idx="68">
                  <c:v>0.98993027203431383</c:v>
                </c:pt>
                <c:pt idx="69">
                  <c:v>0.98372614863909358</c:v>
                </c:pt>
                <c:pt idx="70">
                  <c:v>0.97647403142714273</c:v>
                </c:pt>
                <c:pt idx="71">
                  <c:v>0.96783856237706078</c:v>
                </c:pt>
                <c:pt idx="72">
                  <c:v>0.95819701926288536</c:v>
                </c:pt>
                <c:pt idx="73">
                  <c:v>0.94809435886934135</c:v>
                </c:pt>
                <c:pt idx="74">
                  <c:v>0.93832705649714332</c:v>
                </c:pt>
                <c:pt idx="75">
                  <c:v>0.92692488377082438</c:v>
                </c:pt>
                <c:pt idx="76">
                  <c:v>0.91493583450711524</c:v>
                </c:pt>
                <c:pt idx="77">
                  <c:v>0.90311446425409325</c:v>
                </c:pt>
                <c:pt idx="78">
                  <c:v>0.88928094587288531</c:v>
                </c:pt>
                <c:pt idx="79">
                  <c:v>0.87653734106109882</c:v>
                </c:pt>
                <c:pt idx="80">
                  <c:v>0.86148814985247324</c:v>
                </c:pt>
                <c:pt idx="81">
                  <c:v>0.84731927344989011</c:v>
                </c:pt>
                <c:pt idx="82">
                  <c:v>0.83101248966115415</c:v>
                </c:pt>
                <c:pt idx="83">
                  <c:v>0.8170532120219236</c:v>
                </c:pt>
                <c:pt idx="84">
                  <c:v>0.7991953973843684</c:v>
                </c:pt>
                <c:pt idx="85">
                  <c:v>0.78288861359563244</c:v>
                </c:pt>
                <c:pt idx="86">
                  <c:v>0.76595303351681343</c:v>
                </c:pt>
                <c:pt idx="87">
                  <c:v>0.75149071884554985</c:v>
                </c:pt>
                <c:pt idx="88">
                  <c:v>0.73338138569197853</c:v>
                </c:pt>
                <c:pt idx="89">
                  <c:v>0.71690692289255542</c:v>
                </c:pt>
                <c:pt idx="90">
                  <c:v>0.69829455270692387</c:v>
                </c:pt>
                <c:pt idx="91">
                  <c:v>0.68173625040214347</c:v>
                </c:pt>
                <c:pt idx="92">
                  <c:v>0.66559714562409367</c:v>
                </c:pt>
                <c:pt idx="93">
                  <c:v>0.64874540505060452</c:v>
                </c:pt>
                <c:pt idx="94">
                  <c:v>0.63151638670310506</c:v>
                </c:pt>
                <c:pt idx="95">
                  <c:v>0.61546112143038512</c:v>
                </c:pt>
                <c:pt idx="96">
                  <c:v>0.5980644240721984</c:v>
                </c:pt>
                <c:pt idx="97">
                  <c:v>0.58305715261623636</c:v>
                </c:pt>
                <c:pt idx="98">
                  <c:v>0.56591197377406577</c:v>
                </c:pt>
                <c:pt idx="99">
                  <c:v>0.55136581959747322</c:v>
                </c:pt>
                <c:pt idx="100">
                  <c:v>0.5361489493781596</c:v>
                </c:pt>
                <c:pt idx="101">
                  <c:v>0.51988408534206076</c:v>
                </c:pt>
                <c:pt idx="102">
                  <c:v>0.50571520893950594</c:v>
                </c:pt>
                <c:pt idx="103">
                  <c:v>0.48936650539807719</c:v>
                </c:pt>
                <c:pt idx="104">
                  <c:v>0.47561682652222559</c:v>
                </c:pt>
                <c:pt idx="105">
                  <c:v>0.46119643160362644</c:v>
                </c:pt>
                <c:pt idx="106">
                  <c:v>0.44912354283456102</c:v>
                </c:pt>
                <c:pt idx="107">
                  <c:v>0.4364637775281317</c:v>
                </c:pt>
                <c:pt idx="108">
                  <c:v>0.4252712035651654</c:v>
                </c:pt>
                <c:pt idx="109">
                  <c:v>0.41215032097936849</c:v>
                </c:pt>
                <c:pt idx="110">
                  <c:v>0.40137694454307699</c:v>
                </c:pt>
                <c:pt idx="111">
                  <c:v>0.38963941379538486</c:v>
                </c:pt>
                <c:pt idx="112">
                  <c:v>0.38079434598195133</c:v>
                </c:pt>
                <c:pt idx="113">
                  <c:v>0.36981137078233556</c:v>
                </c:pt>
                <c:pt idx="114">
                  <c:v>0.36079862395821488</c:v>
                </c:pt>
                <c:pt idx="115">
                  <c:v>0.34994140801659351</c:v>
                </c:pt>
                <c:pt idx="116">
                  <c:v>0.34113825995585173</c:v>
                </c:pt>
                <c:pt idx="117">
                  <c:v>0.33212551313173105</c:v>
                </c:pt>
                <c:pt idx="118">
                  <c:v>0.32361580333964346</c:v>
                </c:pt>
                <c:pt idx="119">
                  <c:v>0.31556721082695077</c:v>
                </c:pt>
                <c:pt idx="120">
                  <c:v>0.30785397633560496</c:v>
                </c:pt>
                <c:pt idx="121">
                  <c:v>0.29926042703818745</c:v>
                </c:pt>
                <c:pt idx="122">
                  <c:v>0.29125375427815919</c:v>
                </c:pt>
                <c:pt idx="123">
                  <c:v>0.28375011855019233</c:v>
                </c:pt>
                <c:pt idx="124">
                  <c:v>0.27834247045571481</c:v>
                </c:pt>
                <c:pt idx="125">
                  <c:v>0.27159339027579704</c:v>
                </c:pt>
                <c:pt idx="126">
                  <c:v>0.26656301995535725</c:v>
                </c:pt>
                <c:pt idx="127">
                  <c:v>0.25931090274337909</c:v>
                </c:pt>
                <c:pt idx="128">
                  <c:v>0.25298102009016543</c:v>
                </c:pt>
                <c:pt idx="129">
                  <c:v>0.24782489051173129</c:v>
                </c:pt>
                <c:pt idx="130">
                  <c:v>0.24279452019129152</c:v>
                </c:pt>
                <c:pt idx="131">
                  <c:v>0.23700959432277535</c:v>
                </c:pt>
                <c:pt idx="132">
                  <c:v>0.23143426721763807</c:v>
                </c:pt>
                <c:pt idx="133">
                  <c:v>0.22615237838115398</c:v>
                </c:pt>
                <c:pt idx="134">
                  <c:v>0.22007401424398365</c:v>
                </c:pt>
                <c:pt idx="135">
                  <c:v>0.21638507600898421</c:v>
                </c:pt>
                <c:pt idx="136">
                  <c:v>0.21127086618321456</c:v>
                </c:pt>
                <c:pt idx="137">
                  <c:v>0.20800112547491825</c:v>
                </c:pt>
                <c:pt idx="138">
                  <c:v>0.20305459465983572</c:v>
                </c:pt>
                <c:pt idx="139">
                  <c:v>0.2002878909835715</c:v>
                </c:pt>
                <c:pt idx="140">
                  <c:v>0.19567671818983587</c:v>
                </c:pt>
                <c:pt idx="141">
                  <c:v>0.19249081698689582</c:v>
                </c:pt>
                <c:pt idx="142">
                  <c:v>0.18980795281601712</c:v>
                </c:pt>
                <c:pt idx="143">
                  <c:v>0.18662205161304976</c:v>
                </c:pt>
                <c:pt idx="144">
                  <c:v>0.1825139158513735</c:v>
                </c:pt>
                <c:pt idx="145">
                  <c:v>0.1802921689598351</c:v>
                </c:pt>
                <c:pt idx="146">
                  <c:v>0.17618403319815984</c:v>
                </c:pt>
                <c:pt idx="147">
                  <c:v>0.17421380482263746</c:v>
                </c:pt>
                <c:pt idx="148">
                  <c:v>0.17186629867310468</c:v>
                </c:pt>
                <c:pt idx="149">
                  <c:v>0.16943495301824202</c:v>
                </c:pt>
                <c:pt idx="150">
                  <c:v>0.16700360736335204</c:v>
                </c:pt>
                <c:pt idx="151">
                  <c:v>0.16494953948250074</c:v>
                </c:pt>
                <c:pt idx="152">
                  <c:v>0.16281163209631858</c:v>
                </c:pt>
                <c:pt idx="153">
                  <c:v>0.16017068767807702</c:v>
                </c:pt>
                <c:pt idx="154">
                  <c:v>0.15861965682928608</c:v>
                </c:pt>
                <c:pt idx="155">
                  <c:v>0.15660750870112658</c:v>
                </c:pt>
                <c:pt idx="156">
                  <c:v>0.15581103340038474</c:v>
                </c:pt>
                <c:pt idx="157">
                  <c:v>0.15346352725085197</c:v>
                </c:pt>
                <c:pt idx="158">
                  <c:v>0.15170289763868117</c:v>
                </c:pt>
                <c:pt idx="159">
                  <c:v>0.14985842852118145</c:v>
                </c:pt>
                <c:pt idx="160">
                  <c:v>0.15006802728453303</c:v>
                </c:pt>
                <c:pt idx="161">
                  <c:v>0.14696596558695119</c:v>
                </c:pt>
                <c:pt idx="162">
                  <c:v>0.14604373102818669</c:v>
                </c:pt>
                <c:pt idx="163">
                  <c:v>0.14373814463131934</c:v>
                </c:pt>
                <c:pt idx="164">
                  <c:v>0.14214519402986298</c:v>
                </c:pt>
                <c:pt idx="165">
                  <c:v>0.14051032367571484</c:v>
                </c:pt>
                <c:pt idx="166">
                  <c:v>0.14046840392304941</c:v>
                </c:pt>
                <c:pt idx="167">
                  <c:v>0.13883353356890127</c:v>
                </c:pt>
                <c:pt idx="168">
                  <c:v>0.1393365706009343</c:v>
                </c:pt>
                <c:pt idx="169">
                  <c:v>0.13682138544071443</c:v>
                </c:pt>
                <c:pt idx="170">
                  <c:v>0.13615066939799522</c:v>
                </c:pt>
                <c:pt idx="171">
                  <c:v>0.13707290395675875</c:v>
                </c:pt>
                <c:pt idx="172">
                  <c:v>0.13619258915065968</c:v>
                </c:pt>
                <c:pt idx="173">
                  <c:v>0.13439003978585176</c:v>
                </c:pt>
                <c:pt idx="174">
                  <c:v>0.1331324472057423</c:v>
                </c:pt>
                <c:pt idx="175">
                  <c:v>0.13267132992637373</c:v>
                </c:pt>
                <c:pt idx="176">
                  <c:v>0.13225213239967057</c:v>
                </c:pt>
                <c:pt idx="177">
                  <c:v>0.1317490953676102</c:v>
                </c:pt>
                <c:pt idx="178">
                  <c:v>0.13128797808824161</c:v>
                </c:pt>
                <c:pt idx="179">
                  <c:v>0.13070110155085232</c:v>
                </c:pt>
                <c:pt idx="180">
                  <c:v>0.12927582996005477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84-4733-9071-E5E44FAA29AD}"/>
            </c:ext>
          </c:extLst>
        </c:ser>
        <c:ser>
          <c:idx val="1"/>
          <c:order val="1"/>
          <c:tx>
            <c:v>1st polymerization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Feuil1!$H$397:$H$577</c:f>
              <c:numCache>
                <c:formatCode>General</c:formatCode>
                <c:ptCount val="181"/>
                <c:pt idx="0">
                  <c:v>6.5</c:v>
                </c:pt>
                <c:pt idx="1">
                  <c:v>6.5166666666666702</c:v>
                </c:pt>
                <c:pt idx="2">
                  <c:v>6.5333333333333297</c:v>
                </c:pt>
                <c:pt idx="3">
                  <c:v>6.55</c:v>
                </c:pt>
                <c:pt idx="4">
                  <c:v>6.56666666666667</c:v>
                </c:pt>
                <c:pt idx="5">
                  <c:v>6.5833333333333304</c:v>
                </c:pt>
                <c:pt idx="6">
                  <c:v>6.6</c:v>
                </c:pt>
                <c:pt idx="7">
                  <c:v>6.6166666666666698</c:v>
                </c:pt>
                <c:pt idx="8">
                  <c:v>6.6333333333333302</c:v>
                </c:pt>
                <c:pt idx="9">
                  <c:v>6.65</c:v>
                </c:pt>
                <c:pt idx="10">
                  <c:v>6.6666666666666696</c:v>
                </c:pt>
                <c:pt idx="11">
                  <c:v>6.68333333333333</c:v>
                </c:pt>
                <c:pt idx="12">
                  <c:v>6.7</c:v>
                </c:pt>
                <c:pt idx="13">
                  <c:v>6.7166666666666703</c:v>
                </c:pt>
                <c:pt idx="14">
                  <c:v>6.7333333333333298</c:v>
                </c:pt>
                <c:pt idx="15">
                  <c:v>6.75</c:v>
                </c:pt>
                <c:pt idx="16">
                  <c:v>6.7666666666666702</c:v>
                </c:pt>
                <c:pt idx="17">
                  <c:v>6.7833333333333297</c:v>
                </c:pt>
                <c:pt idx="18">
                  <c:v>6.8</c:v>
                </c:pt>
                <c:pt idx="19">
                  <c:v>6.81666666666667</c:v>
                </c:pt>
                <c:pt idx="20">
                  <c:v>6.8333333333333304</c:v>
                </c:pt>
                <c:pt idx="21">
                  <c:v>6.85</c:v>
                </c:pt>
                <c:pt idx="22">
                  <c:v>6.8666666666666698</c:v>
                </c:pt>
                <c:pt idx="23">
                  <c:v>6.8833333333333302</c:v>
                </c:pt>
                <c:pt idx="24">
                  <c:v>6.9</c:v>
                </c:pt>
                <c:pt idx="25">
                  <c:v>6.9166666666666696</c:v>
                </c:pt>
                <c:pt idx="26">
                  <c:v>6.93333333333333</c:v>
                </c:pt>
                <c:pt idx="27">
                  <c:v>6.95</c:v>
                </c:pt>
                <c:pt idx="28">
                  <c:v>6.9666666666666703</c:v>
                </c:pt>
                <c:pt idx="29">
                  <c:v>6.9833333333333298</c:v>
                </c:pt>
                <c:pt idx="30">
                  <c:v>7</c:v>
                </c:pt>
                <c:pt idx="31">
                  <c:v>7.0166666666666702</c:v>
                </c:pt>
                <c:pt idx="32">
                  <c:v>7.0333333333333297</c:v>
                </c:pt>
                <c:pt idx="33">
                  <c:v>7.05</c:v>
                </c:pt>
                <c:pt idx="34">
                  <c:v>7.06666666666667</c:v>
                </c:pt>
                <c:pt idx="35">
                  <c:v>7.0833333333333304</c:v>
                </c:pt>
                <c:pt idx="36">
                  <c:v>7.1</c:v>
                </c:pt>
                <c:pt idx="37">
                  <c:v>7.1166666666666698</c:v>
                </c:pt>
                <c:pt idx="38">
                  <c:v>7.1333333333333302</c:v>
                </c:pt>
                <c:pt idx="39">
                  <c:v>7.15</c:v>
                </c:pt>
                <c:pt idx="40">
                  <c:v>7.1666666666666696</c:v>
                </c:pt>
                <c:pt idx="41">
                  <c:v>7.18333333333333</c:v>
                </c:pt>
                <c:pt idx="42">
                  <c:v>7.2</c:v>
                </c:pt>
                <c:pt idx="43">
                  <c:v>7.2166666666666703</c:v>
                </c:pt>
                <c:pt idx="44">
                  <c:v>7.2333333333333298</c:v>
                </c:pt>
                <c:pt idx="45">
                  <c:v>7.25</c:v>
                </c:pt>
                <c:pt idx="46">
                  <c:v>7.2666666666666702</c:v>
                </c:pt>
                <c:pt idx="47">
                  <c:v>7.2833333333333297</c:v>
                </c:pt>
                <c:pt idx="48">
                  <c:v>7.3</c:v>
                </c:pt>
                <c:pt idx="49">
                  <c:v>7.31666666666667</c:v>
                </c:pt>
                <c:pt idx="50">
                  <c:v>7.3333333333333304</c:v>
                </c:pt>
                <c:pt idx="51">
                  <c:v>7.35</c:v>
                </c:pt>
                <c:pt idx="52">
                  <c:v>7.3666666666666698</c:v>
                </c:pt>
                <c:pt idx="53">
                  <c:v>7.3833333333333302</c:v>
                </c:pt>
                <c:pt idx="54">
                  <c:v>7.4</c:v>
                </c:pt>
                <c:pt idx="55">
                  <c:v>7.4166666666666696</c:v>
                </c:pt>
                <c:pt idx="56">
                  <c:v>7.43333333333333</c:v>
                </c:pt>
                <c:pt idx="57">
                  <c:v>7.45</c:v>
                </c:pt>
                <c:pt idx="58">
                  <c:v>7.4666666666666703</c:v>
                </c:pt>
                <c:pt idx="59">
                  <c:v>7.4833333333333298</c:v>
                </c:pt>
                <c:pt idx="60">
                  <c:v>7.5</c:v>
                </c:pt>
                <c:pt idx="61">
                  <c:v>7.5166666666666702</c:v>
                </c:pt>
                <c:pt idx="62">
                  <c:v>7.5333333333333297</c:v>
                </c:pt>
                <c:pt idx="63">
                  <c:v>7.55</c:v>
                </c:pt>
                <c:pt idx="64">
                  <c:v>7.56666666666667</c:v>
                </c:pt>
                <c:pt idx="65">
                  <c:v>7.5833333333333304</c:v>
                </c:pt>
                <c:pt idx="66">
                  <c:v>7.6</c:v>
                </c:pt>
                <c:pt idx="67">
                  <c:v>7.6166666666666698</c:v>
                </c:pt>
                <c:pt idx="68">
                  <c:v>7.6333333333333302</c:v>
                </c:pt>
                <c:pt idx="69">
                  <c:v>7.65</c:v>
                </c:pt>
                <c:pt idx="70">
                  <c:v>7.6666666666666696</c:v>
                </c:pt>
                <c:pt idx="71">
                  <c:v>7.68333333333333</c:v>
                </c:pt>
                <c:pt idx="72">
                  <c:v>7.7</c:v>
                </c:pt>
                <c:pt idx="73">
                  <c:v>7.7166666666666703</c:v>
                </c:pt>
                <c:pt idx="74">
                  <c:v>7.7333333333333298</c:v>
                </c:pt>
                <c:pt idx="75">
                  <c:v>7.75</c:v>
                </c:pt>
                <c:pt idx="76">
                  <c:v>7.7666666666666702</c:v>
                </c:pt>
                <c:pt idx="77">
                  <c:v>7.7833333333333297</c:v>
                </c:pt>
                <c:pt idx="78">
                  <c:v>7.8</c:v>
                </c:pt>
                <c:pt idx="79">
                  <c:v>7.81666666666667</c:v>
                </c:pt>
                <c:pt idx="80">
                  <c:v>7.8333333333333304</c:v>
                </c:pt>
                <c:pt idx="81">
                  <c:v>7.85</c:v>
                </c:pt>
                <c:pt idx="82">
                  <c:v>7.8666666666666698</c:v>
                </c:pt>
                <c:pt idx="83">
                  <c:v>7.8833333333333302</c:v>
                </c:pt>
                <c:pt idx="84">
                  <c:v>7.9</c:v>
                </c:pt>
                <c:pt idx="85">
                  <c:v>7.9166666666666696</c:v>
                </c:pt>
                <c:pt idx="86">
                  <c:v>7.93333333333333</c:v>
                </c:pt>
                <c:pt idx="87">
                  <c:v>7.95</c:v>
                </c:pt>
                <c:pt idx="88">
                  <c:v>7.9666666666666703</c:v>
                </c:pt>
                <c:pt idx="89">
                  <c:v>7.9833333333333298</c:v>
                </c:pt>
                <c:pt idx="90">
                  <c:v>8</c:v>
                </c:pt>
                <c:pt idx="91">
                  <c:v>8.0166666666666693</c:v>
                </c:pt>
                <c:pt idx="92">
                  <c:v>8.0333333333333297</c:v>
                </c:pt>
                <c:pt idx="93">
                  <c:v>8.0500000000000007</c:v>
                </c:pt>
                <c:pt idx="94">
                  <c:v>8.06666666666667</c:v>
                </c:pt>
                <c:pt idx="95">
                  <c:v>8.0833333333333304</c:v>
                </c:pt>
                <c:pt idx="96">
                  <c:v>8.1</c:v>
                </c:pt>
                <c:pt idx="97">
                  <c:v>8.1166666666666707</c:v>
                </c:pt>
                <c:pt idx="98">
                  <c:v>8.1333333333333293</c:v>
                </c:pt>
                <c:pt idx="99">
                  <c:v>8.15</c:v>
                </c:pt>
                <c:pt idx="100">
                  <c:v>8.1666666666666696</c:v>
                </c:pt>
                <c:pt idx="101">
                  <c:v>8.18333333333333</c:v>
                </c:pt>
                <c:pt idx="102">
                  <c:v>8.1999999999999993</c:v>
                </c:pt>
                <c:pt idx="103">
                  <c:v>8.2166666666666703</c:v>
                </c:pt>
                <c:pt idx="104">
                  <c:v>8.2333333333333307</c:v>
                </c:pt>
                <c:pt idx="105">
                  <c:v>8.25</c:v>
                </c:pt>
                <c:pt idx="106">
                  <c:v>8.2666666666666693</c:v>
                </c:pt>
                <c:pt idx="107">
                  <c:v>8.2833333333333297</c:v>
                </c:pt>
                <c:pt idx="108">
                  <c:v>8.3000000000000007</c:v>
                </c:pt>
                <c:pt idx="109">
                  <c:v>8.31666666666667</c:v>
                </c:pt>
                <c:pt idx="110">
                  <c:v>8.3333333333333304</c:v>
                </c:pt>
                <c:pt idx="111">
                  <c:v>8.35</c:v>
                </c:pt>
                <c:pt idx="112">
                  <c:v>8.3666666666666707</c:v>
                </c:pt>
                <c:pt idx="113">
                  <c:v>8.3833333333333293</c:v>
                </c:pt>
                <c:pt idx="114">
                  <c:v>8.4</c:v>
                </c:pt>
                <c:pt idx="115">
                  <c:v>8.4166666666666696</c:v>
                </c:pt>
                <c:pt idx="116">
                  <c:v>8.43333333333333</c:v>
                </c:pt>
                <c:pt idx="117">
                  <c:v>8.4499999999999993</c:v>
                </c:pt>
                <c:pt idx="118">
                  <c:v>8.4666666666666703</c:v>
                </c:pt>
                <c:pt idx="119">
                  <c:v>8.4833333333333307</c:v>
                </c:pt>
                <c:pt idx="120">
                  <c:v>8.5</c:v>
                </c:pt>
                <c:pt idx="121">
                  <c:v>8.5166666666666693</c:v>
                </c:pt>
                <c:pt idx="122">
                  <c:v>8.5333333333333297</c:v>
                </c:pt>
                <c:pt idx="123">
                  <c:v>8.5500000000000007</c:v>
                </c:pt>
                <c:pt idx="124">
                  <c:v>8.56666666666667</c:v>
                </c:pt>
                <c:pt idx="125">
                  <c:v>8.5833333333333304</c:v>
                </c:pt>
                <c:pt idx="126">
                  <c:v>8.6</c:v>
                </c:pt>
                <c:pt idx="127">
                  <c:v>8.6166666666666707</c:v>
                </c:pt>
                <c:pt idx="128">
                  <c:v>8.6333333333333293</c:v>
                </c:pt>
                <c:pt idx="129">
                  <c:v>8.65</c:v>
                </c:pt>
                <c:pt idx="130">
                  <c:v>8.6666666666666696</c:v>
                </c:pt>
                <c:pt idx="131">
                  <c:v>8.68333333333333</c:v>
                </c:pt>
                <c:pt idx="132">
                  <c:v>8.6999999999999993</c:v>
                </c:pt>
                <c:pt idx="133">
                  <c:v>8.7166666666666703</c:v>
                </c:pt>
                <c:pt idx="134">
                  <c:v>8.7333333333333307</c:v>
                </c:pt>
                <c:pt idx="135">
                  <c:v>8.75</c:v>
                </c:pt>
                <c:pt idx="136">
                  <c:v>8.7666666666666693</c:v>
                </c:pt>
                <c:pt idx="137">
                  <c:v>8.7833333333333297</c:v>
                </c:pt>
                <c:pt idx="138">
                  <c:v>8.8000000000000007</c:v>
                </c:pt>
                <c:pt idx="139">
                  <c:v>8.81666666666667</c:v>
                </c:pt>
                <c:pt idx="140">
                  <c:v>8.8333333333333304</c:v>
                </c:pt>
                <c:pt idx="141">
                  <c:v>8.85</c:v>
                </c:pt>
                <c:pt idx="142">
                  <c:v>8.8666666666666707</c:v>
                </c:pt>
                <c:pt idx="143">
                  <c:v>8.8833333333333293</c:v>
                </c:pt>
                <c:pt idx="144">
                  <c:v>8.9</c:v>
                </c:pt>
                <c:pt idx="145">
                  <c:v>8.9166666666666696</c:v>
                </c:pt>
                <c:pt idx="146">
                  <c:v>8.93333333333333</c:v>
                </c:pt>
                <c:pt idx="147">
                  <c:v>8.9499999999999993</c:v>
                </c:pt>
                <c:pt idx="148">
                  <c:v>8.9666666666666703</c:v>
                </c:pt>
                <c:pt idx="149">
                  <c:v>8.9833333333333307</c:v>
                </c:pt>
                <c:pt idx="150">
                  <c:v>9</c:v>
                </c:pt>
                <c:pt idx="151">
                  <c:v>9.0166666666666693</c:v>
                </c:pt>
                <c:pt idx="152">
                  <c:v>9.0333333333333297</c:v>
                </c:pt>
                <c:pt idx="153">
                  <c:v>9.0500000000000007</c:v>
                </c:pt>
                <c:pt idx="154">
                  <c:v>9.06666666666667</c:v>
                </c:pt>
                <c:pt idx="155">
                  <c:v>9.0833333333333304</c:v>
                </c:pt>
                <c:pt idx="156">
                  <c:v>9.1</c:v>
                </c:pt>
                <c:pt idx="157">
                  <c:v>9.1166666666666707</c:v>
                </c:pt>
                <c:pt idx="158">
                  <c:v>9.1333333333333293</c:v>
                </c:pt>
                <c:pt idx="159">
                  <c:v>9.15</c:v>
                </c:pt>
                <c:pt idx="160">
                  <c:v>9.1666666666666696</c:v>
                </c:pt>
                <c:pt idx="161">
                  <c:v>9.18333333333333</c:v>
                </c:pt>
                <c:pt idx="162">
                  <c:v>9.1999999999999993</c:v>
                </c:pt>
                <c:pt idx="163">
                  <c:v>9.2166666666666703</c:v>
                </c:pt>
                <c:pt idx="164">
                  <c:v>9.2333333333333307</c:v>
                </c:pt>
                <c:pt idx="165">
                  <c:v>9.25</c:v>
                </c:pt>
                <c:pt idx="166">
                  <c:v>9.2666666666666693</c:v>
                </c:pt>
                <c:pt idx="167">
                  <c:v>9.2833333333333297</c:v>
                </c:pt>
                <c:pt idx="168">
                  <c:v>9.3000000000000007</c:v>
                </c:pt>
                <c:pt idx="169">
                  <c:v>9.31666666666667</c:v>
                </c:pt>
                <c:pt idx="170">
                  <c:v>9.3333333333333304</c:v>
                </c:pt>
                <c:pt idx="171">
                  <c:v>9.35</c:v>
                </c:pt>
                <c:pt idx="172">
                  <c:v>9.3666666666666707</c:v>
                </c:pt>
                <c:pt idx="173">
                  <c:v>9.3833333333333293</c:v>
                </c:pt>
                <c:pt idx="174">
                  <c:v>9.4</c:v>
                </c:pt>
                <c:pt idx="175">
                  <c:v>9.4166666666666696</c:v>
                </c:pt>
                <c:pt idx="176">
                  <c:v>9.43333333333333</c:v>
                </c:pt>
                <c:pt idx="177">
                  <c:v>9.4499999999999993</c:v>
                </c:pt>
                <c:pt idx="178">
                  <c:v>9.4666666666666703</c:v>
                </c:pt>
                <c:pt idx="179">
                  <c:v>9.4833333333333307</c:v>
                </c:pt>
                <c:pt idx="180">
                  <c:v>9.5</c:v>
                </c:pt>
              </c:numCache>
            </c:numRef>
          </c:xVal>
          <c:yVal>
            <c:numRef>
              <c:f>Feuil1!$P$397:$P$577</c:f>
              <c:numCache>
                <c:formatCode>General</c:formatCode>
                <c:ptCount val="181"/>
                <c:pt idx="0">
                  <c:v>-9.5588826482639888E-3</c:v>
                </c:pt>
                <c:pt idx="1">
                  <c:v>-9.9901093212990781E-3</c:v>
                </c:pt>
                <c:pt idx="2">
                  <c:v>-9.2935123878196864E-3</c:v>
                </c:pt>
                <c:pt idx="3">
                  <c:v>-9.0613134099973413E-3</c:v>
                </c:pt>
                <c:pt idx="4">
                  <c:v>-9.3930262354384158E-3</c:v>
                </c:pt>
                <c:pt idx="5">
                  <c:v>-8.9286282797813692E-3</c:v>
                </c:pt>
                <c:pt idx="6">
                  <c:v>-7.6017769778193569E-3</c:v>
                </c:pt>
                <c:pt idx="7">
                  <c:v>-8.9617995623909701E-3</c:v>
                </c:pt>
                <c:pt idx="8">
                  <c:v>-8.8954569971717683E-3</c:v>
                </c:pt>
                <c:pt idx="9">
                  <c:v>-9.1939985402133152E-3</c:v>
                </c:pt>
                <c:pt idx="10">
                  <c:v>-1.0653534972168869E-2</c:v>
                </c:pt>
                <c:pt idx="11">
                  <c:v>-1.0852562667604043E-2</c:v>
                </c:pt>
                <c:pt idx="12">
                  <c:v>-9.59205393065116E-3</c:v>
                </c:pt>
                <c:pt idx="13">
                  <c:v>-9.757910343476733E-3</c:v>
                </c:pt>
                <c:pt idx="14">
                  <c:v>-9.2271698226128428E-3</c:v>
                </c:pt>
                <c:pt idx="15">
                  <c:v>-9.1276559749941134E-3</c:v>
                </c:pt>
                <c:pt idx="16">
                  <c:v>-8.5637441717430519E-3</c:v>
                </c:pt>
                <c:pt idx="17">
                  <c:v>-9.3598549528288149E-3</c:v>
                </c:pt>
                <c:pt idx="18">
                  <c:v>-1.0056451886308207E-2</c:v>
                </c:pt>
                <c:pt idx="19">
                  <c:v>-9.7910816260863339E-3</c:v>
                </c:pt>
                <c:pt idx="20">
                  <c:v>-8.9617995623909701E-3</c:v>
                </c:pt>
                <c:pt idx="21">
                  <c:v>-9.1608272576037143E-3</c:v>
                </c:pt>
                <c:pt idx="22">
                  <c:v>-9.9901093212990781E-3</c:v>
                </c:pt>
                <c:pt idx="23">
                  <c:v>-8.8622857145621674E-3</c:v>
                </c:pt>
                <c:pt idx="24">
                  <c:v>-8.4642303241243225E-3</c:v>
                </c:pt>
                <c:pt idx="25">
                  <c:v>-6.7393236315267495E-3</c:v>
                </c:pt>
                <c:pt idx="26">
                  <c:v>-7.4690918476033839E-3</c:v>
                </c:pt>
                <c:pt idx="27">
                  <c:v>-7.0378651745682955E-3</c:v>
                </c:pt>
                <c:pt idx="28">
                  <c:v>-5.5451574597807102E-3</c:v>
                </c:pt>
                <c:pt idx="29">
                  <c:v>-4.7822179613045473E-3</c:v>
                </c:pt>
                <c:pt idx="30">
                  <c:v>-4.0856210278251565E-3</c:v>
                </c:pt>
                <c:pt idx="31">
                  <c:v>-4.3841625706566292E-3</c:v>
                </c:pt>
                <c:pt idx="32">
                  <c:v>-3.521709224351664E-3</c:v>
                </c:pt>
                <c:pt idx="33">
                  <c:v>-2.5265707480407996E-3</c:v>
                </c:pt>
                <c:pt idx="34">
                  <c:v>-2.4933994654311987E-3</c:v>
                </c:pt>
                <c:pt idx="35">
                  <c:v>-2.4270569004344275E-3</c:v>
                </c:pt>
                <c:pt idx="36">
                  <c:v>-2.9577974210882453E-3</c:v>
                </c:pt>
                <c:pt idx="37">
                  <c:v>-8.016640554308691E-4</c:v>
                </c:pt>
                <c:pt idx="38">
                  <c:v>1.52032572282965E-3</c:v>
                </c:pt>
                <c:pt idx="39">
                  <c:v>4.3067134567348585E-3</c:v>
                </c:pt>
                <c:pt idx="40">
                  <c:v>6.4960181050018355E-3</c:v>
                </c:pt>
                <c:pt idx="41">
                  <c:v>9.0170355786975288E-3</c:v>
                </c:pt>
                <c:pt idx="42">
                  <c:v>1.1007312531516975E-2</c:v>
                </c:pt>
                <c:pt idx="43">
                  <c:v>1.4987866437180579E-2</c:v>
                </c:pt>
                <c:pt idx="44">
                  <c:v>1.9067934190648273E-2</c:v>
                </c:pt>
                <c:pt idx="45">
                  <c:v>2.294897424869315E-2</c:v>
                </c:pt>
                <c:pt idx="46">
                  <c:v>2.7659296370433389E-2</c:v>
                </c:pt>
                <c:pt idx="47">
                  <c:v>3.3762812359354841E-2</c:v>
                </c:pt>
                <c:pt idx="48">
                  <c:v>4.1657577605648213E-2</c:v>
                </c:pt>
                <c:pt idx="49">
                  <c:v>4.9286972591744423E-2</c:v>
                </c:pt>
                <c:pt idx="50">
                  <c:v>5.817687631457108E-2</c:v>
                </c:pt>
                <c:pt idx="51">
                  <c:v>6.802874723108665E-2</c:v>
                </c:pt>
                <c:pt idx="52">
                  <c:v>7.8942099189354714E-2</c:v>
                </c:pt>
                <c:pt idx="53">
                  <c:v>8.9158854214131028E-2</c:v>
                </c:pt>
                <c:pt idx="54">
                  <c:v>0.10372104725260928</c:v>
                </c:pt>
                <c:pt idx="55">
                  <c:v>0.11788518490064967</c:v>
                </c:pt>
                <c:pt idx="56">
                  <c:v>0.13539962208587106</c:v>
                </c:pt>
                <c:pt idx="57">
                  <c:v>0.15566727572261047</c:v>
                </c:pt>
                <c:pt idx="58">
                  <c:v>0.17726178066108947</c:v>
                </c:pt>
                <c:pt idx="59">
                  <c:v>0.20018313690174055</c:v>
                </c:pt>
                <c:pt idx="60">
                  <c:v>0.22582453831109001</c:v>
                </c:pt>
                <c:pt idx="61">
                  <c:v>0.25345621667348134</c:v>
                </c:pt>
                <c:pt idx="62">
                  <c:v>0.28324402840130758</c:v>
                </c:pt>
                <c:pt idx="63">
                  <c:v>0.31469040425673467</c:v>
                </c:pt>
                <c:pt idx="64">
                  <c:v>0.34716508987108219</c:v>
                </c:pt>
                <c:pt idx="65">
                  <c:v>0.38036954370130865</c:v>
                </c:pt>
                <c:pt idx="66">
                  <c:v>0.41563061704978382</c:v>
                </c:pt>
                <c:pt idx="67">
                  <c:v>0.45208585656978262</c:v>
                </c:pt>
                <c:pt idx="68">
                  <c:v>0.49043185919500681</c:v>
                </c:pt>
                <c:pt idx="69">
                  <c:v>0.52854566284239635</c:v>
                </c:pt>
                <c:pt idx="70">
                  <c:v>0.57014245115739293</c:v>
                </c:pt>
                <c:pt idx="71">
                  <c:v>0.60948359225912574</c:v>
                </c:pt>
                <c:pt idx="72">
                  <c:v>0.64723251179847685</c:v>
                </c:pt>
                <c:pt idx="73">
                  <c:v>0.68425166312196151</c:v>
                </c:pt>
                <c:pt idx="74">
                  <c:v>0.7200434769910905</c:v>
                </c:pt>
                <c:pt idx="75">
                  <c:v>0.7558352908602195</c:v>
                </c:pt>
                <c:pt idx="76">
                  <c:v>0.78960365649369701</c:v>
                </c:pt>
                <c:pt idx="77">
                  <c:v>0.82403544777847682</c:v>
                </c:pt>
                <c:pt idx="78">
                  <c:v>0.85445351387478574</c:v>
                </c:pt>
                <c:pt idx="79">
                  <c:v>0.88394278405978055</c:v>
                </c:pt>
                <c:pt idx="80">
                  <c:v>0.90911978751348532</c:v>
                </c:pt>
                <c:pt idx="81">
                  <c:v>0.93141088938565375</c:v>
                </c:pt>
                <c:pt idx="82">
                  <c:v>0.95001997889500245</c:v>
                </c:pt>
                <c:pt idx="83">
                  <c:v>0.96733538838499866</c:v>
                </c:pt>
                <c:pt idx="84">
                  <c:v>0.9798077906230388</c:v>
                </c:pt>
                <c:pt idx="85">
                  <c:v>0.98892989332370018</c:v>
                </c:pt>
                <c:pt idx="86">
                  <c:v>0.99440315494391651</c:v>
                </c:pt>
                <c:pt idx="87">
                  <c:v>0.99815150987195556</c:v>
                </c:pt>
                <c:pt idx="88">
                  <c:v>0.99533195085544068</c:v>
                </c:pt>
                <c:pt idx="89">
                  <c:v>0.99028991590804938</c:v>
                </c:pt>
                <c:pt idx="90">
                  <c:v>0.98067024396913371</c:v>
                </c:pt>
                <c:pt idx="91">
                  <c:v>0.96816467044869403</c:v>
                </c:pt>
                <c:pt idx="92">
                  <c:v>0.95191074200021553</c:v>
                </c:pt>
                <c:pt idx="93">
                  <c:v>0.93306945351304449</c:v>
                </c:pt>
                <c:pt idx="94">
                  <c:v>0.91303399885412739</c:v>
                </c:pt>
                <c:pt idx="95">
                  <c:v>0.89014581389630831</c:v>
                </c:pt>
                <c:pt idx="96">
                  <c:v>0.86553272224565692</c:v>
                </c:pt>
                <c:pt idx="97">
                  <c:v>0.83800055773108206</c:v>
                </c:pt>
                <c:pt idx="98">
                  <c:v>0.80993765269565565</c:v>
                </c:pt>
                <c:pt idx="99">
                  <c:v>0.78087960918369592</c:v>
                </c:pt>
                <c:pt idx="100">
                  <c:v>0.75215327849738733</c:v>
                </c:pt>
                <c:pt idx="101">
                  <c:v>0.72130398572782095</c:v>
                </c:pt>
                <c:pt idx="102">
                  <c:v>0.69181471554282614</c:v>
                </c:pt>
                <c:pt idx="103">
                  <c:v>0.6612639643163013</c:v>
                </c:pt>
                <c:pt idx="104">
                  <c:v>0.63180786541391609</c:v>
                </c:pt>
                <c:pt idx="105">
                  <c:v>0.60148931316521359</c:v>
                </c:pt>
                <c:pt idx="106">
                  <c:v>0.57319420915195252</c:v>
                </c:pt>
                <c:pt idx="107">
                  <c:v>0.54410299435739551</c:v>
                </c:pt>
                <c:pt idx="108">
                  <c:v>0.51716791292869368</c:v>
                </c:pt>
                <c:pt idx="109">
                  <c:v>0.48953623456630235</c:v>
                </c:pt>
                <c:pt idx="110">
                  <c:v>0.46359629161391136</c:v>
                </c:pt>
                <c:pt idx="111">
                  <c:v>0.43845245944260614</c:v>
                </c:pt>
                <c:pt idx="112">
                  <c:v>0.41470182113848209</c:v>
                </c:pt>
                <c:pt idx="113">
                  <c:v>0.39091801155152606</c:v>
                </c:pt>
                <c:pt idx="114">
                  <c:v>0.36819568300631011</c:v>
                </c:pt>
                <c:pt idx="115">
                  <c:v>0.34869096886825696</c:v>
                </c:pt>
                <c:pt idx="116">
                  <c:v>0.32905356960000015</c:v>
                </c:pt>
                <c:pt idx="117">
                  <c:v>0.31004642470000354</c:v>
                </c:pt>
                <c:pt idx="118">
                  <c:v>0.29054171056196271</c:v>
                </c:pt>
                <c:pt idx="119">
                  <c:v>0.27524974930739549</c:v>
                </c:pt>
                <c:pt idx="120">
                  <c:v>0.25929436240195847</c:v>
                </c:pt>
                <c:pt idx="121">
                  <c:v>0.24536242373174041</c:v>
                </c:pt>
                <c:pt idx="122">
                  <c:v>0.23083340197587179</c:v>
                </c:pt>
                <c:pt idx="123">
                  <c:v>0.21759806023934319</c:v>
                </c:pt>
                <c:pt idx="124">
                  <c:v>0.20585542621739211</c:v>
                </c:pt>
                <c:pt idx="125">
                  <c:v>0.1943118198906538</c:v>
                </c:pt>
                <c:pt idx="126">
                  <c:v>0.183796523323046</c:v>
                </c:pt>
                <c:pt idx="127">
                  <c:v>0.17348025445065096</c:v>
                </c:pt>
                <c:pt idx="128">
                  <c:v>0.16412595277217962</c:v>
                </c:pt>
                <c:pt idx="129">
                  <c:v>0.15457262339848316</c:v>
                </c:pt>
                <c:pt idx="130">
                  <c:v>0.1454505206978218</c:v>
                </c:pt>
                <c:pt idx="131">
                  <c:v>0.13782112571173794</c:v>
                </c:pt>
                <c:pt idx="132">
                  <c:v>0.12942879122717793</c:v>
                </c:pt>
                <c:pt idx="133">
                  <c:v>0.12388918704174232</c:v>
                </c:pt>
                <c:pt idx="134">
                  <c:v>0.1170227315543447</c:v>
                </c:pt>
                <c:pt idx="135">
                  <c:v>0.11038847504478179</c:v>
                </c:pt>
                <c:pt idx="136">
                  <c:v>0.10455032931630463</c:v>
                </c:pt>
                <c:pt idx="137">
                  <c:v>9.9143410261085002E-2</c:v>
                </c:pt>
                <c:pt idx="138">
                  <c:v>9.2675010164137595E-2</c:v>
                </c:pt>
                <c:pt idx="139">
                  <c:v>8.799785932500695E-2</c:v>
                </c:pt>
                <c:pt idx="140">
                  <c:v>8.3453393615869856E-2</c:v>
                </c:pt>
                <c:pt idx="141">
                  <c:v>7.9439668427609009E-2</c:v>
                </c:pt>
                <c:pt idx="142">
                  <c:v>7.4596661175652793E-2</c:v>
                </c:pt>
                <c:pt idx="143">
                  <c:v>7.0483422139785576E-2</c:v>
                </c:pt>
                <c:pt idx="144">
                  <c:v>6.7564349275429605E-2</c:v>
                </c:pt>
                <c:pt idx="145">
                  <c:v>6.454576256370205E-2</c:v>
                </c:pt>
                <c:pt idx="146">
                  <c:v>6.1162291743701393E-2</c:v>
                </c:pt>
                <c:pt idx="147">
                  <c:v>5.8541760422609397E-2</c:v>
                </c:pt>
                <c:pt idx="148">
                  <c:v>5.5191460885218341E-2</c:v>
                </c:pt>
                <c:pt idx="149">
                  <c:v>5.3367040345002038E-2</c:v>
                </c:pt>
                <c:pt idx="150">
                  <c:v>5.1409934674779841E-2</c:v>
                </c:pt>
                <c:pt idx="151">
                  <c:v>4.8623546940652199E-2</c:v>
                </c:pt>
                <c:pt idx="152">
                  <c:v>4.6003015619350135E-2</c:v>
                </c:pt>
                <c:pt idx="153">
                  <c:v>4.4676164317610553E-2</c:v>
                </c:pt>
                <c:pt idx="154">
                  <c:v>4.1624406323038612E-2</c:v>
                </c:pt>
                <c:pt idx="155">
                  <c:v>3.7643852417387359E-2</c:v>
                </c:pt>
                <c:pt idx="156">
                  <c:v>3.635017239804731E-2</c:v>
                </c:pt>
                <c:pt idx="157">
                  <c:v>3.3364756968694564E-2</c:v>
                </c:pt>
                <c:pt idx="158">
                  <c:v>3.1971563101735781E-2</c:v>
                </c:pt>
                <c:pt idx="159">
                  <c:v>3.1109109755430818E-2</c:v>
                </c:pt>
                <c:pt idx="160">
                  <c:v>3.0744225647392501E-2</c:v>
                </c:pt>
                <c:pt idx="161">
                  <c:v>2.9052490237614602E-2</c:v>
                </c:pt>
                <c:pt idx="162">
                  <c:v>2.6498301481309307E-2</c:v>
                </c:pt>
                <c:pt idx="163">
                  <c:v>2.4972422484134553E-2</c:v>
                </c:pt>
                <c:pt idx="164">
                  <c:v>2.3977284007613613E-2</c:v>
                </c:pt>
                <c:pt idx="165">
                  <c:v>2.294897424869315E-2</c:v>
                </c:pt>
                <c:pt idx="166">
                  <c:v>2.1721636794349866E-2</c:v>
                </c:pt>
                <c:pt idx="167">
                  <c:v>2.0826012165657732E-2</c:v>
                </c:pt>
                <c:pt idx="168">
                  <c:v>1.9266961885873374E-2</c:v>
                </c:pt>
                <c:pt idx="169">
                  <c:v>1.7774254171308221E-2</c:v>
                </c:pt>
                <c:pt idx="170">
                  <c:v>1.6712773129778154E-2</c:v>
                </c:pt>
                <c:pt idx="171">
                  <c:v>1.5883491066082788E-2</c:v>
                </c:pt>
                <c:pt idx="172">
                  <c:v>1.555177824043164E-2</c:v>
                </c:pt>
                <c:pt idx="173">
                  <c:v>1.4888352589561851E-2</c:v>
                </c:pt>
                <c:pt idx="174">
                  <c:v>1.4523468481523532E-2</c:v>
                </c:pt>
                <c:pt idx="175">
                  <c:v>1.432444078631079E-2</c:v>
                </c:pt>
                <c:pt idx="176">
                  <c:v>1.419175565608246E-2</c:v>
                </c:pt>
                <c:pt idx="177">
                  <c:v>1.5584949523041241E-2</c:v>
                </c:pt>
                <c:pt idx="178">
                  <c:v>1.5120551567396553E-2</c:v>
                </c:pt>
                <c:pt idx="179">
                  <c:v>1.3561501287612196E-2</c:v>
                </c:pt>
                <c:pt idx="180">
                  <c:v>1.309710333195515E-2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684-4733-9071-E5E44FAA29AD}"/>
            </c:ext>
          </c:extLst>
        </c:ser>
        <c:ser>
          <c:idx val="2"/>
          <c:order val="2"/>
          <c:tx>
            <c:v>2nd esterification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Feuil1!$H$397:$H$577</c:f>
              <c:numCache>
                <c:formatCode>General</c:formatCode>
                <c:ptCount val="181"/>
                <c:pt idx="0">
                  <c:v>6.5</c:v>
                </c:pt>
                <c:pt idx="1">
                  <c:v>6.5166666666666702</c:v>
                </c:pt>
                <c:pt idx="2">
                  <c:v>6.5333333333333297</c:v>
                </c:pt>
                <c:pt idx="3">
                  <c:v>6.55</c:v>
                </c:pt>
                <c:pt idx="4">
                  <c:v>6.56666666666667</c:v>
                </c:pt>
                <c:pt idx="5">
                  <c:v>6.5833333333333304</c:v>
                </c:pt>
                <c:pt idx="6">
                  <c:v>6.6</c:v>
                </c:pt>
                <c:pt idx="7">
                  <c:v>6.6166666666666698</c:v>
                </c:pt>
                <c:pt idx="8">
                  <c:v>6.6333333333333302</c:v>
                </c:pt>
                <c:pt idx="9">
                  <c:v>6.65</c:v>
                </c:pt>
                <c:pt idx="10">
                  <c:v>6.6666666666666696</c:v>
                </c:pt>
                <c:pt idx="11">
                  <c:v>6.68333333333333</c:v>
                </c:pt>
                <c:pt idx="12">
                  <c:v>6.7</c:v>
                </c:pt>
                <c:pt idx="13">
                  <c:v>6.7166666666666703</c:v>
                </c:pt>
                <c:pt idx="14">
                  <c:v>6.7333333333333298</c:v>
                </c:pt>
                <c:pt idx="15">
                  <c:v>6.75</c:v>
                </c:pt>
                <c:pt idx="16">
                  <c:v>6.7666666666666702</c:v>
                </c:pt>
                <c:pt idx="17">
                  <c:v>6.7833333333333297</c:v>
                </c:pt>
                <c:pt idx="18">
                  <c:v>6.8</c:v>
                </c:pt>
                <c:pt idx="19">
                  <c:v>6.81666666666667</c:v>
                </c:pt>
                <c:pt idx="20">
                  <c:v>6.8333333333333304</c:v>
                </c:pt>
                <c:pt idx="21">
                  <c:v>6.85</c:v>
                </c:pt>
                <c:pt idx="22">
                  <c:v>6.8666666666666698</c:v>
                </c:pt>
                <c:pt idx="23">
                  <c:v>6.8833333333333302</c:v>
                </c:pt>
                <c:pt idx="24">
                  <c:v>6.9</c:v>
                </c:pt>
                <c:pt idx="25">
                  <c:v>6.9166666666666696</c:v>
                </c:pt>
                <c:pt idx="26">
                  <c:v>6.93333333333333</c:v>
                </c:pt>
                <c:pt idx="27">
                  <c:v>6.95</c:v>
                </c:pt>
                <c:pt idx="28">
                  <c:v>6.9666666666666703</c:v>
                </c:pt>
                <c:pt idx="29">
                  <c:v>6.9833333333333298</c:v>
                </c:pt>
                <c:pt idx="30">
                  <c:v>7</c:v>
                </c:pt>
                <c:pt idx="31">
                  <c:v>7.0166666666666702</c:v>
                </c:pt>
                <c:pt idx="32">
                  <c:v>7.0333333333333297</c:v>
                </c:pt>
                <c:pt idx="33">
                  <c:v>7.05</c:v>
                </c:pt>
                <c:pt idx="34">
                  <c:v>7.06666666666667</c:v>
                </c:pt>
                <c:pt idx="35">
                  <c:v>7.0833333333333304</c:v>
                </c:pt>
                <c:pt idx="36">
                  <c:v>7.1</c:v>
                </c:pt>
                <c:pt idx="37">
                  <c:v>7.1166666666666698</c:v>
                </c:pt>
                <c:pt idx="38">
                  <c:v>7.1333333333333302</c:v>
                </c:pt>
                <c:pt idx="39">
                  <c:v>7.15</c:v>
                </c:pt>
                <c:pt idx="40">
                  <c:v>7.1666666666666696</c:v>
                </c:pt>
                <c:pt idx="41">
                  <c:v>7.18333333333333</c:v>
                </c:pt>
                <c:pt idx="42">
                  <c:v>7.2</c:v>
                </c:pt>
                <c:pt idx="43">
                  <c:v>7.2166666666666703</c:v>
                </c:pt>
                <c:pt idx="44">
                  <c:v>7.2333333333333298</c:v>
                </c:pt>
                <c:pt idx="45">
                  <c:v>7.25</c:v>
                </c:pt>
                <c:pt idx="46">
                  <c:v>7.2666666666666702</c:v>
                </c:pt>
                <c:pt idx="47">
                  <c:v>7.2833333333333297</c:v>
                </c:pt>
                <c:pt idx="48">
                  <c:v>7.3</c:v>
                </c:pt>
                <c:pt idx="49">
                  <c:v>7.31666666666667</c:v>
                </c:pt>
                <c:pt idx="50">
                  <c:v>7.3333333333333304</c:v>
                </c:pt>
                <c:pt idx="51">
                  <c:v>7.35</c:v>
                </c:pt>
                <c:pt idx="52">
                  <c:v>7.3666666666666698</c:v>
                </c:pt>
                <c:pt idx="53">
                  <c:v>7.3833333333333302</c:v>
                </c:pt>
                <c:pt idx="54">
                  <c:v>7.4</c:v>
                </c:pt>
                <c:pt idx="55">
                  <c:v>7.4166666666666696</c:v>
                </c:pt>
                <c:pt idx="56">
                  <c:v>7.43333333333333</c:v>
                </c:pt>
                <c:pt idx="57">
                  <c:v>7.45</c:v>
                </c:pt>
                <c:pt idx="58">
                  <c:v>7.4666666666666703</c:v>
                </c:pt>
                <c:pt idx="59">
                  <c:v>7.4833333333333298</c:v>
                </c:pt>
                <c:pt idx="60">
                  <c:v>7.5</c:v>
                </c:pt>
                <c:pt idx="61">
                  <c:v>7.5166666666666702</c:v>
                </c:pt>
                <c:pt idx="62">
                  <c:v>7.5333333333333297</c:v>
                </c:pt>
                <c:pt idx="63">
                  <c:v>7.55</c:v>
                </c:pt>
                <c:pt idx="64">
                  <c:v>7.56666666666667</c:v>
                </c:pt>
                <c:pt idx="65">
                  <c:v>7.5833333333333304</c:v>
                </c:pt>
                <c:pt idx="66">
                  <c:v>7.6</c:v>
                </c:pt>
                <c:pt idx="67">
                  <c:v>7.6166666666666698</c:v>
                </c:pt>
                <c:pt idx="68">
                  <c:v>7.6333333333333302</c:v>
                </c:pt>
                <c:pt idx="69">
                  <c:v>7.65</c:v>
                </c:pt>
                <c:pt idx="70">
                  <c:v>7.6666666666666696</c:v>
                </c:pt>
                <c:pt idx="71">
                  <c:v>7.68333333333333</c:v>
                </c:pt>
                <c:pt idx="72">
                  <c:v>7.7</c:v>
                </c:pt>
                <c:pt idx="73">
                  <c:v>7.7166666666666703</c:v>
                </c:pt>
                <c:pt idx="74">
                  <c:v>7.7333333333333298</c:v>
                </c:pt>
                <c:pt idx="75">
                  <c:v>7.75</c:v>
                </c:pt>
                <c:pt idx="76">
                  <c:v>7.7666666666666702</c:v>
                </c:pt>
                <c:pt idx="77">
                  <c:v>7.7833333333333297</c:v>
                </c:pt>
                <c:pt idx="78">
                  <c:v>7.8</c:v>
                </c:pt>
                <c:pt idx="79">
                  <c:v>7.81666666666667</c:v>
                </c:pt>
                <c:pt idx="80">
                  <c:v>7.8333333333333304</c:v>
                </c:pt>
                <c:pt idx="81">
                  <c:v>7.85</c:v>
                </c:pt>
                <c:pt idx="82">
                  <c:v>7.8666666666666698</c:v>
                </c:pt>
                <c:pt idx="83">
                  <c:v>7.8833333333333302</c:v>
                </c:pt>
                <c:pt idx="84">
                  <c:v>7.9</c:v>
                </c:pt>
                <c:pt idx="85">
                  <c:v>7.9166666666666696</c:v>
                </c:pt>
                <c:pt idx="86">
                  <c:v>7.93333333333333</c:v>
                </c:pt>
                <c:pt idx="87">
                  <c:v>7.95</c:v>
                </c:pt>
                <c:pt idx="88">
                  <c:v>7.9666666666666703</c:v>
                </c:pt>
                <c:pt idx="89">
                  <c:v>7.9833333333333298</c:v>
                </c:pt>
                <c:pt idx="90">
                  <c:v>8</c:v>
                </c:pt>
                <c:pt idx="91">
                  <c:v>8.0166666666666693</c:v>
                </c:pt>
                <c:pt idx="92">
                  <c:v>8.0333333333333297</c:v>
                </c:pt>
                <c:pt idx="93">
                  <c:v>8.0500000000000007</c:v>
                </c:pt>
                <c:pt idx="94">
                  <c:v>8.06666666666667</c:v>
                </c:pt>
                <c:pt idx="95">
                  <c:v>8.0833333333333304</c:v>
                </c:pt>
                <c:pt idx="96">
                  <c:v>8.1</c:v>
                </c:pt>
                <c:pt idx="97">
                  <c:v>8.1166666666666707</c:v>
                </c:pt>
                <c:pt idx="98">
                  <c:v>8.1333333333333293</c:v>
                </c:pt>
                <c:pt idx="99">
                  <c:v>8.15</c:v>
                </c:pt>
                <c:pt idx="100">
                  <c:v>8.1666666666666696</c:v>
                </c:pt>
                <c:pt idx="101">
                  <c:v>8.18333333333333</c:v>
                </c:pt>
                <c:pt idx="102">
                  <c:v>8.1999999999999993</c:v>
                </c:pt>
                <c:pt idx="103">
                  <c:v>8.2166666666666703</c:v>
                </c:pt>
                <c:pt idx="104">
                  <c:v>8.2333333333333307</c:v>
                </c:pt>
                <c:pt idx="105">
                  <c:v>8.25</c:v>
                </c:pt>
                <c:pt idx="106">
                  <c:v>8.2666666666666693</c:v>
                </c:pt>
                <c:pt idx="107">
                  <c:v>8.2833333333333297</c:v>
                </c:pt>
                <c:pt idx="108">
                  <c:v>8.3000000000000007</c:v>
                </c:pt>
                <c:pt idx="109">
                  <c:v>8.31666666666667</c:v>
                </c:pt>
                <c:pt idx="110">
                  <c:v>8.3333333333333304</c:v>
                </c:pt>
                <c:pt idx="111">
                  <c:v>8.35</c:v>
                </c:pt>
                <c:pt idx="112">
                  <c:v>8.3666666666666707</c:v>
                </c:pt>
                <c:pt idx="113">
                  <c:v>8.3833333333333293</c:v>
                </c:pt>
                <c:pt idx="114">
                  <c:v>8.4</c:v>
                </c:pt>
                <c:pt idx="115">
                  <c:v>8.4166666666666696</c:v>
                </c:pt>
                <c:pt idx="116">
                  <c:v>8.43333333333333</c:v>
                </c:pt>
                <c:pt idx="117">
                  <c:v>8.4499999999999993</c:v>
                </c:pt>
                <c:pt idx="118">
                  <c:v>8.4666666666666703</c:v>
                </c:pt>
                <c:pt idx="119">
                  <c:v>8.4833333333333307</c:v>
                </c:pt>
                <c:pt idx="120">
                  <c:v>8.5</c:v>
                </c:pt>
                <c:pt idx="121">
                  <c:v>8.5166666666666693</c:v>
                </c:pt>
                <c:pt idx="122">
                  <c:v>8.5333333333333297</c:v>
                </c:pt>
                <c:pt idx="123">
                  <c:v>8.5500000000000007</c:v>
                </c:pt>
                <c:pt idx="124">
                  <c:v>8.56666666666667</c:v>
                </c:pt>
                <c:pt idx="125">
                  <c:v>8.5833333333333304</c:v>
                </c:pt>
                <c:pt idx="126">
                  <c:v>8.6</c:v>
                </c:pt>
                <c:pt idx="127">
                  <c:v>8.6166666666666707</c:v>
                </c:pt>
                <c:pt idx="128">
                  <c:v>8.6333333333333293</c:v>
                </c:pt>
                <c:pt idx="129">
                  <c:v>8.65</c:v>
                </c:pt>
                <c:pt idx="130">
                  <c:v>8.6666666666666696</c:v>
                </c:pt>
                <c:pt idx="131">
                  <c:v>8.68333333333333</c:v>
                </c:pt>
                <c:pt idx="132">
                  <c:v>8.6999999999999993</c:v>
                </c:pt>
                <c:pt idx="133">
                  <c:v>8.7166666666666703</c:v>
                </c:pt>
                <c:pt idx="134">
                  <c:v>8.7333333333333307</c:v>
                </c:pt>
                <c:pt idx="135">
                  <c:v>8.75</c:v>
                </c:pt>
                <c:pt idx="136">
                  <c:v>8.7666666666666693</c:v>
                </c:pt>
                <c:pt idx="137">
                  <c:v>8.7833333333333297</c:v>
                </c:pt>
                <c:pt idx="138">
                  <c:v>8.8000000000000007</c:v>
                </c:pt>
                <c:pt idx="139">
                  <c:v>8.81666666666667</c:v>
                </c:pt>
                <c:pt idx="140">
                  <c:v>8.8333333333333304</c:v>
                </c:pt>
                <c:pt idx="141">
                  <c:v>8.85</c:v>
                </c:pt>
                <c:pt idx="142">
                  <c:v>8.8666666666666707</c:v>
                </c:pt>
                <c:pt idx="143">
                  <c:v>8.8833333333333293</c:v>
                </c:pt>
                <c:pt idx="144">
                  <c:v>8.9</c:v>
                </c:pt>
                <c:pt idx="145">
                  <c:v>8.9166666666666696</c:v>
                </c:pt>
                <c:pt idx="146">
                  <c:v>8.93333333333333</c:v>
                </c:pt>
                <c:pt idx="147">
                  <c:v>8.9499999999999993</c:v>
                </c:pt>
                <c:pt idx="148">
                  <c:v>8.9666666666666703</c:v>
                </c:pt>
                <c:pt idx="149">
                  <c:v>8.9833333333333307</c:v>
                </c:pt>
                <c:pt idx="150">
                  <c:v>9</c:v>
                </c:pt>
                <c:pt idx="151">
                  <c:v>9.0166666666666693</c:v>
                </c:pt>
                <c:pt idx="152">
                  <c:v>9.0333333333333297</c:v>
                </c:pt>
                <c:pt idx="153">
                  <c:v>9.0500000000000007</c:v>
                </c:pt>
                <c:pt idx="154">
                  <c:v>9.06666666666667</c:v>
                </c:pt>
                <c:pt idx="155">
                  <c:v>9.0833333333333304</c:v>
                </c:pt>
                <c:pt idx="156">
                  <c:v>9.1</c:v>
                </c:pt>
                <c:pt idx="157">
                  <c:v>9.1166666666666707</c:v>
                </c:pt>
                <c:pt idx="158">
                  <c:v>9.1333333333333293</c:v>
                </c:pt>
                <c:pt idx="159">
                  <c:v>9.15</c:v>
                </c:pt>
                <c:pt idx="160">
                  <c:v>9.1666666666666696</c:v>
                </c:pt>
                <c:pt idx="161">
                  <c:v>9.18333333333333</c:v>
                </c:pt>
                <c:pt idx="162">
                  <c:v>9.1999999999999993</c:v>
                </c:pt>
                <c:pt idx="163">
                  <c:v>9.2166666666666703</c:v>
                </c:pt>
                <c:pt idx="164">
                  <c:v>9.2333333333333307</c:v>
                </c:pt>
                <c:pt idx="165">
                  <c:v>9.25</c:v>
                </c:pt>
                <c:pt idx="166">
                  <c:v>9.2666666666666693</c:v>
                </c:pt>
                <c:pt idx="167">
                  <c:v>9.2833333333333297</c:v>
                </c:pt>
                <c:pt idx="168">
                  <c:v>9.3000000000000007</c:v>
                </c:pt>
                <c:pt idx="169">
                  <c:v>9.31666666666667</c:v>
                </c:pt>
                <c:pt idx="170">
                  <c:v>9.3333333333333304</c:v>
                </c:pt>
                <c:pt idx="171">
                  <c:v>9.35</c:v>
                </c:pt>
                <c:pt idx="172">
                  <c:v>9.3666666666666707</c:v>
                </c:pt>
                <c:pt idx="173">
                  <c:v>9.3833333333333293</c:v>
                </c:pt>
                <c:pt idx="174">
                  <c:v>9.4</c:v>
                </c:pt>
                <c:pt idx="175">
                  <c:v>9.4166666666666696</c:v>
                </c:pt>
                <c:pt idx="176">
                  <c:v>9.43333333333333</c:v>
                </c:pt>
                <c:pt idx="177">
                  <c:v>9.4499999999999993</c:v>
                </c:pt>
                <c:pt idx="178">
                  <c:v>9.4666666666666703</c:v>
                </c:pt>
                <c:pt idx="179">
                  <c:v>9.4833333333333307</c:v>
                </c:pt>
                <c:pt idx="180">
                  <c:v>9.5</c:v>
                </c:pt>
              </c:numCache>
            </c:numRef>
          </c:xVal>
          <c:yVal>
            <c:numRef>
              <c:f>Feuil1!$Q$397:$Q$577</c:f>
              <c:numCache>
                <c:formatCode>General</c:formatCode>
                <c:ptCount val="181"/>
                <c:pt idx="0">
                  <c:v>8.5838398899058366E-2</c:v>
                </c:pt>
                <c:pt idx="1">
                  <c:v>8.7205931962733657E-2</c:v>
                </c:pt>
                <c:pt idx="2">
                  <c:v>8.9725071816506866E-2</c:v>
                </c:pt>
                <c:pt idx="3">
                  <c:v>8.82855633283013E-2</c:v>
                </c:pt>
                <c:pt idx="4">
                  <c:v>8.8501489601878688E-2</c:v>
                </c:pt>
                <c:pt idx="5">
                  <c:v>8.7421858235841823E-2</c:v>
                </c:pt>
                <c:pt idx="6">
                  <c:v>8.9797047240567904E-2</c:v>
                </c:pt>
                <c:pt idx="7">
                  <c:v>9.037285063584477E-2</c:v>
                </c:pt>
                <c:pt idx="8">
                  <c:v>9.0012973514145292E-2</c:v>
                </c:pt>
                <c:pt idx="9">
                  <c:v>9.044482606037503E-2</c:v>
                </c:pt>
                <c:pt idx="10">
                  <c:v>8.9581120967446332E-2</c:v>
                </c:pt>
                <c:pt idx="11">
                  <c:v>8.8933342148108427E-2</c:v>
                </c:pt>
                <c:pt idx="12">
                  <c:v>8.9077292996699739E-2</c:v>
                </c:pt>
                <c:pt idx="13">
                  <c:v>9.0660752333483197E-2</c:v>
                </c:pt>
                <c:pt idx="14">
                  <c:v>8.5694448049997832E-2</c:v>
                </c:pt>
                <c:pt idx="15">
                  <c:v>8.4039013289153322E-2</c:v>
                </c:pt>
                <c:pt idx="16">
                  <c:v>8.4182964137731228E-2</c:v>
                </c:pt>
                <c:pt idx="17">
                  <c:v>8.8861366723578167E-2</c:v>
                </c:pt>
                <c:pt idx="18">
                  <c:v>9.0876678606604769E-2</c:v>
                </c:pt>
                <c:pt idx="19">
                  <c:v>8.9509145543398699E-2</c:v>
                </c:pt>
                <c:pt idx="20">
                  <c:v>8.8501489601878688E-2</c:v>
                </c:pt>
                <c:pt idx="21">
                  <c:v>8.7925686206601822E-2</c:v>
                </c:pt>
                <c:pt idx="22">
                  <c:v>8.6558153142926531E-2</c:v>
                </c:pt>
                <c:pt idx="23">
                  <c:v>8.9149268421216593E-2</c:v>
                </c:pt>
                <c:pt idx="24">
                  <c:v>8.8213587904240262E-2</c:v>
                </c:pt>
                <c:pt idx="25">
                  <c:v>8.9940998089615032E-2</c:v>
                </c:pt>
                <c:pt idx="26">
                  <c:v>9.0948654031121623E-2</c:v>
                </c:pt>
                <c:pt idx="27">
                  <c:v>9.3251867611786665E-2</c:v>
                </c:pt>
                <c:pt idx="28">
                  <c:v>9.4187548128776402E-2</c:v>
                </c:pt>
                <c:pt idx="29">
                  <c:v>9.6130884587728574E-2</c:v>
                </c:pt>
                <c:pt idx="30">
                  <c:v>9.4691376099523009E-2</c:v>
                </c:pt>
                <c:pt idx="31">
                  <c:v>9.5555081192451707E-2</c:v>
                </c:pt>
                <c:pt idx="32">
                  <c:v>9.6202860012258834E-2</c:v>
                </c:pt>
                <c:pt idx="33">
                  <c:v>9.6202860012258834E-2</c:v>
                </c:pt>
                <c:pt idx="34">
                  <c:v>9.7570393075464903E-2</c:v>
                </c:pt>
                <c:pt idx="35">
                  <c:v>9.7930270197633604E-2</c:v>
                </c:pt>
                <c:pt idx="36">
                  <c:v>9.9297803261322315E-2</c:v>
                </c:pt>
                <c:pt idx="37">
                  <c:v>0.10001755750519048</c:v>
                </c:pt>
                <c:pt idx="38">
                  <c:v>0.10246472193443341</c:v>
                </c:pt>
                <c:pt idx="39">
                  <c:v>0.10577559145660506</c:v>
                </c:pt>
                <c:pt idx="40">
                  <c:v>0.10685522282264193</c:v>
                </c:pt>
                <c:pt idx="41">
                  <c:v>0.10678324739811165</c:v>
                </c:pt>
                <c:pt idx="42">
                  <c:v>0.10995016607169199</c:v>
                </c:pt>
                <c:pt idx="43">
                  <c:v>0.10915843640329355</c:v>
                </c:pt>
                <c:pt idx="44">
                  <c:v>0.11254128134999546</c:v>
                </c:pt>
                <c:pt idx="45">
                  <c:v>0.11556424917452866</c:v>
                </c:pt>
                <c:pt idx="46">
                  <c:v>0.11757956105754187</c:v>
                </c:pt>
                <c:pt idx="47">
                  <c:v>0.12182611109717248</c:v>
                </c:pt>
                <c:pt idx="48">
                  <c:v>0.12823192386839419</c:v>
                </c:pt>
                <c:pt idx="49">
                  <c:v>0.13391798239574773</c:v>
                </c:pt>
                <c:pt idx="50">
                  <c:v>0.13981996719622283</c:v>
                </c:pt>
                <c:pt idx="51">
                  <c:v>0.14212318077688788</c:v>
                </c:pt>
                <c:pt idx="52">
                  <c:v>0.15018442830943671</c:v>
                </c:pt>
                <c:pt idx="53">
                  <c:v>0.15723801989999633</c:v>
                </c:pt>
                <c:pt idx="54">
                  <c:v>0.16889803865235523</c:v>
                </c:pt>
                <c:pt idx="55">
                  <c:v>0.17832681924811014</c:v>
                </c:pt>
                <c:pt idx="56">
                  <c:v>0.19113844479056696</c:v>
                </c:pt>
                <c:pt idx="57">
                  <c:v>0.20675711188443543</c:v>
                </c:pt>
                <c:pt idx="58">
                  <c:v>0.22014454082216911</c:v>
                </c:pt>
                <c:pt idx="59">
                  <c:v>0.24044161050188451</c:v>
                </c:pt>
                <c:pt idx="60">
                  <c:v>0.25908324542075539</c:v>
                </c:pt>
                <c:pt idx="61">
                  <c:v>0.27952426594904867</c:v>
                </c:pt>
                <c:pt idx="62">
                  <c:v>0.303204180575466</c:v>
                </c:pt>
                <c:pt idx="63">
                  <c:v>0.32911533335801807</c:v>
                </c:pt>
                <c:pt idx="64">
                  <c:v>0.35488253529197883</c:v>
                </c:pt>
                <c:pt idx="65">
                  <c:v>0.38244912283584465</c:v>
                </c:pt>
                <c:pt idx="66">
                  <c:v>0.41181509598961547</c:v>
                </c:pt>
                <c:pt idx="67">
                  <c:v>0.44175687253820733</c:v>
                </c:pt>
                <c:pt idx="68">
                  <c:v>0.47357001012122113</c:v>
                </c:pt>
                <c:pt idx="69">
                  <c:v>0.50718253331415331</c:v>
                </c:pt>
                <c:pt idx="70">
                  <c:v>0.5361166539216945</c:v>
                </c:pt>
                <c:pt idx="71">
                  <c:v>0.57217634154433883</c:v>
                </c:pt>
                <c:pt idx="72">
                  <c:v>0.6073723240740545</c:v>
                </c:pt>
                <c:pt idx="73">
                  <c:v>0.6404090438716965</c:v>
                </c:pt>
                <c:pt idx="74">
                  <c:v>0.67179032890848045</c:v>
                </c:pt>
                <c:pt idx="75">
                  <c:v>0.70353149106697743</c:v>
                </c:pt>
                <c:pt idx="76">
                  <c:v>0.73793574392876393</c:v>
                </c:pt>
                <c:pt idx="77">
                  <c:v>0.77046863575565927</c:v>
                </c:pt>
                <c:pt idx="78">
                  <c:v>0.80012251060706852</c:v>
                </c:pt>
                <c:pt idx="79">
                  <c:v>0.8277610735749954</c:v>
                </c:pt>
                <c:pt idx="80">
                  <c:v>0.85518371026981399</c:v>
                </c:pt>
                <c:pt idx="81">
                  <c:v>0.88325412578442641</c:v>
                </c:pt>
                <c:pt idx="82">
                  <c:v>0.91369973030424756</c:v>
                </c:pt>
                <c:pt idx="83">
                  <c:v>0.93471655422783106</c:v>
                </c:pt>
                <c:pt idx="84">
                  <c:v>0.95530152560518489</c:v>
                </c:pt>
                <c:pt idx="85">
                  <c:v>0.9703443893037631</c:v>
                </c:pt>
                <c:pt idx="86">
                  <c:v>0.98351589196838862</c:v>
                </c:pt>
                <c:pt idx="87">
                  <c:v>0.99539183699386913</c:v>
                </c:pt>
                <c:pt idx="88">
                  <c:v>1.0028772811311277</c:v>
                </c:pt>
                <c:pt idx="89">
                  <c:v>1.0083474133849037</c:v>
                </c:pt>
                <c:pt idx="90">
                  <c:v>1.0098588972976397</c:v>
                </c:pt>
                <c:pt idx="91">
                  <c:v>1.0094270447509408</c:v>
                </c:pt>
                <c:pt idx="92">
                  <c:v>1.0045327158919721</c:v>
                </c:pt>
                <c:pt idx="93">
                  <c:v>0.99819887854528078</c:v>
                </c:pt>
                <c:pt idx="94">
                  <c:v>0.98668281064198238</c:v>
                </c:pt>
                <c:pt idx="95">
                  <c:v>0.97257562746036708</c:v>
                </c:pt>
                <c:pt idx="96">
                  <c:v>0.9569569603660294</c:v>
                </c:pt>
                <c:pt idx="97">
                  <c:v>0.9391790305405564</c:v>
                </c:pt>
                <c:pt idx="98">
                  <c:v>0.91931381340707086</c:v>
                </c:pt>
                <c:pt idx="99">
                  <c:v>0.89959254712263226</c:v>
                </c:pt>
                <c:pt idx="100">
                  <c:v>0.87598460792027599</c:v>
                </c:pt>
                <c:pt idx="101">
                  <c:v>0.85086518480612239</c:v>
                </c:pt>
                <c:pt idx="102">
                  <c:v>0.82617761423819847</c:v>
                </c:pt>
                <c:pt idx="103">
                  <c:v>0.80012251060706852</c:v>
                </c:pt>
                <c:pt idx="104">
                  <c:v>0.77514703834150622</c:v>
                </c:pt>
                <c:pt idx="105">
                  <c:v>0.74887600843678537</c:v>
                </c:pt>
                <c:pt idx="106">
                  <c:v>0.72627572517640493</c:v>
                </c:pt>
                <c:pt idx="107">
                  <c:v>0.70137222833537294</c:v>
                </c:pt>
                <c:pt idx="108">
                  <c:v>0.67438144418678392</c:v>
                </c:pt>
                <c:pt idx="109">
                  <c:v>0.64861424225282316</c:v>
                </c:pt>
                <c:pt idx="110">
                  <c:v>0.62234321234811585</c:v>
                </c:pt>
                <c:pt idx="111">
                  <c:v>0.59873527314622876</c:v>
                </c:pt>
                <c:pt idx="112">
                  <c:v>0.57563116191508834</c:v>
                </c:pt>
                <c:pt idx="113">
                  <c:v>0.55231112441083974</c:v>
                </c:pt>
                <c:pt idx="114">
                  <c:v>0.52539231568679445</c:v>
                </c:pt>
                <c:pt idx="115">
                  <c:v>0.50617487737263334</c:v>
                </c:pt>
                <c:pt idx="116">
                  <c:v>0.48515805344904978</c:v>
                </c:pt>
                <c:pt idx="117">
                  <c:v>0.4646450574962262</c:v>
                </c:pt>
                <c:pt idx="118">
                  <c:v>0.4488104641292362</c:v>
                </c:pt>
                <c:pt idx="119">
                  <c:v>0.43304784618632058</c:v>
                </c:pt>
                <c:pt idx="120">
                  <c:v>0.41526991636037841</c:v>
                </c:pt>
                <c:pt idx="121">
                  <c:v>0.40029902808584789</c:v>
                </c:pt>
                <c:pt idx="122">
                  <c:v>0.38518418896272599</c:v>
                </c:pt>
                <c:pt idx="123">
                  <c:v>0.37021330068820885</c:v>
                </c:pt>
                <c:pt idx="124">
                  <c:v>0.35682587175046176</c:v>
                </c:pt>
                <c:pt idx="125">
                  <c:v>0.34315054111555887</c:v>
                </c:pt>
                <c:pt idx="126">
                  <c:v>0.33134657151462205</c:v>
                </c:pt>
                <c:pt idx="127">
                  <c:v>0.31983050361084103</c:v>
                </c:pt>
                <c:pt idx="128">
                  <c:v>0.31083357556131586</c:v>
                </c:pt>
                <c:pt idx="129">
                  <c:v>0.30162072123866912</c:v>
                </c:pt>
                <c:pt idx="130">
                  <c:v>0.29039255503300915</c:v>
                </c:pt>
                <c:pt idx="131">
                  <c:v>0.27866056085660262</c:v>
                </c:pt>
                <c:pt idx="132">
                  <c:v>0.26915980483631746</c:v>
                </c:pt>
                <c:pt idx="133">
                  <c:v>0.25987497508914043</c:v>
                </c:pt>
                <c:pt idx="134">
                  <c:v>0.2499423665221697</c:v>
                </c:pt>
                <c:pt idx="135">
                  <c:v>0.24418433257075511</c:v>
                </c:pt>
                <c:pt idx="136">
                  <c:v>0.2451919885122617</c:v>
                </c:pt>
                <c:pt idx="137">
                  <c:v>0.23597913418961497</c:v>
                </c:pt>
                <c:pt idx="138">
                  <c:v>0.22993319854009273</c:v>
                </c:pt>
                <c:pt idx="139">
                  <c:v>0.22395923831508735</c:v>
                </c:pt>
                <c:pt idx="140">
                  <c:v>0.22179997558348286</c:v>
                </c:pt>
                <c:pt idx="141">
                  <c:v>0.21402662974858583</c:v>
                </c:pt>
                <c:pt idx="142">
                  <c:v>0.20884439919197889</c:v>
                </c:pt>
                <c:pt idx="143">
                  <c:v>0.20524562797216883</c:v>
                </c:pt>
                <c:pt idx="144">
                  <c:v>0.20013537284009214</c:v>
                </c:pt>
                <c:pt idx="145">
                  <c:v>0.19516906855659338</c:v>
                </c:pt>
                <c:pt idx="146">
                  <c:v>0.19430536346414731</c:v>
                </c:pt>
                <c:pt idx="147">
                  <c:v>0.1890511574830101</c:v>
                </c:pt>
                <c:pt idx="148">
                  <c:v>0.186388066780659</c:v>
                </c:pt>
                <c:pt idx="149">
                  <c:v>0.18156571334575153</c:v>
                </c:pt>
                <c:pt idx="150">
                  <c:v>0.18027015570660648</c:v>
                </c:pt>
                <c:pt idx="151">
                  <c:v>0.17717521245754303</c:v>
                </c:pt>
                <c:pt idx="152">
                  <c:v>0.17595163024291485</c:v>
                </c:pt>
                <c:pt idx="153">
                  <c:v>0.17501594972593851</c:v>
                </c:pt>
                <c:pt idx="154">
                  <c:v>0.17228088359905713</c:v>
                </c:pt>
                <c:pt idx="155">
                  <c:v>0.16767445643725784</c:v>
                </c:pt>
                <c:pt idx="156">
                  <c:v>0.1682502598325481</c:v>
                </c:pt>
                <c:pt idx="157">
                  <c:v>0.16580309540329177</c:v>
                </c:pt>
                <c:pt idx="158">
                  <c:v>0.16040493857357666</c:v>
                </c:pt>
                <c:pt idx="159">
                  <c:v>0.15594246226085129</c:v>
                </c:pt>
                <c:pt idx="160">
                  <c:v>0.15637431480706762</c:v>
                </c:pt>
                <c:pt idx="161">
                  <c:v>0.15327937155801755</c:v>
                </c:pt>
                <c:pt idx="162">
                  <c:v>0.15104813340188278</c:v>
                </c:pt>
                <c:pt idx="163">
                  <c:v>0.15104813340188278</c:v>
                </c:pt>
                <c:pt idx="164">
                  <c:v>0.14773726387971114</c:v>
                </c:pt>
                <c:pt idx="165">
                  <c:v>0.14579392742122821</c:v>
                </c:pt>
                <c:pt idx="166">
                  <c:v>0.14341873841603289</c:v>
                </c:pt>
                <c:pt idx="167">
                  <c:v>0.14147540195706734</c:v>
                </c:pt>
                <c:pt idx="168">
                  <c:v>0.14025181974245257</c:v>
                </c:pt>
                <c:pt idx="169">
                  <c:v>0.13910021295235467</c:v>
                </c:pt>
                <c:pt idx="170">
                  <c:v>0.13809255701084805</c:v>
                </c:pt>
                <c:pt idx="171">
                  <c:v>0.13665304852264251</c:v>
                </c:pt>
                <c:pt idx="172">
                  <c:v>0.13737280276651068</c:v>
                </c:pt>
                <c:pt idx="173">
                  <c:v>0.13722885191791936</c:v>
                </c:pt>
                <c:pt idx="174">
                  <c:v>0.13542946630801433</c:v>
                </c:pt>
                <c:pt idx="175">
                  <c:v>0.13773267988867938</c:v>
                </c:pt>
                <c:pt idx="176">
                  <c:v>0.13874033583018597</c:v>
                </c:pt>
                <c:pt idx="177">
                  <c:v>0.14075564771319918</c:v>
                </c:pt>
                <c:pt idx="178">
                  <c:v>0.13917218837641571</c:v>
                </c:pt>
                <c:pt idx="179">
                  <c:v>0.1332702035759406</c:v>
                </c:pt>
                <c:pt idx="180">
                  <c:v>0.13276637560518059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684-4733-9071-E5E44FAA2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850767"/>
        <c:axId val="1676335119"/>
      </c:scatterChart>
      <c:valAx>
        <c:axId val="1674850767"/>
        <c:scaling>
          <c:orientation val="minMax"/>
          <c:max val="10"/>
          <c:min val="6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Retention 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6335119"/>
        <c:crosses val="autoZero"/>
        <c:crossBetween val="midCat"/>
      </c:valAx>
      <c:valAx>
        <c:axId val="16763351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Intensity (RI%)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4850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B9F6-8817-49E5-A9CB-7B3A9D9E7B4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19B2E-8AEE-4ECD-8081-1F0FF6E2AE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49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4FC1D-23F8-4C93-A278-9ADB2A26A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E856D3-20BD-4BB7-96A1-0BD72038D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1E871-B221-4611-AFF3-D0F0E01D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39EF4-88E3-4630-BD9E-1AE3FB9E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10DE1-5EB2-4C61-B298-8BF027FE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33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F03B0-EFE4-4E7E-B9A6-EE603733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39908E-749A-4829-8B09-6F89BFFB9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70B11-DFB3-46A5-BC7A-E50525E7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D6276E-474F-4AB7-89D9-4D289C1D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A3CB5E-421A-4567-B98E-7E46F2C5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D99BD9-5297-44DD-8E13-109331A8B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00875D-CF1B-44EA-AE1F-4ADBE9A19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8FFB6F-EA97-4899-BAE0-C14FD5D8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B9E85E-8A92-411B-9FBC-9C4A3119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BE2722-9772-4E10-86BC-AF1AE2EE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0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D082C-7BC7-4AEA-A07F-354F6EB24F2A}"/>
              </a:ext>
            </a:extLst>
          </p:cNvPr>
          <p:cNvSpPr/>
          <p:nvPr userDrawn="1"/>
        </p:nvSpPr>
        <p:spPr>
          <a:xfrm>
            <a:off x="0" y="65089"/>
            <a:ext cx="12192000" cy="6291263"/>
          </a:xfrm>
          <a:prstGeom prst="rect">
            <a:avLst/>
          </a:prstGeom>
          <a:solidFill>
            <a:srgbClr val="009E4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B5E4D95B-6F73-422F-867C-4555F1CC0498}"/>
              </a:ext>
            </a:extLst>
          </p:cNvPr>
          <p:cNvSpPr/>
          <p:nvPr userDrawn="1"/>
        </p:nvSpPr>
        <p:spPr>
          <a:xfrm>
            <a:off x="10987618" y="5900739"/>
            <a:ext cx="1104900" cy="8286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9" name="Image 13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9E976927-672C-4343-8EAC-18BD0B81C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997575"/>
            <a:ext cx="8636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40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915B-AA58-49E1-B976-1B4E2810595D}"/>
              </a:ext>
            </a:extLst>
          </p:cNvPr>
          <p:cNvSpPr/>
          <p:nvPr userDrawn="1"/>
        </p:nvSpPr>
        <p:spPr>
          <a:xfrm>
            <a:off x="133350" y="222250"/>
            <a:ext cx="11700935" cy="458788"/>
          </a:xfrm>
          <a:prstGeom prst="rect">
            <a:avLst/>
          </a:prstGeom>
          <a:solidFill>
            <a:srgbClr val="009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76595C4B-27DD-4ADD-9355-042E6EF1B385}"/>
              </a:ext>
            </a:extLst>
          </p:cNvPr>
          <p:cNvSpPr/>
          <p:nvPr userDrawn="1"/>
        </p:nvSpPr>
        <p:spPr>
          <a:xfrm>
            <a:off x="11140018" y="23814"/>
            <a:ext cx="1104900" cy="8286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9" name="Image 9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1FCD9869-8DD4-4044-A94D-E4D75B83B9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7" y="118270"/>
            <a:ext cx="8636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0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2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084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9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76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62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95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2EA8A-4346-45A0-9C58-CF423FED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5343BC-2CF8-425D-A95E-26335F314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902399-E791-419D-AEA3-3519C2EA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08BE-33C6-4AAF-BAE7-16C90956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BDB7FA-C7D5-4FCE-9C88-D7907DE6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42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77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98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52DBA-2ED4-4172-98B8-1F3DA4C5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89FE0-0E7D-4CC5-A266-81F04050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0B764A-D29C-4942-B430-E7F3C433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112FE-A4FA-4412-92EE-E51348B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A204F-A6EB-491A-A662-07997384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8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4077D-6B05-4124-8ECC-72D8215C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70A08-4107-4356-BE49-509463EF2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259BDA-DAC4-44EB-AD59-E33C2A308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82D871-38F9-432A-9435-45493D75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35FAAF-10C2-486A-B5E1-0E4D03AE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C1B04B-F999-4712-8F63-2F75ED6C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5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8376F-09CB-4A9F-AE25-E7DF8C64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4DDB5B-E264-4BF9-9CA3-73F6AE919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55E0E6-C84B-4ED2-B0A4-118D62FB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388B47-AB11-4FBA-AE68-C287EDA43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411BBD-8B0D-4937-9AE5-F47A9C9FC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45AF9C-7325-46AA-98B2-948700C3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9C3A84-DA02-44BF-AD54-75DBB825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064A26-4361-4EED-9189-BD365279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97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4872B-8132-4D2A-9059-33CD34F8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ECF9A3-9DC9-4279-A9D9-AC69F7F6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2F7063-0AC0-4168-A750-EC18DD8C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003F74-0A7C-48A7-B1B7-8D596066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96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34D5DA-E0ED-4F29-B250-99198A83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DC8C1D-6DE4-480E-920B-635BA8CE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319C2-3492-4F1F-8D00-0BEDCF2A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00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1E33F-9BEC-4319-8187-C4C50EE8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8F1745-0A44-4B18-9B4E-E8D8FC08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9C50-FC06-4B86-A256-5FE2D7CA9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5B334B-70AF-4F7B-B5D0-3A3179E2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E80541-F227-48BF-AFE5-D7AE5894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3B410-8330-4813-9A44-9F6C8BB0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23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68CC1-4C9E-4338-9631-A8BA4ACE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F7E4019-FD4E-4BBB-92A0-7319707D3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6B9A9C-152B-400F-8E97-6D84B3E6A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5DBD24-A6F8-43C1-A41D-08678053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2C35F3-8EF2-4196-BF79-CFA9258F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JCM 2021 - Hugo Fouilloux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B2BE1-B098-4BFE-B087-D95D518C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9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2BF7BF-0E5E-4A71-8B0B-FF7E882A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6801CF-5CFA-45ED-8AE3-EE8994A8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9C3F02-3780-4BA0-8143-CCBCAD802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BCB93F-EB84-4B35-9D4D-203CD214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JCM 2021 - Hugo Fouilloux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2C9A8-7625-4DAE-9A2E-BB3529DF6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AA61-27CE-4058-A93E-F35A421F45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5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JCM 2021 - Hugo Fouilloux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0C23-AD24-4742-BD8A-7C131A567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1.bin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10.sv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emf"/><Relationship Id="rId7" Type="http://schemas.openxmlformats.org/officeDocument/2006/relationships/image" Target="../media/image10.sv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F5CF5-E0CC-44D1-B7AB-CF035D3B4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921" y="2006495"/>
            <a:ext cx="7812156" cy="1522137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 err="1">
                <a:solidFill>
                  <a:schemeClr val="bg1"/>
                </a:solidFill>
                <a:ea typeface="宋体" panose="02010600030101010101" pitchFamily="2" charset="-122"/>
              </a:rPr>
              <a:t>Synthèse</a:t>
            </a:r>
            <a:r>
              <a:rPr lang="en-US" altLang="zh-CN" sz="4800" b="1" dirty="0">
                <a:solidFill>
                  <a:schemeClr val="bg1"/>
                </a:solidFill>
                <a:ea typeface="宋体" panose="02010600030101010101" pitchFamily="2" charset="-122"/>
              </a:rPr>
              <a:t> “one-pot” de poly((</a:t>
            </a:r>
            <a:r>
              <a:rPr lang="en-US" altLang="zh-CN" sz="4800" b="1" dirty="0" err="1">
                <a:solidFill>
                  <a:schemeClr val="bg1"/>
                </a:solidFill>
                <a:ea typeface="宋体" panose="02010600030101010101" pitchFamily="2" charset="-122"/>
              </a:rPr>
              <a:t>méth</a:t>
            </a:r>
            <a:r>
              <a:rPr lang="en-US" altLang="zh-CN" sz="4800" b="1" dirty="0">
                <a:solidFill>
                  <a:schemeClr val="bg1"/>
                </a:solidFill>
                <a:ea typeface="宋体" panose="02010600030101010101" pitchFamily="2" charset="-122"/>
              </a:rPr>
              <a:t>)acrylate)s </a:t>
            </a:r>
            <a:r>
              <a:rPr lang="en-US" altLang="zh-CN" sz="4800" b="1" dirty="0" err="1">
                <a:solidFill>
                  <a:schemeClr val="bg1"/>
                </a:solidFill>
                <a:ea typeface="宋体" panose="02010600030101010101" pitchFamily="2" charset="-122"/>
              </a:rPr>
              <a:t>biosourcés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57C9A6-F353-48BB-8596-7D688D57A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416" y="4512228"/>
            <a:ext cx="6858000" cy="385003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Hugo Fouilloux, COCP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Sous la direction du Pr. Christophe Thomas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EA7970-93A3-41E6-93A4-049001263D83}"/>
              </a:ext>
            </a:extLst>
          </p:cNvPr>
          <p:cNvSpPr txBox="1"/>
          <p:nvPr/>
        </p:nvSpPr>
        <p:spPr>
          <a:xfrm>
            <a:off x="4270820" y="550464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 i="1" u="sng" dirty="0">
                <a:solidFill>
                  <a:schemeClr val="bg1"/>
                </a:solidFill>
              </a:rPr>
              <a:t>Mardis de la chimie durable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B4C6DBF-91B8-4055-837F-D1A47E09D37B}"/>
              </a:ext>
            </a:extLst>
          </p:cNvPr>
          <p:cNvSpPr txBox="1">
            <a:spLocks/>
          </p:cNvSpPr>
          <p:nvPr/>
        </p:nvSpPr>
        <p:spPr>
          <a:xfrm>
            <a:off x="2756416" y="5450097"/>
            <a:ext cx="6858000" cy="385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/>
                </a:solidFill>
                <a:latin typeface="Calibri" panose="020F0502020204030204"/>
              </a:rPr>
              <a:t>28 septembre 2021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EBEDEB2-85D7-40A6-BBB8-DAE96213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fr-FR">
                <a:solidFill>
                  <a:srgbClr val="19A85E"/>
                </a:solidFill>
                <a:latin typeface="Calibri" panose="020F0502020204030204"/>
              </a:rPr>
              <a:t>28/09/2021</a:t>
            </a:r>
            <a:endParaRPr lang="fr-FR" dirty="0">
              <a:solidFill>
                <a:srgbClr val="19A85E"/>
              </a:solidFill>
              <a:latin typeface="Calibri" panose="020F0502020204030204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70EA4E3-33E7-4261-873B-035B6587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pPr defTabSz="457200"/>
            <a:fld id="{42B70C23-AD24-4742-BD8A-7C131A567294}" type="slidenum">
              <a:rPr lang="fr-FR">
                <a:solidFill>
                  <a:prstClr val="white"/>
                </a:solidFill>
                <a:latin typeface="Calibri" panose="020F0502020204030204"/>
              </a:rPr>
              <a:pPr defTabSz="457200"/>
              <a:t>1</a:t>
            </a:fld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80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10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Estérification :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3521E6-D655-42E1-9705-413520BE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9" y="1580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7FC6-7BE7-496C-93A5-D5277A28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462" y="1216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73F683C-74C0-48E9-B364-AD3905C129BA}"/>
              </a:ext>
            </a:extLst>
          </p:cNvPr>
          <p:cNvSpPr/>
          <p:nvPr/>
        </p:nvSpPr>
        <p:spPr>
          <a:xfrm>
            <a:off x="405899" y="5483395"/>
            <a:ext cx="11583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Figure.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Mécanisme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envisage pour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l’esterification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d’acide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méth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acrylique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par un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alcool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biosourcé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avec Boc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O,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catalysé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par un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complexe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métallique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M, et la region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vinylique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des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spectres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RMN 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H (400 MHz, CDCl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5.85-5.50 ppm) de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cette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reaction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catalysée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par MgCl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1200" baseline="30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CF0FD7-DC5E-4C46-9F85-E78CDDD64F10}"/>
              </a:ext>
            </a:extLst>
          </p:cNvPr>
          <p:cNvSpPr txBox="1"/>
          <p:nvPr/>
        </p:nvSpPr>
        <p:spPr>
          <a:xfrm>
            <a:off x="1709531" y="219373"/>
            <a:ext cx="41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II. Préparation des monomères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3DDE440-7535-4A77-8E22-2A20AD508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966199"/>
              </p:ext>
            </p:extLst>
          </p:nvPr>
        </p:nvGraphicFramePr>
        <p:xfrm>
          <a:off x="6813155" y="2330142"/>
          <a:ext cx="4038701" cy="281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estReNova" r:id="rId2" imgW="10353698" imgH="7220064" progId="MestReNova.Document.1">
                  <p:embed/>
                </p:oleObj>
              </mc:Choice>
              <mc:Fallback>
                <p:oleObj name="MestReNova" r:id="rId2" imgW="10353698" imgH="7220064" progId="MestReNova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3155" y="2330142"/>
                        <a:ext cx="4038701" cy="2816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e 38">
            <a:extLst>
              <a:ext uri="{FF2B5EF4-FFF2-40B4-BE49-F238E27FC236}">
                <a16:creationId xmlns:a16="http://schemas.microsoft.com/office/drawing/2014/main" id="{8A50275C-6E8B-4BBE-975C-EE8F092A6B0B}"/>
              </a:ext>
            </a:extLst>
          </p:cNvPr>
          <p:cNvGrpSpPr/>
          <p:nvPr/>
        </p:nvGrpSpPr>
        <p:grpSpPr>
          <a:xfrm>
            <a:off x="526734" y="1078481"/>
            <a:ext cx="10827066" cy="4029200"/>
            <a:chOff x="526734" y="1066289"/>
            <a:chExt cx="10827066" cy="4029200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E3F57588-3AEA-45C1-957C-6757174355F1}"/>
                </a:ext>
              </a:extLst>
            </p:cNvPr>
            <p:cNvGrpSpPr/>
            <p:nvPr/>
          </p:nvGrpSpPr>
          <p:grpSpPr>
            <a:xfrm>
              <a:off x="526734" y="1066289"/>
              <a:ext cx="10827066" cy="4029200"/>
              <a:chOff x="526734" y="1066289"/>
              <a:chExt cx="10827066" cy="4029200"/>
            </a:xfrm>
          </p:grpSpPr>
          <p:graphicFrame>
            <p:nvGraphicFramePr>
              <p:cNvPr id="45" name="Objet 44">
                <a:extLst>
                  <a:ext uri="{FF2B5EF4-FFF2-40B4-BE49-F238E27FC236}">
                    <a16:creationId xmlns:a16="http://schemas.microsoft.com/office/drawing/2014/main" id="{6A06350C-2F7D-424D-847B-AF187E5471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1751574"/>
                  </p:ext>
                </p:extLst>
              </p:nvPr>
            </p:nvGraphicFramePr>
            <p:xfrm>
              <a:off x="526734" y="1613849"/>
              <a:ext cx="4852113" cy="3481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4" imgW="6041420" imgH="4335811" progId="ChemDraw.Document.6.0">
                      <p:embed/>
                    </p:oleObj>
                  </mc:Choice>
                  <mc:Fallback>
                    <p:oleObj name="CS ChemDraw Drawing" r:id="rId4" imgW="6041420" imgH="4335811" progId="ChemDraw.Document.6.0">
                      <p:embed/>
                      <p:pic>
                        <p:nvPicPr>
                          <p:cNvPr id="4" name="Objet 3">
                            <a:extLst>
                              <a:ext uri="{FF2B5EF4-FFF2-40B4-BE49-F238E27FC236}">
                                <a16:creationId xmlns:a16="http://schemas.microsoft.com/office/drawing/2014/main" id="{818F30CE-C387-43E6-AE0B-1FA19853A7A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26734" y="1613849"/>
                            <a:ext cx="4852113" cy="348164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B3E3155A-BBA4-4F39-BCA8-070F063B20CD}"/>
                  </a:ext>
                </a:extLst>
              </p:cNvPr>
              <p:cNvGrpSpPr/>
              <p:nvPr/>
            </p:nvGrpSpPr>
            <p:grpSpPr>
              <a:xfrm>
                <a:off x="5655463" y="1066289"/>
                <a:ext cx="5698337" cy="980048"/>
                <a:chOff x="5732183" y="2856411"/>
                <a:chExt cx="5698337" cy="980048"/>
              </a:xfrm>
            </p:grpSpPr>
            <p:graphicFrame>
              <p:nvGraphicFramePr>
                <p:cNvPr id="51" name="Objet 50">
                  <a:extLst>
                    <a:ext uri="{FF2B5EF4-FFF2-40B4-BE49-F238E27FC236}">
                      <a16:creationId xmlns:a16="http://schemas.microsoft.com/office/drawing/2014/main" id="{DF604B7F-EDA9-4595-BD93-A8AAC327C6B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6854386"/>
                    </p:ext>
                  </p:extLst>
                </p:nvPr>
              </p:nvGraphicFramePr>
              <p:xfrm>
                <a:off x="6687070" y="3322109"/>
                <a:ext cx="4743450" cy="514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S ChemDraw Drawing" r:id="rId6" imgW="5870448" imgH="637158" progId="ChemDraw.Document.6.0">
                        <p:embed/>
                      </p:oleObj>
                    </mc:Choice>
                    <mc:Fallback>
                      <p:oleObj name="CS ChemDraw Drawing" r:id="rId6" imgW="5870448" imgH="637158" progId="ChemDraw.Document.6.0">
                        <p:embed/>
                        <p:pic>
                          <p:nvPicPr>
                            <p:cNvPr id="9" name="Objet 8">
                              <a:extLst>
                                <a:ext uri="{FF2B5EF4-FFF2-40B4-BE49-F238E27FC236}">
                                  <a16:creationId xmlns:a16="http://schemas.microsoft.com/office/drawing/2014/main" id="{8D6DB1BF-CE57-405F-B949-C545A574112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87070" y="3322109"/>
                              <a:ext cx="4743450" cy="5143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D73E032C-EA27-462B-A921-2CFC57BF5BCC}"/>
                    </a:ext>
                  </a:extLst>
                </p:cNvPr>
                <p:cNvSpPr txBox="1"/>
                <p:nvPr/>
              </p:nvSpPr>
              <p:spPr>
                <a:xfrm>
                  <a:off x="5732183" y="2856411"/>
                  <a:ext cx="556594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100" dirty="0"/>
                    <a:t>δ</a:t>
                  </a:r>
                  <a:r>
                    <a:rPr lang="fr-FR" sz="1100" baseline="-25000" dirty="0" err="1"/>
                    <a:t>vinylic</a:t>
                  </a:r>
                  <a:r>
                    <a:rPr lang="fr-FR" sz="1100" dirty="0"/>
                    <a:t> (ppm) =	         5,81                                 5,76	          5,66	                 5,55</a:t>
                  </a:r>
                </a:p>
              </p:txBody>
            </p:sp>
          </p:grp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9B42BFE-308B-4CD5-B255-B76E3C243A02}"/>
                </a:ext>
              </a:extLst>
            </p:cNvPr>
            <p:cNvSpPr txBox="1"/>
            <p:nvPr/>
          </p:nvSpPr>
          <p:spPr>
            <a:xfrm>
              <a:off x="6155620" y="4230591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t = 0h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EF9CFB9-821C-4C0B-9B12-74B9451BD903}"/>
                </a:ext>
              </a:extLst>
            </p:cNvPr>
            <p:cNvSpPr txBox="1"/>
            <p:nvPr/>
          </p:nvSpPr>
          <p:spPr>
            <a:xfrm>
              <a:off x="6687270" y="2654873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t = 15h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83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FDB7C-F083-4E5C-8B89-6696F41D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2650" y="6492982"/>
            <a:ext cx="2057400" cy="365125"/>
          </a:xfrm>
        </p:spPr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28/09/2021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CA6C5-5D35-4B35-8E00-A725618E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982"/>
            <a:ext cx="2057400" cy="365125"/>
          </a:xfrm>
        </p:spPr>
        <p:txBody>
          <a:bodyPr/>
          <a:lstStyle/>
          <a:p>
            <a:pPr defTabSz="457200"/>
            <a:fld id="{42B70C23-AD24-4742-BD8A-7C131A567294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F53401-BDA9-4100-A470-BF519474FCD4}"/>
              </a:ext>
            </a:extLst>
          </p:cNvPr>
          <p:cNvSpPr txBox="1"/>
          <p:nvPr/>
        </p:nvSpPr>
        <p:spPr>
          <a:xfrm>
            <a:off x="1709531" y="219373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Introduction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5DAA4EC-1826-4FAF-9E2D-8FE45DF9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2" y="1045167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Synthèse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“one-pot” de poly((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)acrylate)s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biosourcés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baseline="300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État de </a:t>
            </a:r>
            <a:r>
              <a:rPr lang="en-US" altLang="fr-FR" sz="2100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l’art</a:t>
            </a:r>
            <a:endParaRPr lang="en-US" altLang="fr-FR" sz="2100" dirty="0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Préparation</a:t>
            </a:r>
            <a:r>
              <a:rPr lang="en-US" altLang="fr-FR" sz="2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des </a:t>
            </a:r>
            <a:r>
              <a:rPr lang="en-US" altLang="fr-FR" sz="2100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monomères</a:t>
            </a:r>
            <a:endParaRPr lang="en-US" altLang="fr-FR" sz="2100" dirty="0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latin typeface="Calibri" panose="020F0502020204030204"/>
              </a:rPr>
              <a:t>Polymérisation</a:t>
            </a:r>
            <a:r>
              <a:rPr lang="en-US" altLang="fr-FR" sz="2100" dirty="0">
                <a:latin typeface="Calibri" panose="020F0502020204030204"/>
              </a:rPr>
              <a:t> et </a:t>
            </a:r>
            <a:r>
              <a:rPr lang="en-US" altLang="fr-FR" sz="2100" dirty="0" err="1">
                <a:latin typeface="Calibri" panose="020F0502020204030204"/>
              </a:rPr>
              <a:t>caractérisation</a:t>
            </a:r>
            <a:r>
              <a:rPr lang="en-US" altLang="fr-FR" sz="2100" dirty="0">
                <a:latin typeface="Calibri" panose="020F0502020204030204"/>
              </a:rPr>
              <a:t> des </a:t>
            </a:r>
            <a:r>
              <a:rPr lang="en-US" altLang="fr-FR" sz="2100" dirty="0" err="1">
                <a:latin typeface="Calibri" panose="020F0502020204030204"/>
              </a:rPr>
              <a:t>matériaux</a:t>
            </a:r>
            <a:endParaRPr lang="en-US" altLang="fr-FR" sz="2100" dirty="0"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8278A-F231-472E-9781-90533882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A6AB3FFC-A20D-4DFD-9403-4406A840A6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0825" y="1568450"/>
          <a:ext cx="59277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44384" imgH="1210988" progId="ChemDraw.Document.6.0">
                  <p:embed/>
                </p:oleObj>
              </mc:Choice>
              <mc:Fallback>
                <p:oleObj name="CS ChemDraw Drawing" r:id="rId2" imgW="4844384" imgH="1210988" progId="ChemDraw.Document.6.0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A6AB3FFC-A20D-4DFD-9403-4406A840A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1568450"/>
                        <a:ext cx="5927725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21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861" y="6416759"/>
            <a:ext cx="2743200" cy="365125"/>
          </a:xfrm>
        </p:spPr>
        <p:txBody>
          <a:bodyPr/>
          <a:lstStyle/>
          <a:p>
            <a:fld id="{42B70C23-AD24-4742-BD8A-7C131A567294}" type="slidenum">
              <a:rPr lang="fr-FR" smtClean="0"/>
              <a:t>12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1C0380-4DDF-4D4E-A8B3-A17E6647D6B1}"/>
              </a:ext>
            </a:extLst>
          </p:cNvPr>
          <p:cNvSpPr txBox="1"/>
          <p:nvPr/>
        </p:nvSpPr>
        <p:spPr>
          <a:xfrm>
            <a:off x="1709531" y="219373"/>
            <a:ext cx="667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III. Polymérisation et caractérisation des matériaux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Polymérisation :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Fonctionne en polymérisation radicalaire libre</a:t>
            </a: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Mélange de plusieurs alcools ou acides possible</a:t>
            </a: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Contrôle du </a:t>
            </a:r>
            <a:r>
              <a:rPr lang="fr-FR" altLang="fr-FR" sz="2100" i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lang="fr-FR" altLang="fr-FR" sz="2100" baseline="-25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 avec DDM ou CPDB</a:t>
            </a:r>
            <a:endParaRPr lang="fr-FR" altLang="fr-FR" sz="2100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3521E6-D655-42E1-9705-413520BE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9" y="1580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7FC6-7BE7-496C-93A5-D5277A28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462" y="1216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3738965-06CD-477B-BB97-F40CC428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" y="16190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9360A2E7-7C97-43F1-8FCA-288C4951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3" y="1944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BAAD44C0-64A8-4B14-84F0-A2A346784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3581"/>
              </p:ext>
            </p:extLst>
          </p:nvPr>
        </p:nvGraphicFramePr>
        <p:xfrm>
          <a:off x="774527" y="1706765"/>
          <a:ext cx="48545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42871" imgH="1142384" progId="ChemDraw.Document.6.0">
                  <p:embed/>
                </p:oleObj>
              </mc:Choice>
              <mc:Fallback>
                <p:oleObj name="CS ChemDraw Drawing" r:id="rId2" imgW="4842871" imgH="1142384" progId="ChemDraw.Document.6.0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27" y="1706765"/>
                        <a:ext cx="4854575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55A06509-ED34-4CFB-9836-550804F1E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00844"/>
              </p:ext>
            </p:extLst>
          </p:nvPr>
        </p:nvGraphicFramePr>
        <p:xfrm>
          <a:off x="1052512" y="5828556"/>
          <a:ext cx="2528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28097" imgH="456726" progId="ChemDraw.Document.6.0">
                  <p:embed/>
                </p:oleObj>
              </mc:Choice>
              <mc:Fallback>
                <p:oleObj name="CS ChemDraw Drawing" r:id="rId4" imgW="2528097" imgH="456726" progId="ChemDraw.Document.6.0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4B31B679-D3D3-48BB-BD07-47E8E9C3BF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2" y="5828556"/>
                        <a:ext cx="25288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D8E8CB9B-645D-429C-906C-F1363FA85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40469"/>
              </p:ext>
            </p:extLst>
          </p:nvPr>
        </p:nvGraphicFramePr>
        <p:xfrm>
          <a:off x="8552390" y="2561847"/>
          <a:ext cx="9874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987183" imgH="1331897" progId="ChemDraw.Document.6.0">
                  <p:embed/>
                </p:oleObj>
              </mc:Choice>
              <mc:Fallback>
                <p:oleObj name="CS ChemDraw Drawing" r:id="rId6" imgW="987183" imgH="13318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52390" y="2561847"/>
                        <a:ext cx="987425" cy="133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81B6EFCA-3C7B-4C90-8638-6FC03CFD7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889432"/>
              </p:ext>
            </p:extLst>
          </p:nvPr>
        </p:nvGraphicFramePr>
        <p:xfrm>
          <a:off x="6682716" y="880620"/>
          <a:ext cx="1030287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29923" imgH="1805679" progId="ChemDraw.Document.6.0">
                  <p:embed/>
                </p:oleObj>
              </mc:Choice>
              <mc:Fallback>
                <p:oleObj name="CS ChemDraw Drawing" r:id="rId8" imgW="1029923" imgH="18056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2716" y="880620"/>
                        <a:ext cx="1030287" cy="180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B94C4F75-EAFF-456A-BA9F-7044352F3BA3}"/>
              </a:ext>
            </a:extLst>
          </p:cNvPr>
          <p:cNvSpPr txBox="1"/>
          <p:nvPr/>
        </p:nvSpPr>
        <p:spPr>
          <a:xfrm>
            <a:off x="8074619" y="1277583"/>
            <a:ext cx="2037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exp</a:t>
            </a:r>
            <a:r>
              <a:rPr lang="fr-FR" dirty="0"/>
              <a:t> = 27,2 kg/mol</a:t>
            </a:r>
          </a:p>
          <a:p>
            <a:r>
              <a:rPr lang="fr-FR" i="1" dirty="0"/>
              <a:t>Đ</a:t>
            </a:r>
            <a:r>
              <a:rPr lang="fr-FR" dirty="0"/>
              <a:t> = 2,7</a:t>
            </a:r>
            <a:endParaRPr lang="fr-FR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BA84B7-307C-427C-BC7A-426681D8A4AE}"/>
              </a:ext>
            </a:extLst>
          </p:cNvPr>
          <p:cNvSpPr txBox="1"/>
          <p:nvPr/>
        </p:nvSpPr>
        <p:spPr>
          <a:xfrm>
            <a:off x="10022283" y="2876542"/>
            <a:ext cx="2037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exp</a:t>
            </a:r>
            <a:r>
              <a:rPr lang="fr-FR" dirty="0"/>
              <a:t> = 57,5 kg/mol</a:t>
            </a:r>
          </a:p>
          <a:p>
            <a:r>
              <a:rPr lang="fr-FR" i="1" dirty="0"/>
              <a:t>Đ</a:t>
            </a:r>
            <a:r>
              <a:rPr lang="fr-FR" dirty="0"/>
              <a:t> = 1,7</a:t>
            </a:r>
            <a:endParaRPr lang="fr-FR" i="1" dirty="0"/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AE80252D-18D6-4BEB-9694-1148AAF0F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8251"/>
              </p:ext>
            </p:extLst>
          </p:nvPr>
        </p:nvGraphicFramePr>
        <p:xfrm>
          <a:off x="8384909" y="5500383"/>
          <a:ext cx="13223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322296" imgH="1025265" progId="ChemDraw.Document.6.0">
                  <p:embed/>
                </p:oleObj>
              </mc:Choice>
              <mc:Fallback>
                <p:oleObj name="CS ChemDraw Drawing" r:id="rId10" imgW="1322296" imgH="10252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4909" y="5500383"/>
                        <a:ext cx="132238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1A96F077-EB96-4273-811D-CA01C2D4D459}"/>
              </a:ext>
            </a:extLst>
          </p:cNvPr>
          <p:cNvSpPr txBox="1"/>
          <p:nvPr/>
        </p:nvSpPr>
        <p:spPr>
          <a:xfrm>
            <a:off x="10022283" y="5545629"/>
            <a:ext cx="1920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exp</a:t>
            </a:r>
            <a:r>
              <a:rPr lang="fr-FR" dirty="0"/>
              <a:t> = 5,7 kg/mol</a:t>
            </a:r>
          </a:p>
          <a:p>
            <a:r>
              <a:rPr lang="fr-FR" i="1" dirty="0"/>
              <a:t>Đ</a:t>
            </a:r>
            <a:r>
              <a:rPr lang="fr-FR" dirty="0"/>
              <a:t> = 1,5</a:t>
            </a:r>
          </a:p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th</a:t>
            </a:r>
            <a:r>
              <a:rPr lang="fr-FR" dirty="0"/>
              <a:t> = 5,0 kg/mol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31691E0A-2E16-47A7-BE7C-AA57D2A98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340666"/>
              </p:ext>
            </p:extLst>
          </p:nvPr>
        </p:nvGraphicFramePr>
        <p:xfrm>
          <a:off x="6616040" y="4293021"/>
          <a:ext cx="1163638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163817" imgH="1805679" progId="ChemDraw.Document.6.0">
                  <p:embed/>
                </p:oleObj>
              </mc:Choice>
              <mc:Fallback>
                <p:oleObj name="CS ChemDraw Drawing" r:id="rId12" imgW="1163817" imgH="18056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16040" y="4293021"/>
                        <a:ext cx="1163638" cy="180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768B096E-CE3B-4B19-BB98-C8743D3728B3}"/>
              </a:ext>
            </a:extLst>
          </p:cNvPr>
          <p:cNvSpPr txBox="1"/>
          <p:nvPr/>
        </p:nvSpPr>
        <p:spPr>
          <a:xfrm>
            <a:off x="8074619" y="4229340"/>
            <a:ext cx="2037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exp</a:t>
            </a:r>
            <a:r>
              <a:rPr lang="fr-FR" dirty="0"/>
              <a:t> = 16,3 kg/mol</a:t>
            </a:r>
          </a:p>
          <a:p>
            <a:r>
              <a:rPr lang="fr-FR" i="1" dirty="0"/>
              <a:t>Đ</a:t>
            </a:r>
            <a:r>
              <a:rPr lang="fr-FR" dirty="0"/>
              <a:t> = 1,2</a:t>
            </a:r>
          </a:p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th</a:t>
            </a:r>
            <a:r>
              <a:rPr lang="fr-FR" dirty="0"/>
              <a:t> = 17,1 kg/mol</a:t>
            </a:r>
          </a:p>
        </p:txBody>
      </p:sp>
    </p:spTree>
    <p:extLst>
      <p:ext uri="{BB962C8B-B14F-4D97-AF65-F5344CB8AC3E}">
        <p14:creationId xmlns:p14="http://schemas.microsoft.com/office/powerpoint/2010/main" val="39396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0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13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Obtention de copolymères blocs :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3521E6-D655-42E1-9705-413520BE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9" y="1580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7FC6-7BE7-496C-93A5-D5277A28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462" y="1216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3738965-06CD-477B-BB97-F40CC428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" y="16190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9360A2E7-7C97-43F1-8FCA-288C4951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3" y="1944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C0EE93-792E-43F3-A0EC-D052DC83F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6642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8E0FBAD5-4564-4E3A-860E-0BD1FAC3F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35490"/>
              </p:ext>
            </p:extLst>
          </p:nvPr>
        </p:nvGraphicFramePr>
        <p:xfrm>
          <a:off x="706438" y="1628775"/>
          <a:ext cx="914241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150923" imgH="1499047" progId="ChemDraw.Document.6.0">
                  <p:embed/>
                </p:oleObj>
              </mc:Choice>
              <mc:Fallback>
                <p:oleObj name="CS ChemDraw Drawing" r:id="rId2" imgW="9150923" imgH="1499047" progId="ChemDraw.Document.6.0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8E0FBAD5-4564-4E3A-860E-0BD1FAC3F6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628775"/>
                        <a:ext cx="9142412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386865BC-91E9-46F0-BC18-411ABB591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803597"/>
              </p:ext>
            </p:extLst>
          </p:nvPr>
        </p:nvGraphicFramePr>
        <p:xfrm>
          <a:off x="961462" y="32179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2ADD8BA-6BC8-4F72-B74D-736901B7EDFC}"/>
              </a:ext>
            </a:extLst>
          </p:cNvPr>
          <p:cNvSpPr/>
          <p:nvPr/>
        </p:nvSpPr>
        <p:spPr>
          <a:xfrm>
            <a:off x="889286" y="5925663"/>
            <a:ext cx="497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Figure.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Évolution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de la trace SEC-RI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lors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de la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synthèse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“one-pot” d’un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copolymère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bloc,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calibrée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avec des standards de polystyrene, dans le THF, à 35°C.</a:t>
            </a:r>
            <a:endParaRPr lang="fr-FR" sz="1200" baseline="30000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3EBC9D71-C40F-4FA5-A91C-5F9B2DAD5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98272"/>
              </p:ext>
            </p:extLst>
          </p:nvPr>
        </p:nvGraphicFramePr>
        <p:xfrm>
          <a:off x="6446837" y="3504523"/>
          <a:ext cx="363220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632910" imgH="1805679" progId="ChemDraw.Document.6.0">
                  <p:embed/>
                </p:oleObj>
              </mc:Choice>
              <mc:Fallback>
                <p:oleObj name="CS ChemDraw Drawing" r:id="rId5" imgW="3632910" imgH="18056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6837" y="3504523"/>
                        <a:ext cx="3632200" cy="180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8A406648-9FB1-4C14-A40D-1F76EEE75972}"/>
              </a:ext>
            </a:extLst>
          </p:cNvPr>
          <p:cNvSpPr txBox="1"/>
          <p:nvPr/>
        </p:nvSpPr>
        <p:spPr>
          <a:xfrm>
            <a:off x="6332236" y="5570772"/>
            <a:ext cx="1920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  <a:r>
              <a:rPr lang="fr-FR" baseline="-25000" dirty="0"/>
              <a:t>THGMA</a:t>
            </a:r>
            <a:r>
              <a:rPr lang="fr-FR" dirty="0"/>
              <a:t> = 97%</a:t>
            </a:r>
          </a:p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exp</a:t>
            </a:r>
            <a:r>
              <a:rPr lang="fr-FR" dirty="0"/>
              <a:t> = 6,2 kg/mol</a:t>
            </a:r>
          </a:p>
          <a:p>
            <a:r>
              <a:rPr lang="fr-FR" i="1" dirty="0"/>
              <a:t>Đ</a:t>
            </a:r>
            <a:r>
              <a:rPr lang="fr-FR" dirty="0"/>
              <a:t> = 1,2</a:t>
            </a:r>
            <a:endParaRPr lang="fr-FR" i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5D921AE-1D0F-4F67-AC38-7687D5EAD7B0}"/>
              </a:ext>
            </a:extLst>
          </p:cNvPr>
          <p:cNvSpPr txBox="1"/>
          <p:nvPr/>
        </p:nvSpPr>
        <p:spPr>
          <a:xfrm>
            <a:off x="8723228" y="5570772"/>
            <a:ext cx="2037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  <a:r>
              <a:rPr lang="fr-FR" baseline="-25000" dirty="0"/>
              <a:t>LMA</a:t>
            </a:r>
            <a:r>
              <a:rPr lang="fr-FR" dirty="0"/>
              <a:t> = 96%</a:t>
            </a:r>
          </a:p>
          <a:p>
            <a:r>
              <a:rPr lang="fr-FR" i="1" dirty="0" err="1"/>
              <a:t>M</a:t>
            </a:r>
            <a:r>
              <a:rPr lang="fr-FR" baseline="-25000" dirty="0" err="1"/>
              <a:t>n</a:t>
            </a:r>
            <a:r>
              <a:rPr lang="fr-FR" baseline="30000" dirty="0" err="1"/>
              <a:t>exp</a:t>
            </a:r>
            <a:r>
              <a:rPr lang="fr-FR" dirty="0"/>
              <a:t> = 11,4 kg/mol</a:t>
            </a:r>
          </a:p>
          <a:p>
            <a:r>
              <a:rPr lang="fr-FR" i="1" dirty="0"/>
              <a:t>Đ</a:t>
            </a:r>
            <a:r>
              <a:rPr lang="fr-FR" dirty="0"/>
              <a:t> = 1,3</a:t>
            </a:r>
            <a:endParaRPr lang="fr-FR" i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07F1254-455B-478A-AADE-97975AF478C7}"/>
              </a:ext>
            </a:extLst>
          </p:cNvPr>
          <p:cNvSpPr txBox="1"/>
          <p:nvPr/>
        </p:nvSpPr>
        <p:spPr>
          <a:xfrm>
            <a:off x="1709531" y="219373"/>
            <a:ext cx="667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III. Polymérisation et caractérisation des matériaux</a:t>
            </a:r>
          </a:p>
        </p:txBody>
      </p:sp>
    </p:spTree>
    <p:extLst>
      <p:ext uri="{BB962C8B-B14F-4D97-AF65-F5344CB8AC3E}">
        <p14:creationId xmlns:p14="http://schemas.microsoft.com/office/powerpoint/2010/main" val="23480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14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10115866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Températures de transition vitreuse des polymères obtenus :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b="1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b="1" i="1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3521E6-D655-42E1-9705-413520BE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9" y="1580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7FC6-7BE7-496C-93A5-D5277A28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462" y="1216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3738965-06CD-477B-BB97-F40CC428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" y="16190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582E50D-1E0A-47BA-8F83-9E5E77A97659}"/>
              </a:ext>
            </a:extLst>
          </p:cNvPr>
          <p:cNvGrpSpPr/>
          <p:nvPr/>
        </p:nvGrpSpPr>
        <p:grpSpPr>
          <a:xfrm>
            <a:off x="8610600" y="1258638"/>
            <a:ext cx="2536367" cy="4110310"/>
            <a:chOff x="798783" y="1944773"/>
            <a:chExt cx="1870263" cy="3030855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426D575-D9A6-41E7-B608-AAEAEA4E1F9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98" r="34389"/>
            <a:stretch/>
          </p:blipFill>
          <p:spPr>
            <a:xfrm>
              <a:off x="798783" y="1944773"/>
              <a:ext cx="1870263" cy="303085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B6D547-8328-4A4E-95F6-2FC6EA03A155}"/>
                </a:ext>
              </a:extLst>
            </p:cNvPr>
            <p:cNvSpPr/>
            <p:nvPr/>
          </p:nvSpPr>
          <p:spPr>
            <a:xfrm>
              <a:off x="871538" y="2021771"/>
              <a:ext cx="87312" cy="129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53E06E5-5562-4F23-BB6D-4089EC96D3A4}"/>
              </a:ext>
            </a:extLst>
          </p:cNvPr>
          <p:cNvSpPr/>
          <p:nvPr/>
        </p:nvSpPr>
        <p:spPr>
          <a:xfrm>
            <a:off x="7523414" y="5447666"/>
            <a:ext cx="4440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Photo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présentant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le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caractère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élastomérique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copolymère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tribloc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poly(ELMA-b-THGMA-b-ELMA) (Table 1, entry 6).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Échantillon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préparé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par thermocompression à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l’aide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d’une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presse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à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chaud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1200" baseline="30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AACC58-6A5C-41CE-8E46-3CCDD908F59B}"/>
              </a:ext>
            </a:extLst>
          </p:cNvPr>
          <p:cNvSpPr txBox="1"/>
          <p:nvPr/>
        </p:nvSpPr>
        <p:spPr>
          <a:xfrm>
            <a:off x="1709531" y="219373"/>
            <a:ext cx="667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III. Polymérisation et caractérisation des matériaux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347B916-5333-49E8-9FE8-F0336DE6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858366"/>
            <a:ext cx="5064538" cy="38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15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10115866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Comparaison des E-factor :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b="1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b="1" i="1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3521E6-D655-42E1-9705-413520BE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9" y="1580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7FC6-7BE7-496C-93A5-D5277A28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462" y="1216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3738965-06CD-477B-BB97-F40CC428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" y="16190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34EAE7C-597F-4E6E-9ECA-1849BFDACF3E}"/>
              </a:ext>
            </a:extLst>
          </p:cNvPr>
          <p:cNvGrpSpPr/>
          <p:nvPr/>
        </p:nvGrpSpPr>
        <p:grpSpPr>
          <a:xfrm>
            <a:off x="842732" y="1821453"/>
            <a:ext cx="7161494" cy="4830435"/>
            <a:chOff x="745442" y="1953354"/>
            <a:chExt cx="7161494" cy="483043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5CB0CF5-5AEF-4C9D-854B-E6B19C84E717}"/>
                </a:ext>
              </a:extLst>
            </p:cNvPr>
            <p:cNvGrpSpPr/>
            <p:nvPr/>
          </p:nvGrpSpPr>
          <p:grpSpPr>
            <a:xfrm>
              <a:off x="745442" y="1953354"/>
              <a:ext cx="7161494" cy="4830435"/>
              <a:chOff x="745442" y="1953354"/>
              <a:chExt cx="7161494" cy="4830435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04269190-5C5C-4D0B-9171-BEC4C03DBC13}"/>
                  </a:ext>
                </a:extLst>
              </p:cNvPr>
              <p:cNvGrpSpPr/>
              <p:nvPr/>
            </p:nvGrpSpPr>
            <p:grpSpPr>
              <a:xfrm>
                <a:off x="745442" y="1953354"/>
                <a:ext cx="7092950" cy="4830435"/>
                <a:chOff x="2101897" y="1734480"/>
                <a:chExt cx="7092950" cy="4830435"/>
              </a:xfrm>
            </p:grpSpPr>
            <p:graphicFrame>
              <p:nvGraphicFramePr>
                <p:cNvPr id="25" name="Object 4">
                  <a:extLst>
                    <a:ext uri="{FF2B5EF4-FFF2-40B4-BE49-F238E27FC236}">
                      <a16:creationId xmlns:a16="http://schemas.microsoft.com/office/drawing/2014/main" id="{7C61F66F-1FEB-46BC-8341-BD19E10FD9D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3199808"/>
                    </p:ext>
                  </p:extLst>
                </p:nvPr>
              </p:nvGraphicFramePr>
              <p:xfrm>
                <a:off x="2101897" y="1734480"/>
                <a:ext cx="7092950" cy="4478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S ChemDraw Drawing" r:id="rId2" imgW="6213202" imgH="3931257" progId="ChemDraw.Document.6.0">
                        <p:embed/>
                      </p:oleObj>
                    </mc:Choice>
                    <mc:Fallback>
                      <p:oleObj name="CS ChemDraw Drawing" r:id="rId2" imgW="6213202" imgH="3931257" progId="ChemDraw.Document.6.0">
                        <p:embed/>
                        <p:pic>
                          <p:nvPicPr>
                            <p:cNvPr id="11" name="Object 4">
                              <a:extLst>
                                <a:ext uri="{FF2B5EF4-FFF2-40B4-BE49-F238E27FC236}">
                                  <a16:creationId xmlns:a16="http://schemas.microsoft.com/office/drawing/2014/main" id="{8929786D-61E7-4C75-836D-50F611BA386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01897" y="1734480"/>
                              <a:ext cx="7092950" cy="447833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7F07AFD-7F81-4CD6-9888-4F25D40DBCA5}"/>
                    </a:ext>
                  </a:extLst>
                </p:cNvPr>
                <p:cNvSpPr/>
                <p:nvPr/>
              </p:nvSpPr>
              <p:spPr>
                <a:xfrm>
                  <a:off x="3257187" y="6287916"/>
                  <a:ext cx="559364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Figure.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1200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Stratégies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“one-pot” et étape par étape pour la </a:t>
                  </a:r>
                  <a:r>
                    <a:rPr lang="en-US" sz="1200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synthèse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d’un </a:t>
                  </a:r>
                  <a:r>
                    <a:rPr lang="en-US" sz="1200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copolymère</a:t>
                  </a:r>
                  <a:r>
                    <a:rPr lang="en-US" sz="12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bloc.</a:t>
                  </a:r>
                  <a:r>
                    <a:rPr lang="en-US" sz="1200" baseline="30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9</a:t>
                  </a:r>
                  <a:endParaRPr lang="en-US" sz="1200" dirty="0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0F38CD-1071-4903-AF50-3DD10D49FA3E}"/>
                  </a:ext>
                </a:extLst>
              </p:cNvPr>
              <p:cNvSpPr/>
              <p:nvPr/>
            </p:nvSpPr>
            <p:spPr>
              <a:xfrm>
                <a:off x="6399977" y="3989873"/>
                <a:ext cx="1506959" cy="727788"/>
              </a:xfrm>
              <a:prstGeom prst="rect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33A26CCE-06B4-4F8A-A141-12AF609371B6}"/>
                </a:ext>
              </a:extLst>
            </p:cNvPr>
            <p:cNvSpPr/>
            <p:nvPr/>
          </p:nvSpPr>
          <p:spPr>
            <a:xfrm>
              <a:off x="2537922" y="5660055"/>
              <a:ext cx="1343613" cy="8047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C9F5876-6B76-48CB-A29D-D499A3271AA1}"/>
                </a:ext>
              </a:extLst>
            </p:cNvPr>
            <p:cNvSpPr/>
            <p:nvPr/>
          </p:nvSpPr>
          <p:spPr>
            <a:xfrm>
              <a:off x="6096000" y="4848290"/>
              <a:ext cx="920620" cy="7277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27" name="Object 4">
            <a:extLst>
              <a:ext uri="{FF2B5EF4-FFF2-40B4-BE49-F238E27FC236}">
                <a16:creationId xmlns:a16="http://schemas.microsoft.com/office/drawing/2014/main" id="{5839C756-DE94-4BCC-91C3-A32CB288E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367561"/>
              </p:ext>
            </p:extLst>
          </p:nvPr>
        </p:nvGraphicFramePr>
        <p:xfrm>
          <a:off x="8934135" y="4572018"/>
          <a:ext cx="18843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54851" imgH="1005793" progId="ChemDraw.Document.6.0">
                  <p:embed/>
                </p:oleObj>
              </mc:Choice>
              <mc:Fallback>
                <p:oleObj name="CS ChemDraw Drawing" r:id="rId4" imgW="1654851" imgH="1005793" progId="ChemDraw.Document.6.0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F041DE23-310E-4FFA-BDA3-131F865DB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135" y="4572018"/>
                        <a:ext cx="1884362" cy="114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663F577-D2AA-467D-9DDD-8044EAC1E598}"/>
              </a:ext>
            </a:extLst>
          </p:cNvPr>
          <p:cNvSpPr/>
          <p:nvPr/>
        </p:nvSpPr>
        <p:spPr>
          <a:xfrm>
            <a:off x="8934135" y="5867057"/>
            <a:ext cx="287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9. A. L. Holmberg, J. F.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Stanzione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R. P. Wool, T. H. Epps,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ACS Sustainable Chem. Eng.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2014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569–573.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57185DDA-1E70-4A2F-8A69-7E33DB14F7B4}"/>
                  </a:ext>
                </a:extLst>
              </p:cNvPr>
              <p:cNvSpPr txBox="1"/>
              <p:nvPr/>
            </p:nvSpPr>
            <p:spPr>
              <a:xfrm>
                <a:off x="4123349" y="503590"/>
                <a:ext cx="7913577" cy="12606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factor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Masse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tous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les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produits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chimiques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18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  <m:r>
                                <a:rPr lang="fr-FR" sz="18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fr-FR" sz="18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actifs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solvants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etc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Masse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du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produit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isol</m:t>
                          </m:r>
                          <m:r>
                            <a:rPr lang="fr-FR" sz="1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é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fr-FR" sz="1800" dirty="0"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57185DDA-1E70-4A2F-8A69-7E33DB14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49" y="503590"/>
                <a:ext cx="7913577" cy="1260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E8DF7F11-4CB7-4944-9BD4-77224013B5EC}"/>
              </a:ext>
            </a:extLst>
          </p:cNvPr>
          <p:cNvSpPr txBox="1"/>
          <p:nvPr/>
        </p:nvSpPr>
        <p:spPr>
          <a:xfrm>
            <a:off x="9336269" y="2539198"/>
            <a:ext cx="1677960" cy="10618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100" dirty="0" err="1"/>
              <a:t>E</a:t>
            </a:r>
            <a:r>
              <a:rPr lang="fr-FR" sz="2100" baseline="-25000" dirty="0" err="1"/>
              <a:t>one</a:t>
            </a:r>
            <a:r>
              <a:rPr lang="fr-FR" sz="2100" baseline="-25000" dirty="0"/>
              <a:t>-pot</a:t>
            </a:r>
            <a:r>
              <a:rPr lang="fr-FR" sz="2100" dirty="0"/>
              <a:t> = 150</a:t>
            </a:r>
          </a:p>
          <a:p>
            <a:endParaRPr lang="fr-FR" sz="2100" dirty="0"/>
          </a:p>
          <a:p>
            <a:r>
              <a:rPr lang="fr-FR" sz="2100" dirty="0" err="1"/>
              <a:t>E</a:t>
            </a:r>
            <a:r>
              <a:rPr lang="fr-FR" sz="2100" baseline="-25000" dirty="0" err="1"/>
              <a:t>step-wise</a:t>
            </a:r>
            <a:r>
              <a:rPr lang="fr-FR" sz="2100" dirty="0"/>
              <a:t> = 500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9305167-D6A4-4285-A5D6-F61BA71DD639}"/>
              </a:ext>
            </a:extLst>
          </p:cNvPr>
          <p:cNvSpPr txBox="1"/>
          <p:nvPr/>
        </p:nvSpPr>
        <p:spPr>
          <a:xfrm>
            <a:off x="1709531" y="219373"/>
            <a:ext cx="667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III. Polymérisation et caractérisation des matériaux</a:t>
            </a:r>
          </a:p>
        </p:txBody>
      </p:sp>
    </p:spTree>
    <p:extLst>
      <p:ext uri="{BB962C8B-B14F-4D97-AF65-F5344CB8AC3E}">
        <p14:creationId xmlns:p14="http://schemas.microsoft.com/office/powerpoint/2010/main" val="21272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FDB7C-F083-4E5C-8B89-6696F41D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2650" y="6492982"/>
            <a:ext cx="2057400" cy="365125"/>
          </a:xfrm>
        </p:spPr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28/09/2021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CA6C5-5D35-4B35-8E00-A725618E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982"/>
            <a:ext cx="2057400" cy="365125"/>
          </a:xfrm>
        </p:spPr>
        <p:txBody>
          <a:bodyPr/>
          <a:lstStyle/>
          <a:p>
            <a:pPr defTabSz="457200"/>
            <a:fld id="{42B70C23-AD24-4742-BD8A-7C131A567294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F53401-BDA9-4100-A470-BF519474FCD4}"/>
              </a:ext>
            </a:extLst>
          </p:cNvPr>
          <p:cNvSpPr txBox="1"/>
          <p:nvPr/>
        </p:nvSpPr>
        <p:spPr>
          <a:xfrm>
            <a:off x="1709531" y="219373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Conclusion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5DAA4EC-1826-4FAF-9E2D-8FE45DF9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1" y="1082830"/>
            <a:ext cx="11433521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Synthèse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“one-pot” de poly((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)acrylate)s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biosourcés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baseline="300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Préparation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monomères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=&gt;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efficace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et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sélective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, avec des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catalyseurs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commerciaux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et bon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marchés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Polymérisation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et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caractérisation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matériaux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=&gt;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synthèse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d’une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grande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variété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polymères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avec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différentes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i="1" dirty="0" err="1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altLang="fr-FR" sz="2100" baseline="-25000" dirty="0" err="1">
                <a:solidFill>
                  <a:prstClr val="black"/>
                </a:solidFill>
                <a:latin typeface="Calibri" panose="020F0502020204030204"/>
              </a:rPr>
              <a:t>g</a:t>
            </a:r>
            <a:endParaRPr lang="en-US" altLang="fr-FR" sz="2100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44546A"/>
              </a:buClr>
            </a:pPr>
            <a:br>
              <a:rPr lang="en-US" altLang="fr-FR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1400" dirty="0">
                <a:solidFill>
                  <a:prstClr val="black"/>
                </a:solidFill>
                <a:latin typeface="Calibri" panose="020F0502020204030204"/>
              </a:rPr>
              <a:t>H. </a:t>
            </a:r>
            <a:r>
              <a:rPr lang="en-US" altLang="fr-FR" sz="1400" dirty="0" err="1">
                <a:solidFill>
                  <a:prstClr val="black"/>
                </a:solidFill>
                <a:latin typeface="Calibri" panose="020F0502020204030204"/>
              </a:rPr>
              <a:t>Fouilloux</a:t>
            </a:r>
            <a:r>
              <a:rPr lang="en-US" altLang="fr-FR" sz="1400" dirty="0">
                <a:solidFill>
                  <a:prstClr val="black"/>
                </a:solidFill>
                <a:latin typeface="Calibri" panose="020F0502020204030204"/>
              </a:rPr>
              <a:t>, W. </a:t>
            </a:r>
            <a:r>
              <a:rPr lang="en-US" altLang="fr-FR" sz="1400" dirty="0" err="1">
                <a:solidFill>
                  <a:prstClr val="black"/>
                </a:solidFill>
                <a:latin typeface="Calibri" panose="020F0502020204030204"/>
              </a:rPr>
              <a:t>Qiang</a:t>
            </a:r>
            <a:r>
              <a:rPr lang="en-US" altLang="fr-FR" sz="1400" dirty="0">
                <a:solidFill>
                  <a:prstClr val="black"/>
                </a:solidFill>
                <a:latin typeface="Calibri" panose="020F0502020204030204"/>
              </a:rPr>
              <a:t>, C. Robert, V. </a:t>
            </a:r>
            <a:r>
              <a:rPr lang="en-US" altLang="fr-FR" sz="1400" dirty="0" err="1">
                <a:solidFill>
                  <a:prstClr val="black"/>
                </a:solidFill>
                <a:latin typeface="Calibri" panose="020F0502020204030204"/>
              </a:rPr>
              <a:t>Placet</a:t>
            </a:r>
            <a:r>
              <a:rPr lang="en-US" altLang="fr-FR" sz="1400" dirty="0">
                <a:solidFill>
                  <a:prstClr val="black"/>
                </a:solidFill>
                <a:latin typeface="Calibri" panose="020F0502020204030204"/>
              </a:rPr>
              <a:t> and C. M. Thomas, </a:t>
            </a:r>
            <a:r>
              <a:rPr lang="en-US" altLang="fr-FR" sz="1400" i="1" dirty="0" err="1">
                <a:solidFill>
                  <a:prstClr val="black"/>
                </a:solidFill>
                <a:latin typeface="Calibri" panose="020F0502020204030204"/>
              </a:rPr>
              <a:t>Angew</a:t>
            </a:r>
            <a:r>
              <a:rPr lang="en-US" altLang="fr-FR" sz="1400" i="1" dirty="0">
                <a:solidFill>
                  <a:prstClr val="black"/>
                </a:solidFill>
                <a:latin typeface="Calibri" panose="020F0502020204030204"/>
              </a:rPr>
              <a:t>. Chem. Int. Ed.</a:t>
            </a:r>
            <a:r>
              <a:rPr lang="en-US" altLang="fr-FR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fr-FR" sz="1400" b="1" dirty="0">
                <a:solidFill>
                  <a:prstClr val="black"/>
                </a:solidFill>
                <a:latin typeface="Calibri" panose="020F0502020204030204"/>
              </a:rPr>
              <a:t>2021</a:t>
            </a:r>
            <a:r>
              <a:rPr lang="en-US" altLang="fr-FR" sz="1400" dirty="0">
                <a:solidFill>
                  <a:prstClr val="black"/>
                </a:solidFill>
                <a:latin typeface="Calibri" panose="020F0502020204030204"/>
              </a:rPr>
              <a:t>, 60, 19374-19382</a:t>
            </a:r>
          </a:p>
          <a:p>
            <a:pPr marL="39688" indent="0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8278A-F231-472E-9781-90533882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1C5D55A5-8662-4851-AB5D-263ED6810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305131"/>
              </p:ext>
            </p:extLst>
          </p:nvPr>
        </p:nvGraphicFramePr>
        <p:xfrm>
          <a:off x="550316" y="1612765"/>
          <a:ext cx="59277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44384" imgH="1210988" progId="ChemDraw.Document.6.0">
                  <p:embed/>
                </p:oleObj>
              </mc:Choice>
              <mc:Fallback>
                <p:oleObj name="CS ChemDraw Drawing" r:id="rId2" imgW="4844384" imgH="1210988" progId="ChemDraw.Document.6.0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A6AB3FFC-A20D-4DFD-9403-4406A840A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16" y="1612765"/>
                        <a:ext cx="5927725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FDB7C-F083-4E5C-8B89-6696F41D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2650" y="6492982"/>
            <a:ext cx="2057400" cy="365125"/>
          </a:xfrm>
        </p:spPr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28/09/2021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CA6C5-5D35-4B35-8E00-A725618E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982"/>
            <a:ext cx="2057400" cy="365125"/>
          </a:xfrm>
        </p:spPr>
        <p:txBody>
          <a:bodyPr/>
          <a:lstStyle/>
          <a:p>
            <a:pPr defTabSz="457200"/>
            <a:fld id="{42B70C23-AD24-4742-BD8A-7C131A567294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F53401-BDA9-4100-A470-BF519474FCD4}"/>
              </a:ext>
            </a:extLst>
          </p:cNvPr>
          <p:cNvSpPr txBox="1"/>
          <p:nvPr/>
        </p:nvSpPr>
        <p:spPr>
          <a:xfrm>
            <a:off x="1709531" y="219373"/>
            <a:ext cx="21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Remerciements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5DAA4EC-1826-4FAF-9E2D-8FE45DF9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1" y="1082830"/>
            <a:ext cx="11738321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Équipe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COCP (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Chimie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Organométallique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et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Catalyse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Polymérisation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) à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l’IRCP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Pr. Christophe Thomas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Dr. Carine Robert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Dr. Wei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Qiang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Institut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FEMTO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(Université de Franche-Comté):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Dr. Vincent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Placet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8278A-F231-472E-9781-90533882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 descr="Une image contenant personne, extérieur, ciel, groupe&#10;&#10;Description générée automatiquement">
            <a:extLst>
              <a:ext uri="{FF2B5EF4-FFF2-40B4-BE49-F238E27FC236}">
                <a16:creationId xmlns:a16="http://schemas.microsoft.com/office/drawing/2014/main" id="{49140CBD-6D62-4D73-9F41-1D183E0D7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10" y="1759182"/>
            <a:ext cx="6020972" cy="40159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ACE6E8-C0E7-4BFC-ACD9-CF566236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8" y="4174315"/>
            <a:ext cx="1771919" cy="17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8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FDB7C-F083-4E5C-8B89-6696F41D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2650" y="6492982"/>
            <a:ext cx="2057400" cy="365125"/>
          </a:xfrm>
        </p:spPr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28/09/2021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CA6C5-5D35-4B35-8E00-A725618E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982"/>
            <a:ext cx="2057400" cy="365125"/>
          </a:xfrm>
        </p:spPr>
        <p:txBody>
          <a:bodyPr/>
          <a:lstStyle/>
          <a:p>
            <a:pPr defTabSz="457200"/>
            <a:fld id="{42B70C23-AD24-4742-BD8A-7C131A567294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2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F53401-BDA9-4100-A470-BF519474FCD4}"/>
              </a:ext>
            </a:extLst>
          </p:cNvPr>
          <p:cNvSpPr txBox="1"/>
          <p:nvPr/>
        </p:nvSpPr>
        <p:spPr>
          <a:xfrm>
            <a:off x="1709531" y="219373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Introduction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5DAA4EC-1826-4FAF-9E2D-8FE45DF9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2" y="1045167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Synthèse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“one-pot” de poly((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)acrylate)s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biosourcés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baseline="300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État de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l’art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Préparation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monomères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Polymérisation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et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caractérisation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matériaux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8278A-F231-472E-9781-90533882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A6AB3FFC-A20D-4DFD-9403-4406A840A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58504"/>
              </p:ext>
            </p:extLst>
          </p:nvPr>
        </p:nvGraphicFramePr>
        <p:xfrm>
          <a:off x="2790825" y="1568450"/>
          <a:ext cx="59277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44384" imgH="1210988" progId="ChemDraw.Document.6.0">
                  <p:embed/>
                </p:oleObj>
              </mc:Choice>
              <mc:Fallback>
                <p:oleObj name="CS ChemDraw Drawing" r:id="rId2" imgW="4844384" imgH="121098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1568450"/>
                        <a:ext cx="5927725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3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3</a:t>
            </a:fld>
            <a:endParaRPr lang="fr-FR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A9B250-74C2-4F89-8D05-BE80007DE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b="1" i="1" dirty="0" err="1">
                <a:solidFill>
                  <a:prstClr val="black"/>
                </a:solidFill>
                <a:latin typeface="Calibri" panose="020F0502020204030204"/>
              </a:rPr>
              <a:t>Préparation</a:t>
            </a:r>
            <a:r>
              <a:rPr lang="en-US" altLang="fr-FR" sz="2100" b="1" i="1" dirty="0">
                <a:solidFill>
                  <a:prstClr val="black"/>
                </a:solidFill>
                <a:latin typeface="Calibri" panose="020F0502020204030204"/>
              </a:rPr>
              <a:t> de (</a:t>
            </a:r>
            <a:r>
              <a:rPr lang="en-US" altLang="fr-FR" sz="2100" b="1" i="1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en-US" altLang="fr-FR" sz="2100" b="1" i="1" dirty="0">
                <a:solidFill>
                  <a:prstClr val="black"/>
                </a:solidFill>
                <a:latin typeface="Calibri" panose="020F0502020204030204"/>
              </a:rPr>
              <a:t>)acrylates :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Estérification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 Fischer non quantitative,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gourmande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en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énergie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Via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l’anhydride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méthacrylique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peu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économe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en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atomes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baseline="30000" dirty="0">
                <a:solidFill>
                  <a:prstClr val="black"/>
                </a:solidFill>
                <a:latin typeface="Calibri" panose="020F0502020204030204"/>
              </a:rPr>
              <a:t>2,3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Via le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chlorure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d’acyle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production de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déchets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corrosifs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baseline="30000" dirty="0">
                <a:solidFill>
                  <a:prstClr val="black"/>
                </a:solidFill>
                <a:latin typeface="Calibri" panose="020F0502020204030204"/>
              </a:rPr>
              <a:t>1,4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Les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monomères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doivent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être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purifiés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avant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polymérisation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B10EC72-90D6-410F-97AD-49675FA845D8}"/>
              </a:ext>
            </a:extLst>
          </p:cNvPr>
          <p:cNvGrpSpPr/>
          <p:nvPr/>
        </p:nvGrpSpPr>
        <p:grpSpPr>
          <a:xfrm>
            <a:off x="6096000" y="1895475"/>
            <a:ext cx="5595699" cy="3166686"/>
            <a:chOff x="6383419" y="1947763"/>
            <a:chExt cx="5595699" cy="3166686"/>
          </a:xfrm>
        </p:grpSpPr>
        <p:graphicFrame>
          <p:nvGraphicFramePr>
            <p:cNvPr id="3" name="Object 4">
              <a:extLst>
                <a:ext uri="{FF2B5EF4-FFF2-40B4-BE49-F238E27FC236}">
                  <a16:creationId xmlns:a16="http://schemas.microsoft.com/office/drawing/2014/main" id="{31560632-CDD8-4886-9F93-08E5E115FC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26679"/>
                </p:ext>
              </p:extLst>
            </p:nvPr>
          </p:nvGraphicFramePr>
          <p:xfrm>
            <a:off x="6586619" y="1947763"/>
            <a:ext cx="5076825" cy="2624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5059219" imgH="2623996" progId="ChemDraw.Document.6.0">
                    <p:embed/>
                  </p:oleObj>
                </mc:Choice>
                <mc:Fallback>
                  <p:oleObj name="CS ChemDraw Drawing" r:id="rId2" imgW="5059219" imgH="2623996" progId="ChemDraw.Document.6.0">
                    <p:embed/>
                    <p:pic>
                      <p:nvPicPr>
                        <p:cNvPr id="30" name="Object 4">
                          <a:extLst>
                            <a:ext uri="{FF2B5EF4-FFF2-40B4-BE49-F238E27FC236}">
                              <a16:creationId xmlns:a16="http://schemas.microsoft.com/office/drawing/2014/main" id="{0DA1B3EB-DC81-457D-AFDA-EF5E2DF181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619" y="1947763"/>
                          <a:ext cx="5076825" cy="2624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BC5FDE-512F-4FF6-BA67-9F053AD5105F}"/>
                </a:ext>
              </a:extLst>
            </p:cNvPr>
            <p:cNvSpPr/>
            <p:nvPr/>
          </p:nvSpPr>
          <p:spPr>
            <a:xfrm>
              <a:off x="6383419" y="4837450"/>
              <a:ext cx="55956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Figure.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Les </a:t>
              </a:r>
              <a:r>
                <a:rPr lang="en-US" sz="1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différentes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voies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de </a:t>
              </a:r>
              <a:r>
                <a:rPr lang="en-US" sz="1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synthèse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des (</a:t>
              </a:r>
              <a:r>
                <a:rPr lang="en-US" sz="1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méth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)acrylates à </a:t>
              </a:r>
              <a:r>
                <a:rPr lang="en-US" sz="1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l’échelle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du </a:t>
              </a:r>
              <a:r>
                <a:rPr lang="en-US" sz="1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laboratoire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12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05D350D-7E28-4458-9EDB-6E151BA5A618}"/>
              </a:ext>
            </a:extLst>
          </p:cNvPr>
          <p:cNvSpPr/>
          <p:nvPr/>
        </p:nvSpPr>
        <p:spPr>
          <a:xfrm>
            <a:off x="5938888" y="5478695"/>
            <a:ext cx="6191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1. M. A.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Droesbeke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F. E. Du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Prez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ACS Sustain. Chem. Eng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2019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11633–11639.</a:t>
            </a: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2. T. Brotherton, J. Jr. Smith, J. J.  Lynn,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Org. Chem.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1961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26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1283–1284.</a:t>
            </a: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3. J. J. Gallagher, M. A.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Hillmyer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T. M.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Reineke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ACS Sustain. Chem. Eng.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2015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662–667.</a:t>
            </a: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4. A. Das,  A. Jana, B. Maji,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Chem.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Commun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2020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56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4284–4287.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60C7EF-D132-4036-85E1-D937B8B9AC80}"/>
              </a:ext>
            </a:extLst>
          </p:cNvPr>
          <p:cNvSpPr txBox="1"/>
          <p:nvPr/>
        </p:nvSpPr>
        <p:spPr>
          <a:xfrm>
            <a:off x="1709531" y="219373"/>
            <a:ext cx="188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I. État de l’art</a:t>
            </a:r>
          </a:p>
        </p:txBody>
      </p:sp>
    </p:spTree>
    <p:extLst>
      <p:ext uri="{BB962C8B-B14F-4D97-AF65-F5344CB8AC3E}">
        <p14:creationId xmlns:p14="http://schemas.microsoft.com/office/powerpoint/2010/main" val="15800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4</a:t>
            </a:fld>
            <a:endParaRPr lang="fr-FR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A9B250-74C2-4F89-8D05-BE80007DE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11665266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b="1" i="1" dirty="0" err="1">
                <a:solidFill>
                  <a:prstClr val="black"/>
                </a:solidFill>
                <a:latin typeface="Calibri" panose="020F0502020204030204"/>
              </a:rPr>
              <a:t>Synthèse</a:t>
            </a:r>
            <a:r>
              <a:rPr lang="en-US" altLang="fr-FR" sz="21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b="1" i="1" dirty="0" err="1">
                <a:solidFill>
                  <a:prstClr val="black"/>
                </a:solidFill>
                <a:latin typeface="Calibri" panose="020F0502020204030204"/>
              </a:rPr>
              <a:t>d’anhydrides</a:t>
            </a:r>
            <a:r>
              <a:rPr lang="en-US" altLang="fr-FR" sz="2100" b="1" i="1" dirty="0">
                <a:solidFill>
                  <a:prstClr val="black"/>
                </a:solidFill>
                <a:latin typeface="Calibri" panose="020F0502020204030204"/>
              </a:rPr>
              <a:t> et </a:t>
            </a:r>
            <a:r>
              <a:rPr lang="en-US" altLang="fr-FR" sz="2100" b="1" i="1" dirty="0" err="1">
                <a:solidFill>
                  <a:prstClr val="black"/>
                </a:solidFill>
                <a:latin typeface="Calibri" panose="020F0502020204030204"/>
              </a:rPr>
              <a:t>d’esters</a:t>
            </a:r>
            <a:r>
              <a:rPr lang="en-US" altLang="fr-FR" sz="2100" b="1" i="1" dirty="0">
                <a:solidFill>
                  <a:prstClr val="black"/>
                </a:solidFill>
                <a:latin typeface="Calibri" panose="020F0502020204030204"/>
              </a:rPr>
              <a:t> :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Une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méthode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simple et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efficace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utilisant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les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dicarbonates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comme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agents de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couplage</a:t>
            </a:r>
            <a:b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rendements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 75 à 99%) </a:t>
            </a:r>
            <a:r>
              <a:rPr lang="en-US" altLang="fr-FR" sz="2100" baseline="30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60C7EF-D132-4036-85E1-D937B8B9AC80}"/>
              </a:ext>
            </a:extLst>
          </p:cNvPr>
          <p:cNvSpPr txBox="1"/>
          <p:nvPr/>
        </p:nvSpPr>
        <p:spPr>
          <a:xfrm>
            <a:off x="1709531" y="219373"/>
            <a:ext cx="188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I. État de l’art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56372-8BC3-4B4B-B925-3FA42EDD16AA}"/>
              </a:ext>
            </a:extLst>
          </p:cNvPr>
          <p:cNvSpPr/>
          <p:nvPr/>
        </p:nvSpPr>
        <p:spPr>
          <a:xfrm>
            <a:off x="222920" y="6071457"/>
            <a:ext cx="9024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G. Bartoli, M. Bosco, A. Carlone, R. Dalpozzo, E. Marcantoni, P. Melchiorre, L. Sambri, </a:t>
            </a:r>
            <a:r>
              <a:rPr lang="it-IT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Synthesis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2007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t-IT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2007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3489-3496.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8C6F8C99-C676-4A9D-9DF5-7FC5B1F6D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495829"/>
              </p:ext>
            </p:extLst>
          </p:nvPr>
        </p:nvGraphicFramePr>
        <p:xfrm>
          <a:off x="3098006" y="3031814"/>
          <a:ext cx="599598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94963" imgH="1133666" progId="ChemDraw.Document.6.0">
                  <p:embed/>
                </p:oleObj>
              </mc:Choice>
              <mc:Fallback>
                <p:oleObj name="CS ChemDraw Drawing" r:id="rId2" imgW="5994963" imgH="1133666" progId="ChemDraw.Document.6.0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14BB402-422D-4C70-8B06-63D5F5E5C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006" y="3031814"/>
                        <a:ext cx="5995988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2478D3C3-4B00-4ADB-96AC-D7855BB1B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19330"/>
              </p:ext>
            </p:extLst>
          </p:nvPr>
        </p:nvGraphicFramePr>
        <p:xfrm>
          <a:off x="2957512" y="4528868"/>
          <a:ext cx="62769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275610" imgH="1133287" progId="ChemDraw.Document.6.0">
                  <p:embed/>
                </p:oleObj>
              </mc:Choice>
              <mc:Fallback>
                <p:oleObj name="CS ChemDraw Drawing" r:id="rId4" imgW="6275610" imgH="1133287" progId="ChemDraw.Document.6.0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8C6F8C99-C676-4A9D-9DF5-7FC5B1F6D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2" y="4528868"/>
                        <a:ext cx="6276975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FDB7C-F083-4E5C-8B89-6696F41D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2650" y="6492982"/>
            <a:ext cx="2057400" cy="365125"/>
          </a:xfrm>
        </p:spPr>
        <p:txBody>
          <a:bodyPr/>
          <a:lstStyle/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28/09/2021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CA6C5-5D35-4B35-8E00-A725618E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982"/>
            <a:ext cx="2057400" cy="365125"/>
          </a:xfrm>
        </p:spPr>
        <p:txBody>
          <a:bodyPr/>
          <a:lstStyle/>
          <a:p>
            <a:pPr defTabSz="457200"/>
            <a:fld id="{42B70C23-AD24-4742-BD8A-7C131A567294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5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F53401-BDA9-4100-A470-BF519474FCD4}"/>
              </a:ext>
            </a:extLst>
          </p:cNvPr>
          <p:cNvSpPr txBox="1"/>
          <p:nvPr/>
        </p:nvSpPr>
        <p:spPr>
          <a:xfrm>
            <a:off x="1709531" y="219373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Introduction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5DAA4EC-1826-4FAF-9E2D-8FE45DF9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2" y="1045167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Synthèse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“one-pot” de poly((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)acrylate)s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biosourcés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baseline="300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État de </a:t>
            </a:r>
            <a:r>
              <a:rPr lang="en-US" altLang="fr-FR" sz="2100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l’art</a:t>
            </a:r>
            <a:endParaRPr lang="en-US" altLang="fr-FR" sz="2100" dirty="0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Préparation</a:t>
            </a:r>
            <a:r>
              <a:rPr lang="en-US" altLang="fr-FR" sz="2100" dirty="0">
                <a:solidFill>
                  <a:prstClr val="black"/>
                </a:solidFill>
                <a:latin typeface="Calibri" panose="020F0502020204030204"/>
              </a:rPr>
              <a:t> des </a:t>
            </a:r>
            <a:r>
              <a:rPr lang="en-US" altLang="fr-FR" sz="2100" dirty="0" err="1">
                <a:solidFill>
                  <a:prstClr val="black"/>
                </a:solidFill>
                <a:latin typeface="Calibri" panose="020F0502020204030204"/>
              </a:rPr>
              <a:t>monomères</a:t>
            </a: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554038" indent="-5143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+mj-lt"/>
              <a:buAutoNum type="romanUcPeriod"/>
            </a:pPr>
            <a:r>
              <a:rPr lang="en-US" altLang="fr-FR" sz="2100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Polymérisation</a:t>
            </a:r>
            <a:r>
              <a:rPr lang="en-US" altLang="fr-FR" sz="2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et </a:t>
            </a:r>
            <a:r>
              <a:rPr lang="en-US" altLang="fr-FR" sz="2100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caractérisation</a:t>
            </a:r>
            <a:r>
              <a:rPr lang="en-US" altLang="fr-FR" sz="2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des </a:t>
            </a:r>
            <a:r>
              <a:rPr lang="en-US" altLang="fr-FR" sz="2100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matériaux</a:t>
            </a:r>
            <a:endParaRPr lang="en-US" altLang="fr-FR" sz="2100" dirty="0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  <a:p>
            <a:pPr marL="39688" indent="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US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8278A-F231-472E-9781-90533882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A6AB3FFC-A20D-4DFD-9403-4406A840A6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0825" y="1568450"/>
          <a:ext cx="59277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44384" imgH="1210988" progId="ChemDraw.Document.6.0">
                  <p:embed/>
                </p:oleObj>
              </mc:Choice>
              <mc:Fallback>
                <p:oleObj name="CS ChemDraw Drawing" r:id="rId2" imgW="4844384" imgH="1210988" progId="ChemDraw.Document.6.0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A6AB3FFC-A20D-4DFD-9403-4406A840A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1568450"/>
                        <a:ext cx="5927725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8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1C0380-4DDF-4D4E-A8B3-A17E6647D6B1}"/>
              </a:ext>
            </a:extLst>
          </p:cNvPr>
          <p:cNvSpPr txBox="1"/>
          <p:nvPr/>
        </p:nvSpPr>
        <p:spPr>
          <a:xfrm>
            <a:off x="1709531" y="219373"/>
            <a:ext cx="41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II. Préparation des monomères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2BBDC8-8F99-4DCC-9933-1EC66C4B48D1}"/>
              </a:ext>
            </a:extLst>
          </p:cNvPr>
          <p:cNvSpPr/>
          <p:nvPr/>
        </p:nvSpPr>
        <p:spPr>
          <a:xfrm>
            <a:off x="5027758" y="6048032"/>
            <a:ext cx="7073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Figure.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a) Stratégie « one-pot » pour la synthèse de poly((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méth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)acrylate)s. b) Nucléophiles biosourcés utilisés.</a:t>
            </a:r>
            <a:endParaRPr lang="fr-FR" sz="120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Synthèse “one-pot” de</a:t>
            </a:r>
            <a:b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poly((</a:t>
            </a:r>
            <a:r>
              <a:rPr lang="fr-FR" altLang="fr-FR" sz="2100" b="1" i="1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)acrylate)s biosourcés :</a:t>
            </a: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b="1" i="1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Pas de purification intermédiaire</a:t>
            </a: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Accès à des homopolymères,</a:t>
            </a:r>
            <a:b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des copolymères statistiques ou blocs</a:t>
            </a: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Intermédiaire clé:</a:t>
            </a:r>
            <a:b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L’anhydride (</a:t>
            </a:r>
            <a:r>
              <a:rPr lang="fr-FR" altLang="fr-FR" sz="2100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)acrylique</a:t>
            </a: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3EA694BD-25BB-46B1-BCF5-947CB51A6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53476"/>
              </p:ext>
            </p:extLst>
          </p:nvPr>
        </p:nvGraphicFramePr>
        <p:xfrm>
          <a:off x="5360365" y="968375"/>
          <a:ext cx="6545263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49513" imgH="4698026" progId="ChemDraw.Document.6.0">
                  <p:embed/>
                </p:oleObj>
              </mc:Choice>
              <mc:Fallback>
                <p:oleObj name="CS ChemDraw Drawing" r:id="rId2" imgW="6249513" imgH="4698026" progId="ChemDraw.Document.6.0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365" y="968375"/>
                        <a:ext cx="6545263" cy="4919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7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11665266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Synthèse d’anhydrides :</a:t>
            </a: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Sélectif avec MgCl</a:t>
            </a:r>
            <a:r>
              <a:rPr lang="fr-FR" altLang="fr-FR" sz="21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Pas assez sélectif avec des triflates de terres-rares comme La(</a:t>
            </a:r>
            <a:r>
              <a:rPr lang="fr-FR" altLang="fr-FR" sz="2100" dirty="0" err="1">
                <a:solidFill>
                  <a:prstClr val="black"/>
                </a:solidFill>
                <a:latin typeface="Calibri" panose="020F0502020204030204"/>
              </a:rPr>
              <a:t>OTf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fr-FR" altLang="fr-FR" sz="2100" baseline="-25000" dirty="0">
                <a:solidFill>
                  <a:prstClr val="black"/>
                </a:solidFill>
                <a:latin typeface="Calibri" panose="020F0502020204030204"/>
              </a:rPr>
              <a:t>3, 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à cause de la formation de</a:t>
            </a:r>
            <a:b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altLang="fr-FR" sz="2100" i="1" dirty="0">
                <a:solidFill>
                  <a:prstClr val="black"/>
                </a:solidFill>
                <a:latin typeface="Calibri" panose="020F0502020204030204"/>
              </a:rPr>
              <a:t>t-</a:t>
            </a:r>
            <a:r>
              <a:rPr lang="fr-FR" altLang="fr-FR" sz="2100" dirty="0" err="1">
                <a:solidFill>
                  <a:prstClr val="black"/>
                </a:solidFill>
                <a:latin typeface="Calibri" panose="020F0502020204030204"/>
              </a:rPr>
              <a:t>Butyl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FR" altLang="fr-FR" sz="2100" dirty="0" err="1">
                <a:solidFill>
                  <a:prstClr val="black"/>
                </a:solidFill>
                <a:latin typeface="Calibri" panose="020F0502020204030204"/>
              </a:rPr>
              <a:t>méth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)acrylate</a:t>
            </a: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14BB402-422D-4C70-8B06-63D5F5E5C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660320"/>
              </p:ext>
            </p:extLst>
          </p:nvPr>
        </p:nvGraphicFramePr>
        <p:xfrm>
          <a:off x="2197100" y="2578162"/>
          <a:ext cx="64135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12530" imgH="1279970" progId="ChemDraw.Document.6.0">
                  <p:embed/>
                </p:oleObj>
              </mc:Choice>
              <mc:Fallback>
                <p:oleObj name="CS ChemDraw Drawing" r:id="rId2" imgW="6412530" imgH="127997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578162"/>
                        <a:ext cx="6413500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7E72A434-1561-4F48-8FAA-FC04F2C00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737371"/>
              </p:ext>
            </p:extLst>
          </p:nvPr>
        </p:nvGraphicFramePr>
        <p:xfrm>
          <a:off x="2259244" y="4943477"/>
          <a:ext cx="64135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412530" imgH="1737076" progId="ChemDraw.Document.6.0">
                  <p:embed/>
                </p:oleObj>
              </mc:Choice>
              <mc:Fallback>
                <p:oleObj name="CS ChemDraw Drawing" r:id="rId4" imgW="6412530" imgH="1737076" progId="ChemDraw.Document.6.0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14BB402-422D-4C70-8B06-63D5F5E5C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244" y="4943477"/>
                        <a:ext cx="6413500" cy="174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que 6" descr="Badge Tick1 avec un remplissage uni">
            <a:extLst>
              <a:ext uri="{FF2B5EF4-FFF2-40B4-BE49-F238E27FC236}">
                <a16:creationId xmlns:a16="http://schemas.microsoft.com/office/drawing/2014/main" id="{A67157E1-FC9A-4940-9771-F8397541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5922" y="2580027"/>
            <a:ext cx="914400" cy="914400"/>
          </a:xfrm>
          <a:prstGeom prst="rect">
            <a:avLst/>
          </a:prstGeom>
        </p:spPr>
      </p:pic>
      <p:pic>
        <p:nvPicPr>
          <p:cNvPr id="13" name="Graphique 12" descr="Badge croix avec un remplissage uni">
            <a:extLst>
              <a:ext uri="{FF2B5EF4-FFF2-40B4-BE49-F238E27FC236}">
                <a16:creationId xmlns:a16="http://schemas.microsoft.com/office/drawing/2014/main" id="{7C2576A3-EEE0-4D27-AF8F-10869B1A0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45922" y="5075489"/>
            <a:ext cx="91440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6F16DBA-3657-46C8-98A6-93C0F058A082}"/>
              </a:ext>
            </a:extLst>
          </p:cNvPr>
          <p:cNvSpPr txBox="1"/>
          <p:nvPr/>
        </p:nvSpPr>
        <p:spPr>
          <a:xfrm>
            <a:off x="9205111" y="2852561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Sélectivité &gt; 99%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124A6B-FEA6-40F4-BDA8-EED59E905AF8}"/>
              </a:ext>
            </a:extLst>
          </p:cNvPr>
          <p:cNvSpPr txBox="1"/>
          <p:nvPr/>
        </p:nvSpPr>
        <p:spPr>
          <a:xfrm>
            <a:off x="9320528" y="5348023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Sélectivité = 86%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5A9EEE-AF63-4FBA-851A-F7560CB4B7E9}"/>
              </a:ext>
            </a:extLst>
          </p:cNvPr>
          <p:cNvSpPr txBox="1"/>
          <p:nvPr/>
        </p:nvSpPr>
        <p:spPr>
          <a:xfrm>
            <a:off x="1709531" y="219373"/>
            <a:ext cx="41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II. Préparation des monomères</a:t>
            </a:r>
          </a:p>
        </p:txBody>
      </p:sp>
    </p:spTree>
    <p:extLst>
      <p:ext uri="{BB962C8B-B14F-4D97-AF65-F5344CB8AC3E}">
        <p14:creationId xmlns:p14="http://schemas.microsoft.com/office/powerpoint/2010/main" val="4381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8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11665266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Acylation :</a:t>
            </a: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La formation de l’anhydride puis l’acylation d’amines ou d’alcools primaires est possible avec MgCl</a:t>
            </a:r>
            <a:r>
              <a:rPr lang="fr-FR" altLang="fr-FR" sz="21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3521E6-D655-42E1-9705-413520BE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9" y="1580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Graphique 12" descr="Badge Tick1 avec un remplissage uni">
            <a:extLst>
              <a:ext uri="{FF2B5EF4-FFF2-40B4-BE49-F238E27FC236}">
                <a16:creationId xmlns:a16="http://schemas.microsoft.com/office/drawing/2014/main" id="{0BF7A346-DFBC-48CD-A013-468AF914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7415" y="4363093"/>
            <a:ext cx="91440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5513D78-F6E6-4FE4-9561-7B654E34EA25}"/>
              </a:ext>
            </a:extLst>
          </p:cNvPr>
          <p:cNvSpPr txBox="1"/>
          <p:nvPr/>
        </p:nvSpPr>
        <p:spPr>
          <a:xfrm>
            <a:off x="7826999" y="472784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&gt;99% </a:t>
            </a:r>
            <a:r>
              <a:rPr lang="fr-FR" dirty="0" err="1"/>
              <a:t>selectivity</a:t>
            </a:r>
            <a:endParaRPr lang="fr-FR" dirty="0"/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B670E4C5-160F-474B-A243-D46C74258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24080"/>
              </p:ext>
            </p:extLst>
          </p:nvPr>
        </p:nvGraphicFramePr>
        <p:xfrm>
          <a:off x="576263" y="2695575"/>
          <a:ext cx="1077753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774291" imgH="1279970" progId="ChemDraw.Document.6.0">
                  <p:embed/>
                </p:oleObj>
              </mc:Choice>
              <mc:Fallback>
                <p:oleObj name="CS ChemDraw Drawing" r:id="rId4" imgW="10774291" imgH="1279970" progId="ChemDraw.Document.6.0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14BB402-422D-4C70-8B06-63D5F5E5C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695575"/>
                        <a:ext cx="10777537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F689366-58E3-42C1-BE56-F75A12DD559A}"/>
              </a:ext>
            </a:extLst>
          </p:cNvPr>
          <p:cNvSpPr txBox="1"/>
          <p:nvPr/>
        </p:nvSpPr>
        <p:spPr>
          <a:xfrm>
            <a:off x="1709531" y="219373"/>
            <a:ext cx="41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II. Préparation des monomères</a:t>
            </a:r>
          </a:p>
        </p:txBody>
      </p:sp>
    </p:spTree>
    <p:extLst>
      <p:ext uri="{BB962C8B-B14F-4D97-AF65-F5344CB8AC3E}">
        <p14:creationId xmlns:p14="http://schemas.microsoft.com/office/powerpoint/2010/main" val="308902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7E189-773E-412F-B31A-ECAC5F4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281E2-E8C8-4A5A-93D2-7F8C1D5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C23-AD24-4742-BD8A-7C131A567294}" type="slidenum">
              <a:rPr lang="fr-FR" smtClean="0"/>
              <a:t>9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CC1B45-C0AF-4D28-A4F1-4504A7ED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4" y="1083802"/>
            <a:ext cx="8146010" cy="46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496888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fr-FR" altLang="fr-FR" sz="2100" b="1" i="1" dirty="0">
                <a:solidFill>
                  <a:prstClr val="black"/>
                </a:solidFill>
                <a:latin typeface="Calibri" panose="020F0502020204030204"/>
              </a:rPr>
              <a:t>Estérification :</a:t>
            </a: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Meilleures sélectivités avec MgCl</a:t>
            </a:r>
            <a:r>
              <a:rPr lang="fr-FR" altLang="fr-FR" sz="21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 et La(</a:t>
            </a:r>
            <a:r>
              <a:rPr lang="fr-FR" altLang="fr-FR" sz="2100" dirty="0" err="1">
                <a:solidFill>
                  <a:prstClr val="black"/>
                </a:solidFill>
                <a:latin typeface="Calibri" panose="020F0502020204030204"/>
              </a:rPr>
              <a:t>OTf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fr-FR" altLang="fr-FR" sz="21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Variété des monomères et tolérance fonctionnelle</a:t>
            </a: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Les amines dégradent le </a:t>
            </a:r>
            <a:r>
              <a:rPr lang="fr-FR" altLang="fr-FR" sz="2100" dirty="0" err="1">
                <a:solidFill>
                  <a:prstClr val="black"/>
                </a:solidFill>
                <a:latin typeface="Calibri" panose="020F0502020204030204"/>
              </a:rPr>
              <a:t>dicarbonate</a:t>
            </a: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82588" indent="-342900" defTabSz="457200" eaLnBrk="1" hangingPunct="1">
              <a:spcBef>
                <a:spcPct val="20000"/>
              </a:spcBef>
              <a:buClr>
                <a:srgbClr val="44546A"/>
              </a:buClr>
              <a:buFontTx/>
              <a:buChar char="-"/>
            </a:pP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Sous-produits: carbonates =&gt; un léger excès de Boc</a:t>
            </a:r>
            <a:r>
              <a:rPr lang="fr-FR" altLang="fr-FR" sz="21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O et</a:t>
            </a:r>
            <a:b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altLang="fr-FR" sz="2100" dirty="0">
                <a:solidFill>
                  <a:prstClr val="black"/>
                </a:solidFill>
                <a:latin typeface="Calibri" panose="020F0502020204030204"/>
              </a:rPr>
              <a:t>d’alcool est nécessaire</a:t>
            </a:r>
          </a:p>
          <a:p>
            <a:pPr marL="39688" indent="0" defTabSz="457200" eaLnBrk="1" hangingPunct="1">
              <a:spcBef>
                <a:spcPct val="20000"/>
              </a:spcBef>
              <a:buClr>
                <a:srgbClr val="44546A"/>
              </a:buClr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hangingPunct="1">
              <a:spcBef>
                <a:spcPct val="2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fr-FR" altLang="fr-FR" sz="21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3521E6-D655-42E1-9705-413520BE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29" y="1580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7FC6-7BE7-496C-93A5-D5277A28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462" y="12162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9FAEFDEC-3C19-4140-8AF0-CADF4F9CF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736255"/>
              </p:ext>
            </p:extLst>
          </p:nvPr>
        </p:nvGraphicFramePr>
        <p:xfrm>
          <a:off x="838200" y="1766888"/>
          <a:ext cx="62769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69181" imgH="1412630" progId="ChemDraw.Document.6.0">
                  <p:embed/>
                </p:oleObj>
              </mc:Choice>
              <mc:Fallback>
                <p:oleObj name="CS ChemDraw Drawing" r:id="rId2" imgW="6269181" imgH="141263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66888"/>
                        <a:ext cx="6276975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73C2413F-0F8E-42BE-956E-8A8971150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41142"/>
              </p:ext>
            </p:extLst>
          </p:nvPr>
        </p:nvGraphicFramePr>
        <p:xfrm>
          <a:off x="7397750" y="1784350"/>
          <a:ext cx="1966913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880187" imgH="4461893" progId="ChemDraw.Document.6.0">
                  <p:embed/>
                </p:oleObj>
              </mc:Choice>
              <mc:Fallback>
                <p:oleObj name="CS ChemDraw Drawing" r:id="rId4" imgW="1880187" imgH="4461893" progId="ChemDraw.Document.6.0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A78BC0B0-BC51-46F9-9987-7173B3252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0" y="1784350"/>
                        <a:ext cx="1966913" cy="4678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C1B64684-090E-4A44-9577-88185F16673A}"/>
              </a:ext>
            </a:extLst>
          </p:cNvPr>
          <p:cNvSpPr txBox="1"/>
          <p:nvPr/>
        </p:nvSpPr>
        <p:spPr>
          <a:xfrm>
            <a:off x="9231366" y="1741116"/>
            <a:ext cx="200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La(</a:t>
            </a:r>
            <a:r>
              <a:rPr lang="fr-FR" dirty="0" err="1"/>
              <a:t>OTf</a:t>
            </a:r>
            <a:r>
              <a:rPr lang="fr-FR" dirty="0"/>
              <a:t>)</a:t>
            </a:r>
            <a:r>
              <a:rPr lang="fr-FR" baseline="-25000" dirty="0"/>
              <a:t>3</a:t>
            </a:r>
            <a:r>
              <a:rPr lang="fr-FR" dirty="0"/>
              <a:t> (0,5 mol%)</a:t>
            </a:r>
          </a:p>
          <a:p>
            <a:r>
              <a:rPr lang="fr-FR" dirty="0"/>
              <a:t>30°C, 9h, S &gt;99%</a:t>
            </a:r>
          </a:p>
        </p:txBody>
      </p:sp>
      <p:pic>
        <p:nvPicPr>
          <p:cNvPr id="19" name="Graphique 18" descr="Badge Tick1 avec un remplissage uni">
            <a:extLst>
              <a:ext uri="{FF2B5EF4-FFF2-40B4-BE49-F238E27FC236}">
                <a16:creationId xmlns:a16="http://schemas.microsoft.com/office/drawing/2014/main" id="{B4109BA6-55DA-4A39-8193-53B3AF621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8911" y="1570650"/>
            <a:ext cx="914400" cy="914400"/>
          </a:xfrm>
          <a:prstGeom prst="rect">
            <a:avLst/>
          </a:prstGeom>
        </p:spPr>
      </p:pic>
      <p:pic>
        <p:nvPicPr>
          <p:cNvPr id="20" name="Graphique 19" descr="Badge Tick1 avec un remplissage uni">
            <a:extLst>
              <a:ext uri="{FF2B5EF4-FFF2-40B4-BE49-F238E27FC236}">
                <a16:creationId xmlns:a16="http://schemas.microsoft.com/office/drawing/2014/main" id="{60562ECD-A44A-4FC6-82AB-A754D3529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8911" y="2543100"/>
            <a:ext cx="914400" cy="914400"/>
          </a:xfrm>
          <a:prstGeom prst="rect">
            <a:avLst/>
          </a:prstGeom>
        </p:spPr>
      </p:pic>
      <p:pic>
        <p:nvPicPr>
          <p:cNvPr id="21" name="Graphique 20" descr="Badge Tick1 avec un remplissage uni">
            <a:extLst>
              <a:ext uri="{FF2B5EF4-FFF2-40B4-BE49-F238E27FC236}">
                <a16:creationId xmlns:a16="http://schemas.microsoft.com/office/drawing/2014/main" id="{80726F14-641C-40C3-8948-DF96D9A40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8911" y="3619211"/>
            <a:ext cx="914400" cy="914400"/>
          </a:xfrm>
          <a:prstGeom prst="rect">
            <a:avLst/>
          </a:prstGeom>
        </p:spPr>
      </p:pic>
      <p:pic>
        <p:nvPicPr>
          <p:cNvPr id="22" name="Graphique 21" descr="Badge Tick1 avec un remplissage uni">
            <a:extLst>
              <a:ext uri="{FF2B5EF4-FFF2-40B4-BE49-F238E27FC236}">
                <a16:creationId xmlns:a16="http://schemas.microsoft.com/office/drawing/2014/main" id="{03E33CA8-DE05-49E1-8594-408A5EFEE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8911" y="4635013"/>
            <a:ext cx="914400" cy="914400"/>
          </a:xfrm>
          <a:prstGeom prst="rect">
            <a:avLst/>
          </a:prstGeom>
        </p:spPr>
      </p:pic>
      <p:pic>
        <p:nvPicPr>
          <p:cNvPr id="24" name="Graphique 23" descr="Badge croix avec un remplissage uni">
            <a:extLst>
              <a:ext uri="{FF2B5EF4-FFF2-40B4-BE49-F238E27FC236}">
                <a16:creationId xmlns:a16="http://schemas.microsoft.com/office/drawing/2014/main" id="{9C608390-EF1D-4890-A7DB-76CBB84CDF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8911" y="5641759"/>
            <a:ext cx="914400" cy="9144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D8108E3-3F64-4D33-A3F4-8CC2E22CF93E}"/>
              </a:ext>
            </a:extLst>
          </p:cNvPr>
          <p:cNvSpPr txBox="1"/>
          <p:nvPr/>
        </p:nvSpPr>
        <p:spPr>
          <a:xfrm>
            <a:off x="9358708" y="3779086"/>
            <a:ext cx="175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MgCl</a:t>
            </a:r>
            <a:r>
              <a:rPr lang="fr-FR" baseline="-25000" dirty="0"/>
              <a:t>2 </a:t>
            </a:r>
            <a:r>
              <a:rPr lang="fr-FR" dirty="0"/>
              <a:t>(4 mol%)</a:t>
            </a:r>
          </a:p>
          <a:p>
            <a:r>
              <a:rPr lang="fr-FR" dirty="0"/>
              <a:t>40°C, 7h, S &gt;99%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9F03EF-3FBB-4258-8ADC-3B4569B53929}"/>
              </a:ext>
            </a:extLst>
          </p:cNvPr>
          <p:cNvSpPr txBox="1"/>
          <p:nvPr/>
        </p:nvSpPr>
        <p:spPr>
          <a:xfrm>
            <a:off x="9300199" y="4750781"/>
            <a:ext cx="186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MgCl</a:t>
            </a:r>
            <a:r>
              <a:rPr lang="fr-FR" baseline="-25000" dirty="0"/>
              <a:t>2 </a:t>
            </a:r>
            <a:r>
              <a:rPr lang="fr-FR" dirty="0"/>
              <a:t>(4 mol%)</a:t>
            </a:r>
          </a:p>
          <a:p>
            <a:r>
              <a:rPr lang="fr-FR" dirty="0"/>
              <a:t>40°C, 84h, S &gt;99%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C718367-B7D5-4141-9200-EA6BF8211643}"/>
              </a:ext>
            </a:extLst>
          </p:cNvPr>
          <p:cNvSpPr txBox="1"/>
          <p:nvPr/>
        </p:nvSpPr>
        <p:spPr>
          <a:xfrm>
            <a:off x="9231366" y="2700356"/>
            <a:ext cx="200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La(</a:t>
            </a:r>
            <a:r>
              <a:rPr lang="fr-FR" dirty="0" err="1"/>
              <a:t>OTf</a:t>
            </a:r>
            <a:r>
              <a:rPr lang="fr-FR" dirty="0"/>
              <a:t>)</a:t>
            </a:r>
            <a:r>
              <a:rPr lang="fr-FR" baseline="-25000" dirty="0"/>
              <a:t>3</a:t>
            </a:r>
            <a:r>
              <a:rPr lang="fr-FR" dirty="0"/>
              <a:t> (0,5 mol%)</a:t>
            </a:r>
          </a:p>
          <a:p>
            <a:r>
              <a:rPr lang="fr-FR" dirty="0"/>
              <a:t>30°C, 9h, S = 96%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76C796B-8269-4236-8DA0-529513D32FD6}"/>
              </a:ext>
            </a:extLst>
          </p:cNvPr>
          <p:cNvSpPr txBox="1"/>
          <p:nvPr/>
        </p:nvSpPr>
        <p:spPr>
          <a:xfrm>
            <a:off x="9273749" y="5722476"/>
            <a:ext cx="192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MgCl</a:t>
            </a:r>
            <a:r>
              <a:rPr lang="fr-FR" baseline="-25000" dirty="0"/>
              <a:t>2 </a:t>
            </a:r>
            <a:r>
              <a:rPr lang="fr-FR" dirty="0"/>
              <a:t>(4 mol%)</a:t>
            </a:r>
          </a:p>
          <a:p>
            <a:r>
              <a:rPr lang="fr-FR" dirty="0"/>
              <a:t>40°C, 15h, S = 63%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38BEF1-AD2D-4A8A-BFD9-0857E31CDDC4}"/>
              </a:ext>
            </a:extLst>
          </p:cNvPr>
          <p:cNvSpPr txBox="1"/>
          <p:nvPr/>
        </p:nvSpPr>
        <p:spPr>
          <a:xfrm>
            <a:off x="1709531" y="219373"/>
            <a:ext cx="41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II. Préparation des monomères</a:t>
            </a:r>
          </a:p>
        </p:txBody>
      </p:sp>
    </p:spTree>
    <p:extLst>
      <p:ext uri="{BB962C8B-B14F-4D97-AF65-F5344CB8AC3E}">
        <p14:creationId xmlns:p14="http://schemas.microsoft.com/office/powerpoint/2010/main" val="22603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8" grpId="0"/>
      <p:bldP spid="26" grpId="0"/>
      <p:bldP spid="27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1146</Words>
  <Application>Microsoft Office PowerPoint</Application>
  <PresentationFormat>Grand écran</PresentationFormat>
  <Paragraphs>247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Thème Office</vt:lpstr>
      <vt:lpstr>1_Thème Office</vt:lpstr>
      <vt:lpstr>CS ChemDraw Drawing</vt:lpstr>
      <vt:lpstr>MestReNova</vt:lpstr>
      <vt:lpstr>Synthèse “one-pot” de poly((méth)acrylate)s biosourcés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Synthèse de catalyseurs respectueux de l'environnement et de monomères issus de la biomasse pour le développement de nouveaux polymères biodégradables et biocompatibles</dc:title>
  <dc:creator>Hugo FOUILLOUX</dc:creator>
  <cp:lastModifiedBy>Hugo FOUILLOUX</cp:lastModifiedBy>
  <cp:revision>275</cp:revision>
  <dcterms:created xsi:type="dcterms:W3CDTF">2020-09-03T12:40:26Z</dcterms:created>
  <dcterms:modified xsi:type="dcterms:W3CDTF">2021-09-28T11:12:08Z</dcterms:modified>
</cp:coreProperties>
</file>