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4" r:id="rId4"/>
    <p:sldId id="265" r:id="rId5"/>
    <p:sldId id="257" r:id="rId6"/>
    <p:sldId id="267" r:id="rId7"/>
    <p:sldId id="271" r:id="rId8"/>
    <p:sldId id="273" r:id="rId9"/>
    <p:sldId id="259" r:id="rId10"/>
    <p:sldId id="274" r:id="rId11"/>
    <p:sldId id="277" r:id="rId12"/>
    <p:sldId id="262" r:id="rId13"/>
    <p:sldId id="260" r:id="rId14"/>
    <p:sldId id="275" r:id="rId15"/>
    <p:sldId id="272" r:id="rId16"/>
    <p:sldId id="261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E2F0D9"/>
    <a:srgbClr val="F4F0F1"/>
    <a:srgbClr val="FFE5E9"/>
    <a:srgbClr val="DDF5C1"/>
    <a:srgbClr val="FFB7FF"/>
    <a:srgbClr val="FFD5DB"/>
    <a:srgbClr val="C9E5FF"/>
    <a:srgbClr val="FFC9C9"/>
    <a:srgbClr val="F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767" autoAdjust="0"/>
  </p:normalViewPr>
  <p:slideViewPr>
    <p:cSldViewPr snapToGrid="0">
      <p:cViewPr varScale="1">
        <p:scale>
          <a:sx n="104" d="100"/>
          <a:sy n="104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3648064861531"/>
          <c:y val="5.7944182971811649E-2"/>
          <c:w val="0.80838443711471164"/>
          <c:h val="0.85835866384668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Feuil1!$Z$21</c:f>
              <c:strCache>
                <c:ptCount val="1"/>
                <c:pt idx="0">
                  <c:v>yield (%)b</c:v>
                </c:pt>
              </c:strCache>
            </c:strRef>
          </c:tx>
          <c:spPr>
            <a:solidFill>
              <a:srgbClr val="5B9BD5"/>
            </a:solidFill>
            <a:ln w="25419">
              <a:noFill/>
            </a:ln>
          </c:spPr>
          <c:invertIfNegative val="0"/>
          <c:dLbls>
            <c:spPr>
              <a:noFill/>
              <a:ln w="2541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Feuil1!$Y$22:$Y$26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Feuil1!$Z$22:$Z$26</c:f>
              <c:numCache>
                <c:formatCode>General</c:formatCode>
                <c:ptCount val="5"/>
                <c:pt idx="0">
                  <c:v>98</c:v>
                </c:pt>
                <c:pt idx="1">
                  <c:v>99</c:v>
                </c:pt>
                <c:pt idx="2">
                  <c:v>94</c:v>
                </c:pt>
                <c:pt idx="3">
                  <c:v>96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5-418F-8911-978A08503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"/>
        <c:axId val="4"/>
      </c:barChart>
      <c:lineChart>
        <c:grouping val="stacked"/>
        <c:varyColors val="0"/>
        <c:ser>
          <c:idx val="1"/>
          <c:order val="1"/>
          <c:tx>
            <c:strRef>
              <c:f>Feuil1!$AA$21</c:f>
              <c:strCache>
                <c:ptCount val="1"/>
                <c:pt idx="0">
                  <c:v>mass</c:v>
                </c:pt>
              </c:strCache>
            </c:strRef>
          </c:tx>
          <c:spPr>
            <a:ln w="28597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32">
                <a:solidFill>
                  <a:schemeClr val="accent2"/>
                </a:solidFill>
              </a:ln>
              <a:effectLst/>
            </c:spPr>
          </c:marker>
          <c:dLbls>
            <c:numFmt formatCode="0" sourceLinked="0"/>
            <c:spPr>
              <a:noFill/>
              <a:ln w="2541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Feuil1!$AB$22:$AB$26</c:f>
              <c:numCache>
                <c:formatCode>#,#00</c:formatCode>
                <c:ptCount val="5"/>
                <c:pt idx="0">
                  <c:v>6.9971999999999994</c:v>
                </c:pt>
                <c:pt idx="1">
                  <c:v>14.065799999999999</c:v>
                </c:pt>
                <c:pt idx="2">
                  <c:v>20.7774</c:v>
                </c:pt>
                <c:pt idx="3">
                  <c:v>27.17484</c:v>
                </c:pt>
                <c:pt idx="4">
                  <c:v>33.115319999999997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65-418F-8911-978A08503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693983"/>
        <c:axId val="1"/>
      </c:lineChart>
      <c:catAx>
        <c:axId val="2002693983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5.700000000000003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2693983"/>
        <c:crosses val="max"/>
        <c:crossBetween val="between"/>
        <c:majorUnit val="1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"/>
        <c:crosses val="autoZero"/>
        <c:crossBetween val="between"/>
      </c:valAx>
      <c:spPr>
        <a:noFill/>
        <a:ln w="25419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30D4-3636-428E-B8E6-18BEDDDE735A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A2EEF-98F0-484B-A83D-C06A1ECA8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3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A2EEF-98F0-484B-A83D-C06A1ECA8B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91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A2EEF-98F0-484B-A83D-C06A1ECA8B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A2EEF-98F0-484B-A83D-C06A1ECA8B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14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2A3E1F-7A55-4981-B400-67F13890B9F2}" type="datetime1">
              <a:rPr lang="fr-FR" smtClean="0"/>
              <a:t>04/10/2021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Killian </a:t>
            </a:r>
            <a:r>
              <a:rPr lang="fr-FR" dirty="0" err="1"/>
              <a:t>Onida</a:t>
            </a:r>
            <a:r>
              <a:rPr lang="fr-FR" dirty="0"/>
              <a:t> - ICBMS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63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CAAF-DEC1-49B4-9E16-068C96A4298F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0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CE8D-3E17-4E54-980F-B50182235A33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6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1219200" y="6473139"/>
            <a:ext cx="4114800" cy="365125"/>
          </a:xfrm>
        </p:spPr>
        <p:txBody>
          <a:bodyPr/>
          <a:lstStyle/>
          <a:p>
            <a:r>
              <a:rPr lang="fr-FR" dirty="0"/>
              <a:t>Killian </a:t>
            </a:r>
            <a:r>
              <a:rPr lang="fr-FR" dirty="0" err="1"/>
              <a:t>Onida</a:t>
            </a:r>
            <a:r>
              <a:rPr lang="fr-FR" dirty="0"/>
              <a:t> - ICBMS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87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1110049" y="6481376"/>
            <a:ext cx="4114800" cy="365125"/>
          </a:xfrm>
        </p:spPr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617-1C58-444E-81BE-65C8A255F0EF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23B-C1E9-4664-ADB3-9A0DC6125473}" type="datetime1">
              <a:rPr lang="fr-FR" smtClean="0"/>
              <a:t>04/10/2021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4BEA-4011-416F-BA7E-4F5E75AD8EDA}" type="datetime1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50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7F3-CC9D-439C-8128-9F4A3A96CA2E}" type="datetime1">
              <a:rPr lang="fr-FR" smtClean="0"/>
              <a:t>04/10/2021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82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22B6-33ED-4EA4-A1C7-349E389AE4BE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6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CDF0-DA91-4391-9C9D-F4838B9168CE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12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A658-BAC1-4899-BD13-C7B0A0AA555E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Killian Onida - ICBMS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F80FF-87B1-4679-B19A-3398D64E97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e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2.emf"/><Relationship Id="rId4" Type="http://schemas.openxmlformats.org/officeDocument/2006/relationships/image" Target="../media/image49.jpg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60.emf"/><Relationship Id="rId3" Type="http://schemas.openxmlformats.org/officeDocument/2006/relationships/image" Target="../media/image54.png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28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9.emf"/><Relationship Id="rId5" Type="http://schemas.openxmlformats.org/officeDocument/2006/relationships/image" Target="../media/image56.png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5.png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chart" Target="../charts/chart1.xml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image" Target="../media/image1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fi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6.emf"/><Relationship Id="rId3" Type="http://schemas.openxmlformats.org/officeDocument/2006/relationships/image" Target="../media/image30.emf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5.e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1.jfif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24028" y="3373157"/>
            <a:ext cx="8321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Killian </a:t>
            </a:r>
            <a:r>
              <a:rPr lang="fr-FR" sz="2400" b="1" dirty="0" err="1"/>
              <a:t>Onida</a:t>
            </a:r>
            <a:endParaRPr lang="fr-FR" sz="2400" b="1" dirty="0"/>
          </a:p>
          <a:p>
            <a:pPr algn="ctr"/>
            <a:endParaRPr lang="fr-FR" dirty="0"/>
          </a:p>
          <a:p>
            <a:pPr algn="ctr"/>
            <a:r>
              <a:rPr lang="fr-FR" dirty="0"/>
              <a:t>Supervisé par Dr. Nicolas </a:t>
            </a:r>
            <a:r>
              <a:rPr lang="fr-FR" dirty="0" err="1"/>
              <a:t>Duguet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En partenariats avec Dr. Sébastien </a:t>
            </a:r>
            <a:r>
              <a:rPr lang="fr-FR" dirty="0" err="1"/>
              <a:t>Norsic</a:t>
            </a:r>
            <a:r>
              <a:rPr lang="fr-FR" dirty="0"/>
              <a:t>, Dr. Christophe Boisson et Dr. Franck D’</a:t>
            </a:r>
            <a:r>
              <a:rPr lang="fr-FR" dirty="0" err="1"/>
              <a:t>Agosto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1695074" cy="16950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4590" y="2183872"/>
            <a:ext cx="97242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400" b="1" dirty="0" err="1">
                <a:solidFill>
                  <a:srgbClr val="202124"/>
                </a:solidFill>
                <a:latin typeface="inherit"/>
              </a:rPr>
              <a:t>Organocatalyseurs</a:t>
            </a:r>
            <a:r>
              <a:rPr lang="fr-FR" altLang="en-US" sz="24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fr-FR" altLang="en-US" sz="2400" b="1" dirty="0" err="1">
                <a:solidFill>
                  <a:srgbClr val="202124"/>
                </a:solidFill>
                <a:latin typeface="inherit"/>
              </a:rPr>
              <a:t>thermomorphiques</a:t>
            </a:r>
            <a:r>
              <a:rPr lang="fr-FR" altLang="en-US" sz="2400" b="1" dirty="0">
                <a:solidFill>
                  <a:srgbClr val="202124"/>
                </a:solidFill>
                <a:latin typeface="inherit"/>
              </a:rPr>
              <a:t> supportés sur polyéthylène pour la synthèse de carbonates organiques</a:t>
            </a:r>
            <a:r>
              <a:rPr lang="fr-FR" altLang="en-US" sz="800" b="1" dirty="0"/>
              <a:t> </a:t>
            </a:r>
            <a:endParaRPr lang="fr-FR" altLang="en-US" b="1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19824"/>
            <a:ext cx="12192000" cy="269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588912"/>
            <a:ext cx="12192000" cy="269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050736"/>
            <a:ext cx="12192000" cy="269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" y="177398"/>
            <a:ext cx="1340277" cy="13402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5" y="4267242"/>
            <a:ext cx="1633704" cy="16337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92" y="441765"/>
            <a:ext cx="2371388" cy="966121"/>
          </a:xfrm>
          <a:prstGeom prst="rect">
            <a:avLst/>
          </a:prstGeom>
          <a:solidFill>
            <a:srgbClr val="66FF66"/>
          </a:solidFill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36" y="4773184"/>
            <a:ext cx="2857500" cy="126682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431" y="73071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08378" y="1426547"/>
            <a:ext cx="14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Thermo PESO</a:t>
            </a:r>
          </a:p>
        </p:txBody>
      </p:sp>
    </p:spTree>
    <p:extLst>
      <p:ext uri="{BB962C8B-B14F-4D97-AF65-F5344CB8AC3E}">
        <p14:creationId xmlns:p14="http://schemas.microsoft.com/office/powerpoint/2010/main" val="37514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Imidazolium</a:t>
            </a:r>
            <a:r>
              <a:rPr lang="fr-FR" b="1" dirty="0">
                <a:solidFill>
                  <a:schemeClr val="tx1"/>
                </a:solidFill>
              </a:rPr>
              <a:t> supporté sur polyéthylène thermomorphique pour l’addition du CO</a:t>
            </a:r>
            <a:r>
              <a:rPr lang="fr-FR" b="1" baseline="-25000" dirty="0">
                <a:solidFill>
                  <a:schemeClr val="tx1"/>
                </a:solidFill>
              </a:rPr>
              <a:t>2</a:t>
            </a:r>
            <a:r>
              <a:rPr lang="fr-FR" b="1" dirty="0">
                <a:solidFill>
                  <a:schemeClr val="tx1"/>
                </a:solidFill>
              </a:rPr>
              <a:t> sur les époxyde terminaux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0" y="3088501"/>
            <a:ext cx="2910792" cy="22774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6649" y="2630315"/>
            <a:ext cx="3494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Recyclage du catalyseur sur 5 réactions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7368"/>
            <a:ext cx="11450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K. </a:t>
            </a:r>
            <a:r>
              <a:rPr lang="en-US" sz="1200" dirty="0" err="1"/>
              <a:t>Grollier</a:t>
            </a:r>
            <a:r>
              <a:rPr lang="en-US" sz="1200" dirty="0"/>
              <a:t>, N. D. Vu, K. </a:t>
            </a:r>
            <a:r>
              <a:rPr lang="en-US" sz="1200" dirty="0" err="1"/>
              <a:t>Onida</a:t>
            </a:r>
            <a:r>
              <a:rPr lang="en-US" sz="1200" dirty="0"/>
              <a:t>, A. </a:t>
            </a:r>
            <a:r>
              <a:rPr lang="en-US" sz="1200" dirty="0" err="1"/>
              <a:t>Akhdar</a:t>
            </a:r>
            <a:r>
              <a:rPr lang="en-US" sz="1200" dirty="0"/>
              <a:t>, S. </a:t>
            </a:r>
            <a:r>
              <a:rPr lang="en-US" sz="1200" dirty="0" err="1"/>
              <a:t>Norsic</a:t>
            </a:r>
            <a:r>
              <a:rPr lang="en-US" sz="1200" dirty="0"/>
              <a:t>, F. </a:t>
            </a:r>
            <a:r>
              <a:rPr lang="en-US" sz="1200" dirty="0" err="1"/>
              <a:t>D'Agosto</a:t>
            </a:r>
            <a:r>
              <a:rPr lang="en-US" sz="1200" dirty="0"/>
              <a:t>, C. </a:t>
            </a:r>
            <a:r>
              <a:rPr lang="en-US" sz="1200" dirty="0" err="1"/>
              <a:t>Boisson</a:t>
            </a:r>
            <a:r>
              <a:rPr lang="en-US" sz="1200" dirty="0"/>
              <a:t>, N. </a:t>
            </a:r>
            <a:r>
              <a:rPr lang="en-US" sz="1200" dirty="0" err="1"/>
              <a:t>Duguet</a:t>
            </a:r>
            <a:r>
              <a:rPr lang="en-US" sz="1200" dirty="0"/>
              <a:t>, </a:t>
            </a:r>
            <a:r>
              <a:rPr lang="en-US" sz="1200" i="1" dirty="0"/>
              <a:t>Adv. Synth. </a:t>
            </a:r>
            <a:r>
              <a:rPr lang="en-US" sz="1200" i="1" dirty="0" err="1"/>
              <a:t>Catal</a:t>
            </a:r>
            <a:r>
              <a:rPr lang="en-US" sz="1200" i="1" dirty="0"/>
              <a:t>.</a:t>
            </a:r>
            <a:r>
              <a:rPr lang="en-US" sz="1200" dirty="0"/>
              <a:t> </a:t>
            </a:r>
            <a:r>
              <a:rPr lang="en-US" sz="1200" b="1" dirty="0"/>
              <a:t>2020</a:t>
            </a:r>
            <a:r>
              <a:rPr lang="en-US" sz="1200" dirty="0"/>
              <a:t>, </a:t>
            </a:r>
            <a:r>
              <a:rPr lang="en-US" sz="1200" i="1" dirty="0"/>
              <a:t>362</a:t>
            </a:r>
            <a:r>
              <a:rPr lang="en-US" sz="1200" dirty="0"/>
              <a:t>, 1696.</a:t>
            </a:r>
          </a:p>
        </p:txBody>
      </p:sp>
      <p:pic>
        <p:nvPicPr>
          <p:cNvPr id="14339" name="Image 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20" y="1847973"/>
            <a:ext cx="57642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442438" y="2057399"/>
            <a:ext cx="16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Catalyseur neuf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42437" y="4280017"/>
            <a:ext cx="28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Catalyseur après 5 réactions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44984"/>
              </p:ext>
            </p:extLst>
          </p:nvPr>
        </p:nvGraphicFramePr>
        <p:xfrm>
          <a:off x="6963508" y="817936"/>
          <a:ext cx="2198199" cy="79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470240" imgH="526320" progId="ChemDraw.Document.6.0">
                  <p:embed/>
                </p:oleObj>
              </mc:Choice>
              <mc:Fallback>
                <p:oleObj name="CS ChemDraw Drawing" r:id="rId5" imgW="1470240" imgH="52632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508" y="817936"/>
                        <a:ext cx="2198199" cy="7995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10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12959" y="5340798"/>
            <a:ext cx="22186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Bleu : conversion</a:t>
            </a:r>
          </a:p>
          <a:p>
            <a:pPr algn="r"/>
            <a:r>
              <a:rPr lang="fr-FR" sz="1400" dirty="0"/>
              <a:t>Gris : sélectivité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8901" y="5418298"/>
            <a:ext cx="133350" cy="14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178901" y="5638673"/>
            <a:ext cx="133350" cy="1428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701746" y="5872756"/>
            <a:ext cx="300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RMN </a:t>
            </a:r>
            <a:r>
              <a:rPr lang="fr-FR" sz="1200" baseline="30000" dirty="0"/>
              <a:t>1</a:t>
            </a:r>
            <a:r>
              <a:rPr lang="fr-FR" sz="1200" dirty="0"/>
              <a:t>H (500 MHz, TCE/benzène (2/1), 90 °C)</a:t>
            </a:r>
          </a:p>
        </p:txBody>
      </p:sp>
    </p:spTree>
    <p:extLst>
      <p:ext uri="{BB962C8B-B14F-4D97-AF65-F5344CB8AC3E}">
        <p14:creationId xmlns:p14="http://schemas.microsoft.com/office/powerpoint/2010/main" val="82789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dk1"/>
                </a:solidFill>
              </a:rPr>
              <a:t>Organocatalyseur</a:t>
            </a:r>
            <a:r>
              <a:rPr lang="fr-FR" b="1" dirty="0">
                <a:solidFill>
                  <a:schemeClr val="dk1"/>
                </a:solidFill>
              </a:rPr>
              <a:t> thermomorphique supportés sur polyéthylène pour la valorisation des huiles végétales et du CO</a:t>
            </a:r>
            <a:r>
              <a:rPr lang="fr-FR" b="1" baseline="-25000" dirty="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261913"/>
            <a:ext cx="9376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</a:t>
            </a:r>
            <a:r>
              <a:rPr lang="en-US" sz="1200" dirty="0" err="1"/>
              <a:t>Akhdar</a:t>
            </a:r>
            <a:r>
              <a:rPr lang="en-US" sz="1200" dirty="0"/>
              <a:t>, K. </a:t>
            </a:r>
            <a:r>
              <a:rPr lang="en-US" sz="1200" dirty="0" err="1"/>
              <a:t>Onida</a:t>
            </a:r>
            <a:r>
              <a:rPr lang="en-US" sz="1200" dirty="0"/>
              <a:t>, N. D. Vu, K. </a:t>
            </a:r>
            <a:r>
              <a:rPr lang="en-US" sz="1200" dirty="0" err="1"/>
              <a:t>Grollier</a:t>
            </a:r>
            <a:r>
              <a:rPr lang="en-US" sz="1200" dirty="0"/>
              <a:t>, S. </a:t>
            </a:r>
            <a:r>
              <a:rPr lang="en-US" sz="1200" dirty="0" err="1"/>
              <a:t>Norsic</a:t>
            </a:r>
            <a:r>
              <a:rPr lang="en-US" sz="1200" dirty="0"/>
              <a:t>, C. </a:t>
            </a:r>
            <a:r>
              <a:rPr lang="en-US" sz="1200" dirty="0" err="1"/>
              <a:t>Boisson</a:t>
            </a:r>
            <a:r>
              <a:rPr lang="en-US" sz="1200" dirty="0"/>
              <a:t>, F. </a:t>
            </a:r>
            <a:r>
              <a:rPr lang="en-US" sz="1200" dirty="0" err="1"/>
              <a:t>D'Agosto</a:t>
            </a:r>
            <a:r>
              <a:rPr lang="en-US" sz="1200" dirty="0"/>
              <a:t>, N. </a:t>
            </a:r>
            <a:r>
              <a:rPr lang="en-US" sz="1200" dirty="0" err="1"/>
              <a:t>Duguet</a:t>
            </a:r>
            <a:r>
              <a:rPr lang="en-US" sz="1200" dirty="0"/>
              <a:t>, </a:t>
            </a:r>
            <a:r>
              <a:rPr lang="en-US" sz="1200" i="1" dirty="0"/>
              <a:t>Adv. Sustainable Syst. </a:t>
            </a:r>
            <a:r>
              <a:rPr lang="en-US" sz="1200" b="1" dirty="0"/>
              <a:t>2021,</a:t>
            </a:r>
            <a:r>
              <a:rPr lang="en-US" sz="1200" dirty="0"/>
              <a:t> </a:t>
            </a:r>
            <a:r>
              <a:rPr lang="en-US" sz="1200" i="1" dirty="0"/>
              <a:t>5,</a:t>
            </a:r>
            <a:r>
              <a:rPr lang="en-US" sz="1200" dirty="0"/>
              <a:t> 2000218.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71473"/>
              </p:ext>
            </p:extLst>
          </p:nvPr>
        </p:nvGraphicFramePr>
        <p:xfrm>
          <a:off x="6973888" y="1390650"/>
          <a:ext cx="4803775" cy="448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16824" imgH="4222519" progId="ChemDraw.Document.6.0">
                  <p:embed/>
                </p:oleObj>
              </mc:Choice>
              <mc:Fallback>
                <p:oleObj name="CS ChemDraw Drawing" r:id="rId2" imgW="4516824" imgH="4222519" progId="ChemDraw.Document.6.0">
                  <p:embed/>
                  <p:pic>
                    <p:nvPicPr>
                      <p:cNvPr id="13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390650"/>
                        <a:ext cx="4803775" cy="448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1520949" y="946519"/>
          <a:ext cx="4519613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19947" imgH="1480705" progId="ChemDraw.Document.6.0">
                  <p:embed/>
                </p:oleObj>
              </mc:Choice>
              <mc:Fallback>
                <p:oleObj name="CS ChemDraw Drawing" r:id="rId4" imgW="4519947" imgH="1480705" progId="ChemDraw.Document.6.0">
                  <p:embed/>
                  <p:pic>
                    <p:nvPicPr>
                      <p:cNvPr id="19" name="Obje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0949" y="946519"/>
                        <a:ext cx="4519613" cy="148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62" y="3011355"/>
            <a:ext cx="3923709" cy="27013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3223" y="3715781"/>
            <a:ext cx="509954" cy="129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41395" y="2564939"/>
            <a:ext cx="3598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Recyclage du catalyseur sur 10 réactions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6961" y="5524466"/>
            <a:ext cx="22186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Bleu : conversion</a:t>
            </a:r>
          </a:p>
          <a:p>
            <a:pPr algn="r"/>
            <a:r>
              <a:rPr lang="fr-FR" sz="1400" dirty="0"/>
              <a:t>Gris : sélectivité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42903" y="5601966"/>
            <a:ext cx="133350" cy="14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342903" y="5822341"/>
            <a:ext cx="133350" cy="1428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00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dk1"/>
                </a:solidFill>
              </a:rPr>
              <a:t>Organocatalyseur</a:t>
            </a:r>
            <a:r>
              <a:rPr lang="fr-FR" b="1" dirty="0">
                <a:solidFill>
                  <a:schemeClr val="dk1"/>
                </a:solidFill>
              </a:rPr>
              <a:t> thermomorphique supportés sur polyéthylène pour la valorisation des huiles végétales et du CO</a:t>
            </a:r>
            <a:r>
              <a:rPr lang="fr-FR" b="1" baseline="-25000" dirty="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957" y="6261913"/>
            <a:ext cx="9376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</a:t>
            </a:r>
            <a:r>
              <a:rPr lang="en-US" sz="1200" dirty="0" err="1"/>
              <a:t>Akhdar</a:t>
            </a:r>
            <a:r>
              <a:rPr lang="en-US" sz="1200" dirty="0"/>
              <a:t>, K. </a:t>
            </a:r>
            <a:r>
              <a:rPr lang="en-US" sz="1200" dirty="0" err="1"/>
              <a:t>Onida</a:t>
            </a:r>
            <a:r>
              <a:rPr lang="en-US" sz="1200" dirty="0"/>
              <a:t>, N. D. Vu, K. </a:t>
            </a:r>
            <a:r>
              <a:rPr lang="en-US" sz="1200" dirty="0" err="1"/>
              <a:t>Grollier</a:t>
            </a:r>
            <a:r>
              <a:rPr lang="en-US" sz="1200" dirty="0"/>
              <a:t>, S. </a:t>
            </a:r>
            <a:r>
              <a:rPr lang="en-US" sz="1200" dirty="0" err="1"/>
              <a:t>Norsic</a:t>
            </a:r>
            <a:r>
              <a:rPr lang="en-US" sz="1200" dirty="0"/>
              <a:t>, C. </a:t>
            </a:r>
            <a:r>
              <a:rPr lang="en-US" sz="1200" dirty="0" err="1"/>
              <a:t>Boisson</a:t>
            </a:r>
            <a:r>
              <a:rPr lang="en-US" sz="1200" dirty="0"/>
              <a:t>, F. </a:t>
            </a:r>
            <a:r>
              <a:rPr lang="en-US" sz="1200" dirty="0" err="1"/>
              <a:t>D'Agosto</a:t>
            </a:r>
            <a:r>
              <a:rPr lang="en-US" sz="1200" dirty="0"/>
              <a:t>, N. </a:t>
            </a:r>
            <a:r>
              <a:rPr lang="en-US" sz="1200" dirty="0" err="1"/>
              <a:t>Duguet</a:t>
            </a:r>
            <a:r>
              <a:rPr lang="en-US" sz="1200" dirty="0"/>
              <a:t>, </a:t>
            </a:r>
            <a:r>
              <a:rPr lang="en-US" sz="1200" i="1" dirty="0"/>
              <a:t>Adv. Sustainable Syst. </a:t>
            </a:r>
            <a:r>
              <a:rPr lang="en-US" sz="1200" b="1" dirty="0"/>
              <a:t>2021,</a:t>
            </a:r>
            <a:r>
              <a:rPr lang="en-US" sz="1200" dirty="0"/>
              <a:t> </a:t>
            </a:r>
            <a:r>
              <a:rPr lang="en-US" sz="1200" i="1" dirty="0"/>
              <a:t>5,</a:t>
            </a:r>
            <a:r>
              <a:rPr lang="en-US" sz="1200" dirty="0"/>
              <a:t> 2000218.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97503"/>
              </p:ext>
            </p:extLst>
          </p:nvPr>
        </p:nvGraphicFramePr>
        <p:xfrm>
          <a:off x="3452813" y="3033314"/>
          <a:ext cx="3957637" cy="238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47767" imgH="2320636" progId="ChemDraw.Document.6.0">
                  <p:embed/>
                </p:oleObj>
              </mc:Choice>
              <mc:Fallback>
                <p:oleObj name="CS ChemDraw Drawing" r:id="rId2" imgW="3847767" imgH="23206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2813" y="3033314"/>
                        <a:ext cx="3957637" cy="238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0" y="3479659"/>
            <a:ext cx="1192044" cy="14495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37" y="3716847"/>
            <a:ext cx="1412630" cy="141263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41597" y="5051804"/>
            <a:ext cx="169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Huiles végétales</a:t>
            </a: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17205"/>
              </p:ext>
            </p:extLst>
          </p:nvPr>
        </p:nvGraphicFramePr>
        <p:xfrm>
          <a:off x="1520949" y="946519"/>
          <a:ext cx="4519613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519947" imgH="1480705" progId="ChemDraw.Document.6.0">
                  <p:embed/>
                </p:oleObj>
              </mc:Choice>
              <mc:Fallback>
                <p:oleObj name="CS ChemDraw Drawing" r:id="rId6" imgW="4519947" imgH="14807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0949" y="946519"/>
                        <a:ext cx="4519613" cy="148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droite 19"/>
          <p:cNvSpPr/>
          <p:nvPr/>
        </p:nvSpPr>
        <p:spPr>
          <a:xfrm>
            <a:off x="1916907" y="4188912"/>
            <a:ext cx="1172006" cy="1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963308" y="5051804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Polyuréthanes sans </a:t>
            </a:r>
            <a:r>
              <a:rPr lang="fr-FR" dirty="0" err="1"/>
              <a:t>isocyanate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>
            <a:off x="7755888" y="4186764"/>
            <a:ext cx="1269050" cy="1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90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Carbonates de </a:t>
            </a:r>
            <a:r>
              <a:rPr lang="en-US" b="1" dirty="0" err="1">
                <a:solidFill>
                  <a:schemeClr val="tx1"/>
                </a:solidFill>
              </a:rPr>
              <a:t>vinylène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32E78774-EFAB-4F92-92A2-D319DE567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892794"/>
              </p:ext>
            </p:extLst>
          </p:nvPr>
        </p:nvGraphicFramePr>
        <p:xfrm>
          <a:off x="5143250" y="606110"/>
          <a:ext cx="1782408" cy="135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79060" imgH="1502179" progId="ChemDraw.Document.6.0">
                  <p:embed/>
                </p:oleObj>
              </mc:Choice>
              <mc:Fallback>
                <p:oleObj name="CS ChemDraw Drawing" r:id="rId2" imgW="1979060" imgH="1502179" progId="ChemDraw.Document.6.0">
                  <p:embed/>
                  <p:pic>
                    <p:nvPicPr>
                      <p:cNvPr id="21" name="Objet 20">
                        <a:extLst>
                          <a:ext uri="{FF2B5EF4-FFF2-40B4-BE49-F238E27FC236}">
                            <a16:creationId xmlns:a16="http://schemas.microsoft.com/office/drawing/2014/main" id="{32E78774-EFAB-4F92-92A2-D319DE567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3250" y="606110"/>
                        <a:ext cx="1782408" cy="1352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0" y="3876275"/>
            <a:ext cx="2396055" cy="20992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62132" y="2141733"/>
            <a:ext cx="15004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Electrolytes</a:t>
            </a:r>
            <a:r>
              <a:rPr lang="en-US" dirty="0"/>
              <a:t> </a:t>
            </a:r>
            <a:r>
              <a:rPr lang="en-US" baseline="30000" dirty="0"/>
              <a:t>[1]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35952"/>
              </p:ext>
            </p:extLst>
          </p:nvPr>
        </p:nvGraphicFramePr>
        <p:xfrm>
          <a:off x="1275820" y="2877967"/>
          <a:ext cx="11461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145863" imgH="953539" progId="ChemDraw.Document.6.0">
                  <p:embed/>
                </p:oleObj>
              </mc:Choice>
              <mc:Fallback>
                <p:oleObj name="CS ChemDraw Drawing" r:id="rId5" imgW="1145863" imgH="953539" progId="ChemDraw.Document.6.0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5820" y="2877967"/>
                        <a:ext cx="1146175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9402810" y="2141733"/>
            <a:ext cx="11587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Prodrug </a:t>
            </a:r>
            <a:r>
              <a:rPr lang="en-US" baseline="30000" dirty="0"/>
              <a:t>[3]</a:t>
            </a: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71593"/>
              </p:ext>
            </p:extLst>
          </p:nvPr>
        </p:nvGraphicFramePr>
        <p:xfrm>
          <a:off x="8507413" y="3413125"/>
          <a:ext cx="2947987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948636" imgH="1462694" progId="ChemDraw.Document.6.0">
                  <p:embed/>
                </p:oleObj>
              </mc:Choice>
              <mc:Fallback>
                <p:oleObj name="CS ChemDraw Drawing" r:id="rId7" imgW="2948636" imgH="1462694" progId="ChemDraw.Document.6.0">
                  <p:embed/>
                  <p:pic>
                    <p:nvPicPr>
                      <p:cNvPr id="14" name="Obje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07413" y="3413125"/>
                        <a:ext cx="2947987" cy="146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416252" y="2141733"/>
            <a:ext cx="13840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Polymères </a:t>
            </a:r>
            <a:r>
              <a:rPr lang="en-US" baseline="30000" dirty="0"/>
              <a:t>[2]</a:t>
            </a: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65184"/>
              </p:ext>
            </p:extLst>
          </p:nvPr>
        </p:nvGraphicFramePr>
        <p:xfrm>
          <a:off x="4379913" y="2617788"/>
          <a:ext cx="2705100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2704681" imgH="3697085" progId="ChemDraw.Document.6.0">
                  <p:embed/>
                </p:oleObj>
              </mc:Choice>
              <mc:Fallback>
                <p:oleObj name="CS ChemDraw Drawing" r:id="rId9" imgW="2704681" imgH="3697085" progId="ChemDraw.Document.6.0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9913" y="2617788"/>
                        <a:ext cx="2705100" cy="369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-61546" y="6342474"/>
            <a:ext cx="12192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[1]H.-H. Lee, Y.-Y. Wang, C.-C. Wan, M.-H. Yang, H.-C. Wu, D.-T. Shieh, </a:t>
            </a:r>
            <a:r>
              <a:rPr lang="en-US" sz="1000" i="1" dirty="0"/>
              <a:t>J. Appl. </a:t>
            </a:r>
            <a:r>
              <a:rPr lang="en-US" sz="1000" i="1" dirty="0" err="1"/>
              <a:t>Electrochem</a:t>
            </a:r>
            <a:r>
              <a:rPr lang="en-US" sz="1000" i="1" dirty="0"/>
              <a:t>., </a:t>
            </a:r>
            <a:r>
              <a:rPr lang="en-US" sz="1000" b="1" dirty="0"/>
              <a:t>2005</a:t>
            </a:r>
            <a:r>
              <a:rPr lang="en-US" sz="1000" dirty="0"/>
              <a:t>,  </a:t>
            </a:r>
            <a:r>
              <a:rPr lang="en-US" sz="1000" i="1" dirty="0"/>
              <a:t>35</a:t>
            </a:r>
            <a:r>
              <a:rPr lang="en-US" sz="1000" dirty="0"/>
              <a:t>, 615 – 623.</a:t>
            </a:r>
            <a:endParaRPr lang="fr-FR" sz="1000" dirty="0"/>
          </a:p>
          <a:p>
            <a:r>
              <a:rPr lang="fr-FR" sz="1000" dirty="0"/>
              <a:t>[2]B. </a:t>
            </a:r>
            <a:r>
              <a:rPr lang="fr-FR" sz="1000" dirty="0" err="1"/>
              <a:t>Stolz</a:t>
            </a:r>
            <a:r>
              <a:rPr lang="fr-FR" sz="1000" dirty="0"/>
              <a:t>, F. </a:t>
            </a:r>
            <a:r>
              <a:rPr lang="fr-FR" sz="1000" dirty="0" err="1"/>
              <a:t>Mönkemeyer</a:t>
            </a:r>
            <a:r>
              <a:rPr lang="fr-FR" sz="1000" dirty="0"/>
              <a:t>, M. </a:t>
            </a:r>
            <a:r>
              <a:rPr lang="fr-FR" sz="1000" dirty="0" err="1"/>
              <a:t>Mader</a:t>
            </a:r>
            <a:r>
              <a:rPr lang="fr-FR" sz="1000" dirty="0"/>
              <a:t>, S. Schmidt, L. </a:t>
            </a:r>
            <a:r>
              <a:rPr lang="fr-FR" sz="1000" dirty="0" err="1"/>
              <a:t>Volk</a:t>
            </a:r>
            <a:r>
              <a:rPr lang="fr-FR" sz="1000" dirty="0"/>
              <a:t>, T. Steinberg, B. </a:t>
            </a:r>
            <a:r>
              <a:rPr lang="fr-FR" sz="1000" dirty="0" err="1"/>
              <a:t>Bruchmann</a:t>
            </a:r>
            <a:r>
              <a:rPr lang="fr-FR" sz="1000" dirty="0"/>
              <a:t>, R. </a:t>
            </a:r>
            <a:r>
              <a:rPr lang="fr-FR" sz="1000" dirty="0" err="1"/>
              <a:t>Mülhaupt</a:t>
            </a:r>
            <a:r>
              <a:rPr lang="fr-FR" sz="1000" dirty="0"/>
              <a:t>, </a:t>
            </a:r>
            <a:r>
              <a:rPr lang="fr-FR" sz="1000" i="1" dirty="0" err="1"/>
              <a:t>Macromol</a:t>
            </a:r>
            <a:r>
              <a:rPr lang="fr-FR" sz="1000" i="1" dirty="0"/>
              <a:t>. </a:t>
            </a:r>
            <a:r>
              <a:rPr lang="fr-FR" sz="1000" i="1" dirty="0" err="1"/>
              <a:t>Chem</a:t>
            </a:r>
            <a:r>
              <a:rPr lang="fr-FR" sz="1000" i="1" dirty="0"/>
              <a:t>. Phys., </a:t>
            </a:r>
            <a:r>
              <a:rPr lang="fr-FR" sz="1000" b="1" dirty="0"/>
              <a:t>2020</a:t>
            </a:r>
            <a:r>
              <a:rPr lang="fr-FR" sz="1000" dirty="0"/>
              <a:t>, </a:t>
            </a:r>
            <a:r>
              <a:rPr lang="fr-FR" sz="1000" i="1" dirty="0"/>
              <a:t>221</a:t>
            </a:r>
            <a:r>
              <a:rPr lang="fr-FR" sz="1000" dirty="0"/>
              <a:t>, 2000132.</a:t>
            </a:r>
          </a:p>
          <a:p>
            <a:r>
              <a:rPr lang="fr-FR" sz="1000" dirty="0"/>
              <a:t>[3]</a:t>
            </a:r>
            <a:r>
              <a:rPr lang="fr-FR" sz="1000" i="1" dirty="0"/>
              <a:t> a) Drug </a:t>
            </a:r>
            <a:r>
              <a:rPr lang="fr-FR" sz="1000" i="1" dirty="0" err="1"/>
              <a:t>Metabolism</a:t>
            </a:r>
            <a:r>
              <a:rPr lang="fr-FR" sz="1000" i="1" dirty="0"/>
              <a:t> and Disposition</a:t>
            </a:r>
            <a:r>
              <a:rPr lang="fr-FR" sz="1000" dirty="0"/>
              <a:t>, </a:t>
            </a:r>
            <a:r>
              <a:rPr lang="fr-FR" sz="1000" b="1" dirty="0"/>
              <a:t>2005</a:t>
            </a:r>
            <a:r>
              <a:rPr lang="fr-FR" sz="1000" dirty="0"/>
              <a:t>, </a:t>
            </a:r>
            <a:r>
              <a:rPr lang="fr-FR" sz="1000" i="1" dirty="0"/>
              <a:t>33</a:t>
            </a:r>
            <a:r>
              <a:rPr lang="fr-FR" sz="1000" dirty="0"/>
              <a:t>, 1911-1919; b) </a:t>
            </a:r>
            <a:r>
              <a:rPr lang="en-US" sz="1000" i="1" dirty="0"/>
              <a:t>J. Med. Chem.</a:t>
            </a:r>
            <a:r>
              <a:rPr lang="en-US" sz="1000" dirty="0"/>
              <a:t>, </a:t>
            </a:r>
            <a:r>
              <a:rPr lang="en-US" sz="1000" b="1" dirty="0"/>
              <a:t>1996</a:t>
            </a:r>
            <a:r>
              <a:rPr lang="en-US" sz="1000" dirty="0"/>
              <a:t>, </a:t>
            </a:r>
            <a:r>
              <a:rPr lang="en-US" sz="1000" i="1" dirty="0"/>
              <a:t>39,</a:t>
            </a:r>
            <a:r>
              <a:rPr lang="en-US" sz="1000" dirty="0"/>
              <a:t> 480-486; c) </a:t>
            </a:r>
            <a:r>
              <a:rPr lang="fr-FR" sz="1000" i="1" dirty="0" err="1"/>
              <a:t>Chem</a:t>
            </a:r>
            <a:r>
              <a:rPr lang="fr-FR" sz="1000" i="1" dirty="0"/>
              <a:t>. Pharm. Bull.</a:t>
            </a:r>
            <a:r>
              <a:rPr lang="fr-FR" sz="1000" dirty="0"/>
              <a:t>, </a:t>
            </a:r>
            <a:r>
              <a:rPr lang="fr-FR" sz="1000" b="1" dirty="0"/>
              <a:t>1985</a:t>
            </a:r>
            <a:r>
              <a:rPr lang="fr-FR" sz="1000" dirty="0"/>
              <a:t>, </a:t>
            </a:r>
            <a:r>
              <a:rPr lang="fr-FR" sz="1000" i="1" dirty="0"/>
              <a:t>33</a:t>
            </a:r>
            <a:r>
              <a:rPr lang="fr-FR" sz="1000" dirty="0"/>
              <a:t>, 4870-4877.</a:t>
            </a:r>
          </a:p>
          <a:p>
            <a:endParaRPr lang="en-US" sz="1000" dirty="0"/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13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7762875" y="6370226"/>
            <a:ext cx="4114800" cy="365125"/>
          </a:xfrm>
        </p:spPr>
        <p:txBody>
          <a:bodyPr/>
          <a:lstStyle/>
          <a:p>
            <a:r>
              <a:rPr lang="fr-FR" dirty="0"/>
              <a:t>Killian </a:t>
            </a:r>
            <a:r>
              <a:rPr lang="fr-FR" dirty="0" err="1"/>
              <a:t>Onida</a:t>
            </a:r>
            <a:r>
              <a:rPr lang="fr-FR" dirty="0"/>
              <a:t> - ICBMS</a:t>
            </a:r>
          </a:p>
        </p:txBody>
      </p:sp>
    </p:spTree>
    <p:extLst>
      <p:ext uri="{BB962C8B-B14F-4D97-AF65-F5344CB8AC3E}">
        <p14:creationId xmlns:p14="http://schemas.microsoft.com/office/powerpoint/2010/main" val="39868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C7C45D3-2DF6-48E1-BDC3-D368F3E830DD}"/>
              </a:ext>
            </a:extLst>
          </p:cNvPr>
          <p:cNvSpPr/>
          <p:nvPr/>
        </p:nvSpPr>
        <p:spPr>
          <a:xfrm>
            <a:off x="568627" y="5499100"/>
            <a:ext cx="11343973" cy="1170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B7C9E-EC24-4EC4-979F-4653AE7D84B5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Carbonates de </a:t>
            </a:r>
            <a:r>
              <a:rPr lang="fr-FR" b="1" dirty="0" err="1">
                <a:solidFill>
                  <a:schemeClr val="tx1"/>
                </a:solidFill>
              </a:rPr>
              <a:t>vinylène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3E516D-4996-493F-A77A-11D4C1B93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33" y="2381261"/>
            <a:ext cx="300509" cy="3005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7B8ABF-D278-4826-A0B9-E2A85413F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28" y="2387975"/>
            <a:ext cx="307914" cy="3079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DD331A-272C-40B0-B12C-929B77402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19" y="2363969"/>
            <a:ext cx="309210" cy="3092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65DD0B-69EF-42D2-AA55-1F4319E29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44" y="4903879"/>
            <a:ext cx="331458" cy="3314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ED9E23-2555-427B-9B25-AEBED2060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88" y="4899078"/>
            <a:ext cx="323400" cy="323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F867B8-FAF1-4FDC-9CFD-BCE86AEAA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02" y="3697371"/>
            <a:ext cx="309803" cy="3098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CA223AA-BEA5-4D6C-9DA1-6EA32EB90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96" y="3701096"/>
            <a:ext cx="302353" cy="302353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E61AEF5C-04AD-4E5A-96FA-01C71436E2D1}"/>
              </a:ext>
            </a:extLst>
          </p:cNvPr>
          <p:cNvGrpSpPr/>
          <p:nvPr/>
        </p:nvGrpSpPr>
        <p:grpSpPr>
          <a:xfrm>
            <a:off x="2961791" y="646183"/>
            <a:ext cx="5688717" cy="1170265"/>
            <a:chOff x="292252" y="2207918"/>
            <a:chExt cx="5688717" cy="1170265"/>
          </a:xfrm>
        </p:grpSpPr>
        <p:graphicFrame>
          <p:nvGraphicFramePr>
            <p:cNvPr id="22" name="Objet 21">
              <a:extLst>
                <a:ext uri="{FF2B5EF4-FFF2-40B4-BE49-F238E27FC236}">
                  <a16:creationId xmlns:a16="http://schemas.microsoft.com/office/drawing/2014/main" id="{B03F58D1-364C-4E4C-91DC-2FCE5D08CD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989821"/>
                </p:ext>
              </p:extLst>
            </p:nvPr>
          </p:nvGraphicFramePr>
          <p:xfrm>
            <a:off x="329249" y="2269760"/>
            <a:ext cx="5564187" cy="982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6085011" imgH="1075459" progId="ChemDraw.Document.6.0">
                    <p:embed/>
                  </p:oleObj>
                </mc:Choice>
                <mc:Fallback>
                  <p:oleObj name="CS ChemDraw Drawing" r:id="rId6" imgW="6085011" imgH="1075459" progId="ChemDraw.Document.6.0">
                    <p:embed/>
                    <p:pic>
                      <p:nvPicPr>
                        <p:cNvPr id="33" name="Objet 3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9249" y="2269760"/>
                          <a:ext cx="5564187" cy="982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FC83D7-B7C0-4CF0-94A6-6CA621518E2D}"/>
                </a:ext>
              </a:extLst>
            </p:cNvPr>
            <p:cNvSpPr/>
            <p:nvPr/>
          </p:nvSpPr>
          <p:spPr>
            <a:xfrm>
              <a:off x="292252" y="2207918"/>
              <a:ext cx="5688717" cy="117026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871FBFC-BE02-4800-A5AB-573AB4079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48803"/>
              </p:ext>
            </p:extLst>
          </p:nvPr>
        </p:nvGraphicFramePr>
        <p:xfrm>
          <a:off x="1287229" y="2012748"/>
          <a:ext cx="18811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881894" imgH="498071" progId="ChemDraw.Document.6.0">
                  <p:embed/>
                </p:oleObj>
              </mc:Choice>
              <mc:Fallback>
                <p:oleObj name="CS ChemDraw Drawing" r:id="rId8" imgW="1881894" imgH="498071" progId="ChemDraw.Document.6.0">
                  <p:embed/>
                  <p:pic>
                    <p:nvPicPr>
                      <p:cNvPr id="37" name="Objet 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229" y="2012748"/>
                        <a:ext cx="1881187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>
            <a:extLst>
              <a:ext uri="{FF2B5EF4-FFF2-40B4-BE49-F238E27FC236}">
                <a16:creationId xmlns:a16="http://schemas.microsoft.com/office/drawing/2014/main" id="{2066F81F-71DB-418F-990A-9218F3FC95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61473"/>
              </p:ext>
            </p:extLst>
          </p:nvPr>
        </p:nvGraphicFramePr>
        <p:xfrm>
          <a:off x="893074" y="3303150"/>
          <a:ext cx="24368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436434" imgH="497725" progId="ChemDraw.Document.6.0">
                  <p:embed/>
                </p:oleObj>
              </mc:Choice>
              <mc:Fallback>
                <p:oleObj name="CS ChemDraw Drawing" r:id="rId10" imgW="2436434" imgH="497725" progId="ChemDraw.Document.6.0">
                  <p:embed/>
                  <p:pic>
                    <p:nvPicPr>
                      <p:cNvPr id="38" name="Objet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3074" y="3303150"/>
                        <a:ext cx="2436813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D8263970-4625-4DAD-8F4B-88F849C38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18479"/>
              </p:ext>
            </p:extLst>
          </p:nvPr>
        </p:nvGraphicFramePr>
        <p:xfrm>
          <a:off x="1012545" y="4460420"/>
          <a:ext cx="28575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857370" imgH="700694" progId="ChemDraw.Document.6.0">
                  <p:embed/>
                </p:oleObj>
              </mc:Choice>
              <mc:Fallback>
                <p:oleObj name="CS ChemDraw Drawing" r:id="rId12" imgW="2857370" imgH="700694" progId="ChemDraw.Document.6.0">
                  <p:embed/>
                  <p:pic>
                    <p:nvPicPr>
                      <p:cNvPr id="39" name="Objet 3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2545" y="4460420"/>
                        <a:ext cx="2857500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>
            <a:extLst>
              <a:ext uri="{FF2B5EF4-FFF2-40B4-BE49-F238E27FC236}">
                <a16:creationId xmlns:a16="http://schemas.microsoft.com/office/drawing/2014/main" id="{CE2E3FFB-C972-4B2B-8910-05CF10A56246}"/>
              </a:ext>
            </a:extLst>
          </p:cNvPr>
          <p:cNvSpPr txBox="1"/>
          <p:nvPr/>
        </p:nvSpPr>
        <p:spPr>
          <a:xfrm>
            <a:off x="5071419" y="2135778"/>
            <a:ext cx="2218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Extrêmement toxique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(CL</a:t>
            </a:r>
            <a:r>
              <a:rPr lang="fr-FR" baseline="-25000" dirty="0">
                <a:solidFill>
                  <a:srgbClr val="FF0000"/>
                </a:solidFill>
              </a:rPr>
              <a:t>50 </a:t>
            </a:r>
            <a:r>
              <a:rPr lang="fr-FR" dirty="0">
                <a:solidFill>
                  <a:srgbClr val="FF0000"/>
                </a:solidFill>
              </a:rPr>
              <a:t>5 ppm)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13AE742-7C97-4AD2-AD77-C9E26F709CA9}"/>
              </a:ext>
            </a:extLst>
          </p:cNvPr>
          <p:cNvSpPr txBox="1"/>
          <p:nvPr/>
        </p:nvSpPr>
        <p:spPr>
          <a:xfrm>
            <a:off x="8899388" y="2117519"/>
            <a:ext cx="301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20% massique dans le toluène</a:t>
            </a:r>
          </a:p>
          <a:p>
            <a:pPr algn="ctr"/>
            <a:r>
              <a:rPr lang="fr-FR" dirty="0"/>
              <a:t>500 ml = 300 €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38AA63D-74FB-4DCC-8A84-3B1632411111}"/>
              </a:ext>
            </a:extLst>
          </p:cNvPr>
          <p:cNvSpPr txBox="1"/>
          <p:nvPr/>
        </p:nvSpPr>
        <p:spPr>
          <a:xfrm>
            <a:off x="4963220" y="3498751"/>
            <a:ext cx="25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S’hydrolyse en phosgène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4E9D387-07D2-45C5-926E-3E55CB95F916}"/>
              </a:ext>
            </a:extLst>
          </p:cNvPr>
          <p:cNvSpPr txBox="1"/>
          <p:nvPr/>
        </p:nvSpPr>
        <p:spPr>
          <a:xfrm>
            <a:off x="9692370" y="3334609"/>
            <a:ext cx="155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Pour synthèse </a:t>
            </a:r>
          </a:p>
          <a:p>
            <a:pPr algn="ctr"/>
            <a:r>
              <a:rPr lang="fr-FR" dirty="0"/>
              <a:t>1 kg = 152 €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1186668-22E3-475E-85B9-38B1862B1E24}"/>
              </a:ext>
            </a:extLst>
          </p:cNvPr>
          <p:cNvSpPr txBox="1"/>
          <p:nvPr/>
        </p:nvSpPr>
        <p:spPr>
          <a:xfrm>
            <a:off x="9692370" y="4487297"/>
            <a:ext cx="155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Pour synthèse </a:t>
            </a:r>
          </a:p>
          <a:p>
            <a:pPr algn="ctr"/>
            <a:r>
              <a:rPr lang="en-US" dirty="0"/>
              <a:t>1 kg = 1090 €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601D665-DE81-4B77-9455-DEA48D61E2B4}"/>
              </a:ext>
            </a:extLst>
          </p:cNvPr>
          <p:cNvSpPr txBox="1"/>
          <p:nvPr/>
        </p:nvSpPr>
        <p:spPr>
          <a:xfrm>
            <a:off x="5245416" y="4526362"/>
            <a:ext cx="199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Faiblement toxique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(DL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50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1g/kg (rat))</a:t>
            </a:r>
          </a:p>
        </p:txBody>
      </p:sp>
      <p:graphicFrame>
        <p:nvGraphicFramePr>
          <p:cNvPr id="40" name="Objet 39">
            <a:extLst>
              <a:ext uri="{FF2B5EF4-FFF2-40B4-BE49-F238E27FC236}">
                <a16:creationId xmlns:a16="http://schemas.microsoft.com/office/drawing/2014/main" id="{B26937EF-264D-4862-BD94-B0C7D4CB0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44226"/>
              </p:ext>
            </p:extLst>
          </p:nvPr>
        </p:nvGraphicFramePr>
        <p:xfrm>
          <a:off x="1120197" y="5727802"/>
          <a:ext cx="1095212" cy="51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4" imgW="909542" imgH="424988" progId="ACD.ChemSketchCDX">
                  <p:embed/>
                </p:oleObj>
              </mc:Choice>
              <mc:Fallback>
                <p:oleObj name="ChemSketch" r:id="rId14" imgW="909542" imgH="424988" progId="ACD.ChemSketchCDX">
                  <p:embed/>
                  <p:pic>
                    <p:nvPicPr>
                      <p:cNvPr id="37" name="Objet 36">
                        <a:extLst>
                          <a:ext uri="{FF2B5EF4-FFF2-40B4-BE49-F238E27FC236}">
                            <a16:creationId xmlns:a16="http://schemas.microsoft.com/office/drawing/2014/main" id="{95F837FD-F490-4A6B-B92D-0AB4A373B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197" y="5727802"/>
                        <a:ext cx="1095212" cy="519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ZoneTexte 40">
            <a:extLst>
              <a:ext uri="{FF2B5EF4-FFF2-40B4-BE49-F238E27FC236}">
                <a16:creationId xmlns:a16="http://schemas.microsoft.com/office/drawing/2014/main" id="{7FA4A35A-7771-4461-98C4-6E6794C631EC}"/>
              </a:ext>
            </a:extLst>
          </p:cNvPr>
          <p:cNvSpPr txBox="1"/>
          <p:nvPr/>
        </p:nvSpPr>
        <p:spPr>
          <a:xfrm>
            <a:off x="2553202" y="5904040"/>
            <a:ext cx="1610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Diphenyl carbonate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6A552640-19E5-41FB-ADE1-BAAF7F08F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40" y="6211817"/>
            <a:ext cx="331458" cy="331458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D462A45F-FB0F-4357-8C12-517DC6B01257}"/>
              </a:ext>
            </a:extLst>
          </p:cNvPr>
          <p:cNvSpPr txBox="1"/>
          <p:nvPr/>
        </p:nvSpPr>
        <p:spPr>
          <a:xfrm>
            <a:off x="9692370" y="5744956"/>
            <a:ext cx="155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Pour synthèse </a:t>
            </a:r>
          </a:p>
          <a:p>
            <a:pPr algn="ctr"/>
            <a:r>
              <a:rPr lang="en-US" dirty="0"/>
              <a:t>1 kg = 50 €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A8BE18D-3F4A-4A75-9923-FA4807D46E7B}"/>
              </a:ext>
            </a:extLst>
          </p:cNvPr>
          <p:cNvSpPr txBox="1"/>
          <p:nvPr/>
        </p:nvSpPr>
        <p:spPr>
          <a:xfrm>
            <a:off x="5245417" y="5727802"/>
            <a:ext cx="199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Faiblement toxique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(DL</a:t>
            </a:r>
            <a:r>
              <a:rPr lang="fr-FR" baseline="-25000" dirty="0">
                <a:solidFill>
                  <a:srgbClr val="0070C0"/>
                </a:solidFill>
              </a:rPr>
              <a:t>50</a:t>
            </a:r>
            <a:r>
              <a:rPr lang="fr-FR" dirty="0">
                <a:solidFill>
                  <a:srgbClr val="0070C0"/>
                </a:solidFill>
              </a:rPr>
              <a:t> 1,5g/kg (rat))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14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0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5" grpId="0"/>
      <p:bldP spid="36" grpId="0"/>
      <p:bldP spid="38" grpId="0"/>
      <p:bldP spid="39" grpId="0"/>
      <p:bldP spid="41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Carbonates de </a:t>
            </a:r>
            <a:r>
              <a:rPr lang="fr-FR" b="1" dirty="0" err="1">
                <a:solidFill>
                  <a:schemeClr val="tx1"/>
                </a:solidFill>
              </a:rPr>
              <a:t>vinylène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09537"/>
              </p:ext>
            </p:extLst>
          </p:nvPr>
        </p:nvGraphicFramePr>
        <p:xfrm>
          <a:off x="4191000" y="710533"/>
          <a:ext cx="38100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809595" imgH="1348047" progId="ChemDraw.Document.6.0">
                  <p:embed/>
                </p:oleObj>
              </mc:Choice>
              <mc:Fallback>
                <p:oleObj name="CS ChemDraw Drawing" r:id="rId3" imgW="3809595" imgH="13480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710533"/>
                        <a:ext cx="3810000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07790" y="6511356"/>
            <a:ext cx="6523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1200" dirty="0"/>
              <a:t>K. </a:t>
            </a:r>
            <a:r>
              <a:rPr lang="fr-FR" sz="1200" dirty="0" err="1"/>
              <a:t>Onida</a:t>
            </a:r>
            <a:r>
              <a:rPr lang="fr-FR" sz="1200" dirty="0"/>
              <a:t>, A. </a:t>
            </a:r>
            <a:r>
              <a:rPr lang="fr-FR" sz="1200" dirty="0" err="1"/>
              <a:t>Haddleton</a:t>
            </a:r>
            <a:r>
              <a:rPr lang="fr-FR" sz="1200" dirty="0"/>
              <a:t>, S. </a:t>
            </a:r>
            <a:r>
              <a:rPr lang="fr-FR" sz="1200" dirty="0" err="1"/>
              <a:t>Norsic</a:t>
            </a:r>
            <a:r>
              <a:rPr lang="fr-FR" sz="1200" dirty="0"/>
              <a:t>, C. Boisson, F. D’</a:t>
            </a:r>
            <a:r>
              <a:rPr lang="fr-FR" sz="1200" dirty="0" err="1"/>
              <a:t>Agosto</a:t>
            </a:r>
            <a:r>
              <a:rPr lang="fr-FR" sz="1200" dirty="0"/>
              <a:t>, N. </a:t>
            </a:r>
            <a:r>
              <a:rPr lang="fr-FR" sz="1200" dirty="0" err="1"/>
              <a:t>Duguet</a:t>
            </a:r>
            <a:r>
              <a:rPr lang="fr-FR" sz="1200" dirty="0"/>
              <a:t>, </a:t>
            </a:r>
            <a:r>
              <a:rPr lang="fr-FR" sz="1200" i="1" dirty="0"/>
              <a:t>Adv. </a:t>
            </a:r>
            <a:r>
              <a:rPr lang="fr-FR" sz="1200" i="1" dirty="0" err="1"/>
              <a:t>Synth</a:t>
            </a:r>
            <a:r>
              <a:rPr lang="fr-FR" sz="1200" i="1" dirty="0"/>
              <a:t>. </a:t>
            </a:r>
            <a:r>
              <a:rPr lang="fr-FR" sz="1200" i="1" dirty="0" err="1"/>
              <a:t>Catal</a:t>
            </a:r>
            <a:r>
              <a:rPr lang="fr-FR" sz="1200" i="1" dirty="0"/>
              <a:t>. </a:t>
            </a:r>
            <a:r>
              <a:rPr lang="fr-FR" sz="1200" b="1" dirty="0"/>
              <a:t>2021</a:t>
            </a:r>
            <a:r>
              <a:rPr lang="fr-FR" sz="1200" dirty="0"/>
              <a:t>, </a:t>
            </a:r>
            <a:r>
              <a:rPr lang="fr-FR" sz="1200" dirty="0" err="1"/>
              <a:t>accepted</a:t>
            </a:r>
            <a:r>
              <a:rPr lang="fr-FR" sz="1200" dirty="0"/>
              <a:t> 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02861" y="2181988"/>
            <a:ext cx="105232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-1328529" y="6538912"/>
            <a:ext cx="4114800" cy="365125"/>
          </a:xfrm>
        </p:spPr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5312"/>
              </p:ext>
            </p:extLst>
          </p:nvPr>
        </p:nvGraphicFramePr>
        <p:xfrm>
          <a:off x="728871" y="2220206"/>
          <a:ext cx="10871200" cy="425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2714151" imgH="4973782" progId="ChemDraw.Document.6.0">
                  <p:embed/>
                </p:oleObj>
              </mc:Choice>
              <mc:Fallback>
                <p:oleObj name="CS ChemDraw Drawing" r:id="rId5" imgW="12714151" imgH="49737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871" y="2220206"/>
                        <a:ext cx="10871200" cy="425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8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Carbonates de </a:t>
            </a:r>
            <a:r>
              <a:rPr lang="fr-FR" b="1" dirty="0" err="1">
                <a:solidFill>
                  <a:schemeClr val="tx1"/>
                </a:solidFill>
              </a:rPr>
              <a:t>vinylène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t 15">
            <a:extLst>
              <a:ext uri="{FF2B5EF4-FFF2-40B4-BE49-F238E27FC236}">
                <a16:creationId xmlns:a16="http://schemas.microsoft.com/office/drawing/2014/main" id="{F2F19A12-8D20-416E-80E9-3CB9F71BB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511672"/>
              </p:ext>
            </p:extLst>
          </p:nvPr>
        </p:nvGraphicFramePr>
        <p:xfrm>
          <a:off x="755062" y="2904708"/>
          <a:ext cx="3482619" cy="197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D479067-6FDA-4E7A-8475-027DEC623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85026"/>
              </p:ext>
            </p:extLst>
          </p:nvPr>
        </p:nvGraphicFramePr>
        <p:xfrm>
          <a:off x="3584591" y="709443"/>
          <a:ext cx="39592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13700" imgH="1291936" progId="ChemDraw.Document.6.0">
                  <p:embed/>
                </p:oleObj>
              </mc:Choice>
              <mc:Fallback>
                <p:oleObj name="CS ChemDraw Drawing" r:id="rId4" imgW="4513700" imgH="1291936" progId="ChemDraw.Document.6.0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8D479067-6FDA-4E7A-8475-027DEC623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91" y="709443"/>
                        <a:ext cx="3959225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61747" y="6509890"/>
            <a:ext cx="6523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1200" dirty="0"/>
              <a:t>K. </a:t>
            </a:r>
            <a:r>
              <a:rPr lang="fr-FR" sz="1200" dirty="0" err="1"/>
              <a:t>Onida</a:t>
            </a:r>
            <a:r>
              <a:rPr lang="fr-FR" sz="1200" dirty="0"/>
              <a:t>, A. </a:t>
            </a:r>
            <a:r>
              <a:rPr lang="fr-FR" sz="1200" dirty="0" err="1"/>
              <a:t>Haddleton</a:t>
            </a:r>
            <a:r>
              <a:rPr lang="fr-FR" sz="1200" dirty="0"/>
              <a:t>, S. </a:t>
            </a:r>
            <a:r>
              <a:rPr lang="fr-FR" sz="1200" dirty="0" err="1"/>
              <a:t>Norsic</a:t>
            </a:r>
            <a:r>
              <a:rPr lang="fr-FR" sz="1200" dirty="0"/>
              <a:t>, C. Boisson, F. D’</a:t>
            </a:r>
            <a:r>
              <a:rPr lang="fr-FR" sz="1200" dirty="0" err="1"/>
              <a:t>Agosto</a:t>
            </a:r>
            <a:r>
              <a:rPr lang="fr-FR" sz="1200" dirty="0"/>
              <a:t>, N. </a:t>
            </a:r>
            <a:r>
              <a:rPr lang="fr-FR" sz="1200" dirty="0" err="1"/>
              <a:t>Duguet</a:t>
            </a:r>
            <a:r>
              <a:rPr lang="fr-FR" sz="1200" dirty="0"/>
              <a:t>, </a:t>
            </a:r>
            <a:r>
              <a:rPr lang="fr-FR" sz="1200" i="1" dirty="0"/>
              <a:t>Adv. </a:t>
            </a:r>
            <a:r>
              <a:rPr lang="fr-FR" sz="1200" i="1" dirty="0" err="1"/>
              <a:t>Synth</a:t>
            </a:r>
            <a:r>
              <a:rPr lang="fr-FR" sz="1200" i="1" dirty="0"/>
              <a:t>. </a:t>
            </a:r>
            <a:r>
              <a:rPr lang="fr-FR" sz="1200" i="1" dirty="0" err="1"/>
              <a:t>Catal</a:t>
            </a:r>
            <a:r>
              <a:rPr lang="fr-FR" sz="1200" i="1" dirty="0"/>
              <a:t>. </a:t>
            </a:r>
            <a:r>
              <a:rPr lang="fr-FR" sz="1200" b="1" dirty="0"/>
              <a:t>2021</a:t>
            </a:r>
            <a:r>
              <a:rPr lang="fr-FR" sz="1200" dirty="0"/>
              <a:t>, </a:t>
            </a:r>
            <a:r>
              <a:rPr lang="fr-FR" sz="1200" dirty="0" err="1"/>
              <a:t>accepted</a:t>
            </a:r>
            <a:r>
              <a:rPr lang="fr-FR" sz="1200" dirty="0"/>
              <a:t> 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11801"/>
              </p:ext>
            </p:extLst>
          </p:nvPr>
        </p:nvGraphicFramePr>
        <p:xfrm>
          <a:off x="6026304" y="2811691"/>
          <a:ext cx="17938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462693" imgH="592628" progId="ChemDraw.Document.6.0">
                  <p:embed/>
                </p:oleObj>
              </mc:Choice>
              <mc:Fallback>
                <p:oleObj name="CS ChemDraw Drawing" r:id="rId6" imgW="1462693" imgH="5926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6304" y="2811691"/>
                        <a:ext cx="1793875" cy="7270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5580461" y="2268878"/>
            <a:ext cx="0" cy="417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326884"/>
              </p:ext>
            </p:extLst>
          </p:nvPr>
        </p:nvGraphicFramePr>
        <p:xfrm>
          <a:off x="6520558" y="4399415"/>
          <a:ext cx="470058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701092" imgH="1305445" progId="ChemDraw.Document.6.0">
                  <p:embed/>
                </p:oleObj>
              </mc:Choice>
              <mc:Fallback>
                <p:oleObj name="CS ChemDraw Drawing" r:id="rId8" imgW="4701092" imgH="13054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20558" y="4399415"/>
                        <a:ext cx="4700587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167707" y="2268878"/>
            <a:ext cx="26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5 recyclages du catalyseur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98976" y="2061755"/>
            <a:ext cx="297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Analyse du catalyseur recyclé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27122" y="5308304"/>
            <a:ext cx="26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perte d’activité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33 g de produit obtenu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185639" y="2685467"/>
            <a:ext cx="340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Métathèse d’anion observé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Formation spontané du NHC avec un phénolate basique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208252" y="5956240"/>
            <a:ext cx="4012893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u="sng" dirty="0"/>
              <a:t>Réaction sans ajout de base externe</a:t>
            </a:r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8838461" y="988405"/>
            <a:ext cx="0" cy="651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820179" y="1194641"/>
            <a:ext cx="10422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R% = 99 %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16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-1302338" y="6538748"/>
            <a:ext cx="4114800" cy="365125"/>
          </a:xfrm>
        </p:spPr>
        <p:txBody>
          <a:bodyPr/>
          <a:lstStyle/>
          <a:p>
            <a:r>
              <a:rPr lang="fr-FR" dirty="0"/>
              <a:t>Killian </a:t>
            </a:r>
            <a:r>
              <a:rPr lang="fr-FR" dirty="0" err="1"/>
              <a:t>Onida</a:t>
            </a:r>
            <a:r>
              <a:rPr lang="fr-FR" dirty="0"/>
              <a:t> - ICBMS</a:t>
            </a:r>
          </a:p>
        </p:txBody>
      </p:sp>
    </p:spTree>
    <p:extLst>
      <p:ext uri="{BB962C8B-B14F-4D97-AF65-F5344CB8AC3E}">
        <p14:creationId xmlns:p14="http://schemas.microsoft.com/office/powerpoint/2010/main" val="22521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6" grpId="0"/>
      <p:bldP spid="17" grpId="0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Conclusion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74" y="2964949"/>
            <a:ext cx="4227891" cy="1065428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122987"/>
              </p:ext>
            </p:extLst>
          </p:nvPr>
        </p:nvGraphicFramePr>
        <p:xfrm>
          <a:off x="4655373" y="918324"/>
          <a:ext cx="2717039" cy="123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62693" imgH="662594" progId="ChemDraw.Document.6.0">
                  <p:embed/>
                </p:oleObj>
              </mc:Choice>
              <mc:Fallback>
                <p:oleObj name="CS ChemDraw Drawing" r:id="rId3" imgW="1462693" imgH="6625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5373" y="918324"/>
                        <a:ext cx="2717039" cy="123019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DEEBF7"/>
                          </a:gs>
                          <a:gs pos="100000">
                            <a:schemeClr val="accent6">
                              <a:lumMod val="60000"/>
                              <a:lumOff val="40000"/>
                            </a:schemeClr>
                          </a:gs>
                        </a:gsLst>
                        <a:lin ang="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51186" y="1312717"/>
            <a:ext cx="26854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/>
              <a:t>Catalyse homogène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68673" y="1312717"/>
            <a:ext cx="278794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/>
              <a:t>Catalyse hétérogène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3094892" y="1511299"/>
            <a:ext cx="1489106" cy="1245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flipH="1">
            <a:off x="7443787" y="1511299"/>
            <a:ext cx="1476263" cy="1246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21017" y="2215311"/>
            <a:ext cx="4907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err="1"/>
              <a:t>Organocatalyseur</a:t>
            </a:r>
            <a:r>
              <a:rPr lang="fr-FR" sz="2400" b="1" u="sng" dirty="0"/>
              <a:t> Thermomorphique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101" y="1972090"/>
            <a:ext cx="230358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Bonne performance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Sélectivité 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Peu couteux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087186" y="1972090"/>
            <a:ext cx="275091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Séparation et recyclage Facile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Excellente duré de vie du catalyseur</a:t>
            </a:r>
          </a:p>
          <a:p>
            <a:pPr algn="ctr"/>
            <a:endParaRPr lang="fr-FR" sz="1400" dirty="0">
              <a:solidFill>
                <a:srgbClr val="00B050"/>
              </a:solidFill>
            </a:endParaRPr>
          </a:p>
          <a:p>
            <a:pPr algn="ctr"/>
            <a:r>
              <a:rPr lang="fr-FR" sz="1400" dirty="0"/>
              <a:t>Analyse du devenir du catalyseur</a:t>
            </a: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98707"/>
              </p:ext>
            </p:extLst>
          </p:nvPr>
        </p:nvGraphicFramePr>
        <p:xfrm>
          <a:off x="1936993" y="4902318"/>
          <a:ext cx="6778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677732" imgH="799754" progId="ChemDraw.Document.6.0">
                  <p:embed/>
                </p:oleObj>
              </mc:Choice>
              <mc:Fallback>
                <p:oleObj name="CS ChemDraw Drawing" r:id="rId5" imgW="677732" imgH="7997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993" y="4902318"/>
                        <a:ext cx="677863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89996"/>
              </p:ext>
            </p:extLst>
          </p:nvPr>
        </p:nvGraphicFramePr>
        <p:xfrm>
          <a:off x="5602913" y="5529658"/>
          <a:ext cx="12446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244764" imgH="824345" progId="ChemDraw.Document.6.0">
                  <p:embed/>
                </p:oleObj>
              </mc:Choice>
              <mc:Fallback>
                <p:oleObj name="CS ChemDraw Drawing" r:id="rId7" imgW="1244764" imgH="8243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2913" y="5529658"/>
                        <a:ext cx="1244600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484750"/>
              </p:ext>
            </p:extLst>
          </p:nvPr>
        </p:nvGraphicFramePr>
        <p:xfrm>
          <a:off x="9981418" y="5006586"/>
          <a:ext cx="5016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501098" imgH="772391" progId="ChemDraw.Document.6.0">
                  <p:embed/>
                </p:oleObj>
              </mc:Choice>
              <mc:Fallback>
                <p:oleObj name="CS ChemDraw Drawing" r:id="rId9" imgW="501098" imgH="7723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81418" y="5006586"/>
                        <a:ext cx="501650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droite 19"/>
          <p:cNvSpPr/>
          <p:nvPr/>
        </p:nvSpPr>
        <p:spPr>
          <a:xfrm rot="9084823">
            <a:off x="3221031" y="4720436"/>
            <a:ext cx="1155966" cy="17902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2515177" flipH="1">
            <a:off x="8197689" y="4682944"/>
            <a:ext cx="999258" cy="17902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5400000">
            <a:off x="5616305" y="4821113"/>
            <a:ext cx="917307" cy="1846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087186" y="5818494"/>
            <a:ext cx="237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Carbonates de </a:t>
            </a:r>
            <a:r>
              <a:rPr lang="fr-FR" dirty="0" err="1"/>
              <a:t>vinylène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844560" y="6339918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Carbonates d’huile végétale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245737" y="5682216"/>
            <a:ext cx="21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Carbonates cycliques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17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132597" y="5941614"/>
            <a:ext cx="2383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 </a:t>
            </a:r>
            <a:r>
              <a:rPr lang="en-US" sz="1200" i="1" dirty="0"/>
              <a:t>Adv. Synth. </a:t>
            </a:r>
            <a:r>
              <a:rPr lang="en-US" sz="1200" i="1" dirty="0" err="1"/>
              <a:t>Catal</a:t>
            </a:r>
            <a:r>
              <a:rPr lang="en-US" sz="1200" i="1" dirty="0"/>
              <a:t>.</a:t>
            </a:r>
            <a:r>
              <a:rPr lang="en-US" sz="1200" dirty="0"/>
              <a:t> </a:t>
            </a:r>
            <a:r>
              <a:rPr lang="en-US" sz="1200" b="1" dirty="0"/>
              <a:t>2020</a:t>
            </a:r>
            <a:r>
              <a:rPr lang="en-US" sz="1200" dirty="0"/>
              <a:t>, </a:t>
            </a:r>
            <a:r>
              <a:rPr lang="en-US" sz="1200" i="1" dirty="0"/>
              <a:t>362</a:t>
            </a:r>
            <a:r>
              <a:rPr lang="en-US" sz="1200" dirty="0"/>
              <a:t>, 1696.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83980" y="6616141"/>
            <a:ext cx="2682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Adv. Sustainable Syst. </a:t>
            </a:r>
            <a:r>
              <a:rPr lang="en-US" sz="1200" b="1" dirty="0"/>
              <a:t>2021,</a:t>
            </a:r>
            <a:r>
              <a:rPr lang="en-US" sz="1200" dirty="0"/>
              <a:t> </a:t>
            </a:r>
            <a:r>
              <a:rPr lang="en-US" sz="1200" i="1" dirty="0"/>
              <a:t>5,</a:t>
            </a:r>
            <a:r>
              <a:rPr lang="en-US" sz="1200" dirty="0"/>
              <a:t> 2000218.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52391" y="6082920"/>
            <a:ext cx="2290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Adv. Synth. </a:t>
            </a:r>
            <a:r>
              <a:rPr lang="en-US" sz="1200" i="1" dirty="0" err="1"/>
              <a:t>Catal</a:t>
            </a:r>
            <a:r>
              <a:rPr lang="en-US" sz="1200" i="1" dirty="0"/>
              <a:t>. </a:t>
            </a:r>
            <a:r>
              <a:rPr lang="en-US" sz="1200" b="1" dirty="0"/>
              <a:t>2021,</a:t>
            </a:r>
            <a:r>
              <a:rPr lang="en-US" sz="1200" dirty="0"/>
              <a:t> accepted </a:t>
            </a:r>
          </a:p>
        </p:txBody>
      </p:sp>
    </p:spTree>
    <p:extLst>
      <p:ext uri="{BB962C8B-B14F-4D97-AF65-F5344CB8AC3E}">
        <p14:creationId xmlns:p14="http://schemas.microsoft.com/office/powerpoint/2010/main" val="428802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41" y="2567614"/>
            <a:ext cx="6101256" cy="3427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49452"/>
            <a:ext cx="330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Merci de votre attention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779" y="483948"/>
            <a:ext cx="297273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Merci à l’équipe de CASYEN …</a:t>
            </a:r>
          </a:p>
          <a:p>
            <a:endParaRPr lang="fr-FR" dirty="0"/>
          </a:p>
          <a:p>
            <a:r>
              <a:rPr lang="en-GB" dirty="0" err="1"/>
              <a:t>Pr</a:t>
            </a:r>
            <a:r>
              <a:rPr lang="en-GB" dirty="0"/>
              <a:t> Marc </a:t>
            </a:r>
            <a:r>
              <a:rPr lang="en-GB" dirty="0" err="1"/>
              <a:t>Lemaire</a:t>
            </a:r>
            <a:endParaRPr lang="en-GB" dirty="0"/>
          </a:p>
          <a:p>
            <a:r>
              <a:rPr lang="en-US" dirty="0" err="1"/>
              <a:t>Dr</a:t>
            </a:r>
            <a:r>
              <a:rPr lang="en-US" dirty="0"/>
              <a:t> Nicolas </a:t>
            </a:r>
            <a:r>
              <a:rPr lang="en-US" dirty="0" err="1"/>
              <a:t>Duguet</a:t>
            </a:r>
            <a:endParaRPr lang="en-US" dirty="0"/>
          </a:p>
          <a:p>
            <a:r>
              <a:rPr lang="en-US" dirty="0" err="1"/>
              <a:t>Dr</a:t>
            </a:r>
            <a:r>
              <a:rPr lang="en-US" dirty="0"/>
              <a:t> Estelle </a:t>
            </a:r>
            <a:r>
              <a:rPr lang="en-US" dirty="0" err="1"/>
              <a:t>Métay</a:t>
            </a:r>
            <a:endParaRPr lang="en-US" dirty="0"/>
          </a:p>
          <a:p>
            <a:r>
              <a:rPr lang="en-US" dirty="0"/>
              <a:t>Dr Anis </a:t>
            </a:r>
            <a:r>
              <a:rPr lang="en-US" dirty="0" err="1"/>
              <a:t>Tlili</a:t>
            </a:r>
            <a:endParaRPr lang="en-US" dirty="0"/>
          </a:p>
          <a:p>
            <a:r>
              <a:rPr lang="en-US" dirty="0"/>
              <a:t>Marie Christine Duclos</a:t>
            </a:r>
          </a:p>
          <a:p>
            <a:r>
              <a:rPr lang="en-US" dirty="0"/>
              <a:t>Dr Romain </a:t>
            </a:r>
            <a:r>
              <a:rPr lang="en-US" dirty="0" err="1"/>
              <a:t>Chavallard</a:t>
            </a:r>
            <a:endParaRPr lang="en-US" dirty="0"/>
          </a:p>
          <a:p>
            <a:r>
              <a:rPr lang="en-US" dirty="0"/>
              <a:t>Dr </a:t>
            </a:r>
            <a:r>
              <a:rPr lang="en-US" dirty="0" err="1"/>
              <a:t>Mélissa</a:t>
            </a:r>
            <a:r>
              <a:rPr lang="en-US" dirty="0"/>
              <a:t> </a:t>
            </a:r>
            <a:r>
              <a:rPr lang="en-US" dirty="0" err="1"/>
              <a:t>Landart</a:t>
            </a:r>
            <a:endParaRPr lang="en-US" dirty="0"/>
          </a:p>
          <a:p>
            <a:r>
              <a:rPr lang="en-US" dirty="0"/>
              <a:t>Dr Thomas De Dios Miguel</a:t>
            </a:r>
          </a:p>
          <a:p>
            <a:r>
              <a:rPr lang="en-US" dirty="0"/>
              <a:t>Dr Marion Delorme</a:t>
            </a:r>
          </a:p>
          <a:p>
            <a:r>
              <a:rPr lang="en-US" dirty="0"/>
              <a:t>Dr Vincent </a:t>
            </a:r>
            <a:r>
              <a:rPr lang="en-US" dirty="0" err="1"/>
              <a:t>Denavit</a:t>
            </a:r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Louvel</a:t>
            </a:r>
            <a:endParaRPr lang="en-US" dirty="0"/>
          </a:p>
          <a:p>
            <a:r>
              <a:rPr lang="en-US" dirty="0"/>
              <a:t>Alexis </a:t>
            </a:r>
            <a:r>
              <a:rPr lang="en-US" dirty="0" err="1"/>
              <a:t>Taponard</a:t>
            </a:r>
            <a:endParaRPr lang="en-US" dirty="0"/>
          </a:p>
          <a:p>
            <a:r>
              <a:rPr lang="en-US" dirty="0"/>
              <a:t>Huan Wang</a:t>
            </a:r>
          </a:p>
          <a:p>
            <a:r>
              <a:rPr lang="en-US" dirty="0" err="1"/>
              <a:t>Leyli</a:t>
            </a:r>
            <a:r>
              <a:rPr lang="en-US" dirty="0"/>
              <a:t> </a:t>
            </a:r>
            <a:r>
              <a:rPr lang="en-US" dirty="0" err="1"/>
              <a:t>Ibrahimli</a:t>
            </a:r>
            <a:endParaRPr lang="en-US" dirty="0"/>
          </a:p>
          <a:p>
            <a:r>
              <a:rPr lang="en-US" dirty="0"/>
              <a:t>Alban </a:t>
            </a:r>
            <a:r>
              <a:rPr lang="en-US" dirty="0" err="1"/>
              <a:t>Lavaud</a:t>
            </a:r>
            <a:endParaRPr lang="en-US" dirty="0"/>
          </a:p>
          <a:p>
            <a:r>
              <a:rPr lang="en-US" dirty="0"/>
              <a:t>Rodolphe </a:t>
            </a:r>
            <a:r>
              <a:rPr lang="en-US" dirty="0" err="1"/>
              <a:t>Bertelon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49" y="5268133"/>
            <a:ext cx="1453342" cy="14533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02" y="2562427"/>
            <a:ext cx="2623865" cy="10689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85" y="3941341"/>
            <a:ext cx="2857500" cy="12668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43" y="5275692"/>
            <a:ext cx="1375348" cy="13753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AA3D5EA-FC3E-4BFC-BAA1-A01BD8EAF112}"/>
              </a:ext>
            </a:extLst>
          </p:cNvPr>
          <p:cNvSpPr txBox="1"/>
          <p:nvPr/>
        </p:nvSpPr>
        <p:spPr>
          <a:xfrm>
            <a:off x="4853126" y="483948"/>
            <a:ext cx="24857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… </a:t>
            </a:r>
            <a:r>
              <a:rPr lang="fr-FR" dirty="0"/>
              <a:t>et de C2P2</a:t>
            </a:r>
          </a:p>
          <a:p>
            <a:endParaRPr lang="en-US" dirty="0"/>
          </a:p>
          <a:p>
            <a:r>
              <a:rPr lang="fr-FR" dirty="0"/>
              <a:t>Dr Christophe Boisson</a:t>
            </a:r>
          </a:p>
          <a:p>
            <a:r>
              <a:rPr lang="fr-FR" dirty="0"/>
              <a:t>Dr Franck D’</a:t>
            </a:r>
            <a:r>
              <a:rPr lang="fr-FR" dirty="0" err="1"/>
              <a:t>Agosto</a:t>
            </a:r>
            <a:endParaRPr lang="fr-FR" dirty="0"/>
          </a:p>
          <a:p>
            <a:r>
              <a:rPr lang="fr-FR" dirty="0"/>
              <a:t>Dr Sébastien </a:t>
            </a:r>
            <a:r>
              <a:rPr lang="fr-FR" dirty="0" err="1"/>
              <a:t>Norsic</a:t>
            </a:r>
            <a:endParaRPr lang="fr-FR" dirty="0"/>
          </a:p>
          <a:p>
            <a:r>
              <a:rPr lang="fr-FR" dirty="0"/>
              <a:t>Dr Alice </a:t>
            </a:r>
            <a:r>
              <a:rPr lang="fr-FR" dirty="0" err="1"/>
              <a:t>Haddleton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98" y="742122"/>
            <a:ext cx="1695074" cy="1695074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18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7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FF376C-646A-4645-A59F-CCC5EA372485}"/>
              </a:ext>
            </a:extLst>
          </p:cNvPr>
          <p:cNvSpPr txBox="1"/>
          <p:nvPr/>
        </p:nvSpPr>
        <p:spPr>
          <a:xfrm>
            <a:off x="2569920" y="1181883"/>
            <a:ext cx="583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Un catalyseur est une substance qui modifie la vitesse d'une réaction, il participe à la réaction dans une étape, mais est régénéré dans une étape subséquente.</a:t>
            </a:r>
            <a:endParaRPr lang="en-US" dirty="0"/>
          </a:p>
        </p:txBody>
      </p:sp>
      <p:pic>
        <p:nvPicPr>
          <p:cNvPr id="11" name="Image 10" descr="Une image contenant texte, personne, homme, intérieur&#10;&#10;Description générée automatiquement">
            <a:extLst>
              <a:ext uri="{FF2B5EF4-FFF2-40B4-BE49-F238E27FC236}">
                <a16:creationId xmlns:a16="http://schemas.microsoft.com/office/drawing/2014/main" id="{17F2004A-C464-41DB-804C-4721AD22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6" y="782006"/>
            <a:ext cx="1644063" cy="200066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66E645-24EB-4925-A2EE-728E6BDB6350}"/>
              </a:ext>
            </a:extLst>
          </p:cNvPr>
          <p:cNvSpPr txBox="1"/>
          <p:nvPr/>
        </p:nvSpPr>
        <p:spPr>
          <a:xfrm>
            <a:off x="310368" y="2782669"/>
            <a:ext cx="116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Jöns</a:t>
            </a:r>
            <a:r>
              <a:rPr lang="en-US" dirty="0"/>
              <a:t> Jacob Berzelius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2C3C4C-FB88-464F-AEF2-63F0BEA4C2DB}"/>
              </a:ext>
            </a:extLst>
          </p:cNvPr>
          <p:cNvSpPr txBox="1"/>
          <p:nvPr/>
        </p:nvSpPr>
        <p:spPr>
          <a:xfrm>
            <a:off x="1631169" y="2921168"/>
            <a:ext cx="652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1835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6AB7029-9682-49BD-9108-B8BDB3DFD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43" y="781717"/>
            <a:ext cx="3051011" cy="2000663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4768360" y="3568700"/>
            <a:ext cx="2616203" cy="2933700"/>
            <a:chOff x="4629144" y="3568700"/>
            <a:chExt cx="2616203" cy="29337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F2D0E-3EA7-4CD7-B2E2-C446467946E1}"/>
                </a:ext>
              </a:extLst>
            </p:cNvPr>
            <p:cNvSpPr/>
            <p:nvPr/>
          </p:nvSpPr>
          <p:spPr>
            <a:xfrm>
              <a:off x="4629144" y="3568700"/>
              <a:ext cx="2616203" cy="29337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6BD145A-50B7-4D65-8B7D-EB0211AC269A}"/>
                </a:ext>
              </a:extLst>
            </p:cNvPr>
            <p:cNvSpPr txBox="1"/>
            <p:nvPr/>
          </p:nvSpPr>
          <p:spPr>
            <a:xfrm>
              <a:off x="5059842" y="3767903"/>
              <a:ext cx="1754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Catalyse</a:t>
              </a:r>
              <a:r>
                <a:rPr lang="en-US" sz="2000" b="1" dirty="0"/>
                <a:t> </a:t>
              </a:r>
              <a:r>
                <a:rPr lang="en-US" sz="2000" b="1" dirty="0" err="1"/>
                <a:t>hétérogène</a:t>
              </a:r>
              <a:endParaRPr lang="en-US" sz="2000" b="1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0B76E3F-7B98-4AC4-80C8-A41EBCC43CEE}"/>
                </a:ext>
              </a:extLst>
            </p:cNvPr>
            <p:cNvSpPr txBox="1"/>
            <p:nvPr/>
          </p:nvSpPr>
          <p:spPr>
            <a:xfrm>
              <a:off x="4815920" y="4938150"/>
              <a:ext cx="2242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Réactifs et catalyseur dans des phases différentes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475760" y="3568700"/>
            <a:ext cx="2616203" cy="2933700"/>
            <a:chOff x="431800" y="3568700"/>
            <a:chExt cx="2616203" cy="29337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701344-59DB-4EEB-B4DC-14EC0F392B6D}"/>
                </a:ext>
              </a:extLst>
            </p:cNvPr>
            <p:cNvSpPr/>
            <p:nvPr/>
          </p:nvSpPr>
          <p:spPr>
            <a:xfrm>
              <a:off x="431800" y="3568700"/>
              <a:ext cx="2616203" cy="2933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67EF7AB-A53A-4717-902D-110047FADE93}"/>
                </a:ext>
              </a:extLst>
            </p:cNvPr>
            <p:cNvSpPr txBox="1"/>
            <p:nvPr/>
          </p:nvSpPr>
          <p:spPr>
            <a:xfrm>
              <a:off x="695871" y="3767903"/>
              <a:ext cx="20701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/>
                <a:t>Catalyse</a:t>
              </a:r>
              <a:r>
                <a:rPr lang="en-US" sz="2000" b="1" dirty="0"/>
                <a:t> </a:t>
              </a:r>
              <a:r>
                <a:rPr lang="en-US" sz="2000" b="1" dirty="0" err="1"/>
                <a:t>homogène</a:t>
              </a:r>
              <a:r>
                <a:rPr lang="en-US" sz="2000" b="1" dirty="0"/>
                <a:t>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C943BED-AC86-4827-A10B-6D92ADF47641}"/>
                </a:ext>
              </a:extLst>
            </p:cNvPr>
            <p:cNvSpPr txBox="1"/>
            <p:nvPr/>
          </p:nvSpPr>
          <p:spPr>
            <a:xfrm>
              <a:off x="609596" y="4938150"/>
              <a:ext cx="2242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Réactifs et catalyseur dans la même phase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9060959" y="3568700"/>
            <a:ext cx="2616203" cy="2933700"/>
            <a:chOff x="9016999" y="3568700"/>
            <a:chExt cx="2616203" cy="29337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53EE04-F89F-4956-A3D3-7EB47FB0ECFC}"/>
                </a:ext>
              </a:extLst>
            </p:cNvPr>
            <p:cNvSpPr/>
            <p:nvPr/>
          </p:nvSpPr>
          <p:spPr>
            <a:xfrm>
              <a:off x="9016999" y="3568700"/>
              <a:ext cx="2616203" cy="2933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0568A5B-EC2E-4B0B-AC4A-3D597BAFB9C4}"/>
                </a:ext>
              </a:extLst>
            </p:cNvPr>
            <p:cNvSpPr txBox="1"/>
            <p:nvPr/>
          </p:nvSpPr>
          <p:spPr>
            <a:xfrm>
              <a:off x="9163050" y="3767903"/>
              <a:ext cx="23241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/>
                <a:t>Catalyse</a:t>
              </a:r>
              <a:r>
                <a:rPr lang="en-US" sz="2000" b="1" dirty="0"/>
                <a:t> </a:t>
              </a:r>
              <a:r>
                <a:rPr lang="en-US" sz="2000" b="1" dirty="0" err="1"/>
                <a:t>enzymatique</a:t>
              </a:r>
              <a:r>
                <a:rPr lang="en-US" sz="2000" b="1" dirty="0"/>
                <a:t> 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1CCF877-85D5-4AEA-B2D9-D573FCE9726E}"/>
                </a:ext>
              </a:extLst>
            </p:cNvPr>
            <p:cNvSpPr txBox="1"/>
            <p:nvPr/>
          </p:nvSpPr>
          <p:spPr>
            <a:xfrm>
              <a:off x="9423400" y="4938150"/>
              <a:ext cx="180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Les réactions sont en surface des enzymes </a:t>
              </a:r>
            </a:p>
          </p:txBody>
        </p:sp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2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69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85030" y="1073393"/>
            <a:ext cx="3059723" cy="1801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Organocatalyse</a:t>
            </a:r>
            <a:r>
              <a:rPr lang="fr-FR" sz="2400" b="1" dirty="0">
                <a:solidFill>
                  <a:schemeClr val="tx1"/>
                </a:solidFill>
              </a:rPr>
              <a:t> homogène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35779" y="4590280"/>
            <a:ext cx="348364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Sélectivité élevée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Conditions douces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Peu coûteux</a:t>
            </a:r>
          </a:p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99720" y="4451781"/>
            <a:ext cx="3483642" cy="203132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Haute charge catalytique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Difficulté de séparation catalyseur/produits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Non recyclable</a:t>
            </a:r>
          </a:p>
          <a:p>
            <a:pPr algn="ctr"/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11308" y="649373"/>
            <a:ext cx="2866292" cy="2384696"/>
            <a:chOff x="311308" y="649373"/>
            <a:chExt cx="2866292" cy="2384696"/>
          </a:xfrm>
        </p:grpSpPr>
        <p:sp>
          <p:nvSpPr>
            <p:cNvPr id="3" name="Ellipse 2"/>
            <p:cNvSpPr/>
            <p:nvPr/>
          </p:nvSpPr>
          <p:spPr>
            <a:xfrm>
              <a:off x="1027881" y="649373"/>
              <a:ext cx="1433146" cy="12748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11308" y="1759183"/>
              <a:ext cx="1433146" cy="12748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744454" y="1759184"/>
              <a:ext cx="1433146" cy="1274885"/>
            </a:xfrm>
            <a:prstGeom prst="ellipse">
              <a:avLst/>
            </a:prstGeom>
            <a:solidFill>
              <a:srgbClr val="DDF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2924939"/>
                </p:ext>
              </p:extLst>
            </p:nvPr>
          </p:nvGraphicFramePr>
          <p:xfrm>
            <a:off x="1195972" y="886145"/>
            <a:ext cx="109696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1877036" imgH="1349779" progId="ChemDraw.Document.6.0">
                    <p:embed/>
                  </p:oleObj>
                </mc:Choice>
                <mc:Fallback>
                  <p:oleObj name="CS ChemDraw Drawing" r:id="rId2" imgW="1877036" imgH="134977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95972" y="886145"/>
                          <a:ext cx="1096963" cy="787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1397475"/>
                </p:ext>
              </p:extLst>
            </p:nvPr>
          </p:nvGraphicFramePr>
          <p:xfrm>
            <a:off x="590219" y="2064158"/>
            <a:ext cx="875323" cy="770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1499477" imgH="1321031" progId="ChemDraw.Document.6.0">
                    <p:embed/>
                  </p:oleObj>
                </mc:Choice>
                <mc:Fallback>
                  <p:oleObj name="CS ChemDraw Drawing" r:id="rId4" imgW="1499477" imgH="132103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0219" y="2064158"/>
                          <a:ext cx="875323" cy="7706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690802"/>
                </p:ext>
              </p:extLst>
            </p:nvPr>
          </p:nvGraphicFramePr>
          <p:xfrm>
            <a:off x="1913463" y="2037158"/>
            <a:ext cx="1110516" cy="79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1875648" imgH="1348394" progId="ChemDraw.Document.6.0">
                    <p:embed/>
                  </p:oleObj>
                </mc:Choice>
                <mc:Fallback>
                  <p:oleObj name="CS ChemDraw Drawing" r:id="rId6" imgW="1875648" imgH="134839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13463" y="2037158"/>
                          <a:ext cx="1110516" cy="7976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521495"/>
              </p:ext>
            </p:extLst>
          </p:nvPr>
        </p:nvGraphicFramePr>
        <p:xfrm>
          <a:off x="4827231" y="1489363"/>
          <a:ext cx="2175320" cy="96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979060" imgH="882188" progId="ChemDraw.Document.6.0">
                  <p:embed/>
                </p:oleObj>
              </mc:Choice>
              <mc:Fallback>
                <p:oleObj name="CS ChemDraw Drawing" r:id="rId8" imgW="1979060" imgH="882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7231" y="1489363"/>
                        <a:ext cx="2175320" cy="96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8716962" y="1014815"/>
            <a:ext cx="1450731" cy="1860427"/>
            <a:chOff x="8123482" y="1014815"/>
            <a:chExt cx="1450731" cy="1860427"/>
          </a:xfrm>
        </p:grpSpPr>
        <p:sp>
          <p:nvSpPr>
            <p:cNvPr id="17" name="Triangle isocèle 16"/>
            <p:cNvSpPr/>
            <p:nvPr/>
          </p:nvSpPr>
          <p:spPr>
            <a:xfrm>
              <a:off x="8123482" y="1014815"/>
              <a:ext cx="1450731" cy="1860427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15" name="Obj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314339"/>
                </p:ext>
              </p:extLst>
            </p:nvPr>
          </p:nvGraphicFramePr>
          <p:xfrm>
            <a:off x="8638786" y="1824188"/>
            <a:ext cx="455293" cy="912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366801" imgH="735676" progId="ChemDraw.Document.6.0">
                    <p:embed/>
                  </p:oleObj>
                </mc:Choice>
                <mc:Fallback>
                  <p:oleObj name="CS ChemDraw Drawing" r:id="rId10" imgW="366801" imgH="73567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638786" y="1824188"/>
                          <a:ext cx="455293" cy="9125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ZoneTexte 17"/>
          <p:cNvSpPr txBox="1"/>
          <p:nvPr/>
        </p:nvSpPr>
        <p:spPr>
          <a:xfrm>
            <a:off x="8686880" y="2919391"/>
            <a:ext cx="1546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Dimethyl</a:t>
            </a:r>
            <a:endParaRPr lang="fr-FR" dirty="0"/>
          </a:p>
          <a:p>
            <a:pPr algn="ctr"/>
            <a:r>
              <a:rPr lang="fr-FR" dirty="0" err="1"/>
              <a:t>aminopyridine</a:t>
            </a:r>
            <a:endParaRPr lang="fr-FR" dirty="0"/>
          </a:p>
          <a:p>
            <a:pPr algn="ctr"/>
            <a:r>
              <a:rPr lang="fr-FR" dirty="0"/>
              <a:t>(DMAP)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59302" y="3123473"/>
            <a:ext cx="286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Carbènes</a:t>
            </a:r>
            <a:r>
              <a:rPr lang="fr-FR" dirty="0"/>
              <a:t>  </a:t>
            </a:r>
            <a:r>
              <a:rPr lang="fr-FR" i="1" dirty="0"/>
              <a:t>N</a:t>
            </a:r>
            <a:r>
              <a:rPr lang="fr-FR" dirty="0"/>
              <a:t>-hétérocycliques</a:t>
            </a:r>
          </a:p>
          <a:p>
            <a:pPr algn="ctr"/>
            <a:r>
              <a:rPr lang="fr-FR" dirty="0"/>
              <a:t>(NHC)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3574" y="3123473"/>
            <a:ext cx="2242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Thiourée</a:t>
            </a:r>
            <a:r>
              <a:rPr lang="fr-FR" dirty="0"/>
              <a:t> de </a:t>
            </a:r>
            <a:r>
              <a:rPr lang="fr-FR" dirty="0" err="1"/>
              <a:t>Schreiner</a:t>
            </a:r>
            <a:endParaRPr lang="fr-FR" dirty="0"/>
          </a:p>
        </p:txBody>
      </p:sp>
      <p:sp>
        <p:nvSpPr>
          <p:cNvPr id="23" name="Triangle isocèle 22"/>
          <p:cNvSpPr/>
          <p:nvPr/>
        </p:nvSpPr>
        <p:spPr>
          <a:xfrm flipV="1">
            <a:off x="9884529" y="1014815"/>
            <a:ext cx="1450731" cy="1860427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9946076" y="3204909"/>
            <a:ext cx="151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Proline</a:t>
            </a: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797879"/>
              </p:ext>
            </p:extLst>
          </p:nvPr>
        </p:nvGraphicFramePr>
        <p:xfrm>
          <a:off x="10202863" y="1204665"/>
          <a:ext cx="862348" cy="65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743319" imgH="561802" progId="ChemDraw.Document.6.0">
                  <p:embed/>
                </p:oleObj>
              </mc:Choice>
              <mc:Fallback>
                <p:oleObj name="CS ChemDraw Drawing" r:id="rId12" imgW="743319" imgH="561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02863" y="1204665"/>
                        <a:ext cx="862348" cy="652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3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6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Organocatalyse</a:t>
            </a:r>
            <a:r>
              <a:rPr lang="fr-FR" sz="2400" b="1" dirty="0">
                <a:solidFill>
                  <a:schemeClr val="tx1"/>
                </a:solidFill>
              </a:rPr>
              <a:t> supportée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27937" y="4219609"/>
            <a:ext cx="127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Polystyrène</a:t>
            </a:r>
            <a:endParaRPr lang="en-GB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5854115" y="421960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Silice</a:t>
            </a:r>
            <a:endParaRPr lang="fr-FR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9904560" y="4198287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Chitosan</a:t>
            </a:r>
            <a:endParaRPr lang="en-GB" baseline="30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04" y="1325507"/>
            <a:ext cx="1618468" cy="16184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1" y="1398814"/>
            <a:ext cx="1756031" cy="16134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91" y="1398814"/>
            <a:ext cx="2225610" cy="16692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20" y="3178951"/>
            <a:ext cx="3189919" cy="8871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48" y="3046811"/>
            <a:ext cx="965598" cy="11514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38" y="3074604"/>
            <a:ext cx="2558887" cy="115823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00941" y="5003399"/>
            <a:ext cx="348364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Séparation et recyclage aisés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Excellente durée de vie du catalyseur</a:t>
            </a:r>
          </a:p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298101" y="5003399"/>
            <a:ext cx="3255410" cy="147732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Faible performance catalytique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Catalyseur coûteux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Conditions de réaction dures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74543" y="950572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Support polymérique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30070" y="950572"/>
            <a:ext cx="211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Support inorganique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538523" y="977775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Support naturel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4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1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Support thermomorphique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069" y="1273961"/>
            <a:ext cx="10594731" cy="923330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/>
              <a:t>Le comportement </a:t>
            </a:r>
            <a:r>
              <a:rPr lang="fr-FR" u="sng" dirty="0"/>
              <a:t>thermomorphique</a:t>
            </a:r>
            <a:r>
              <a:rPr lang="fr-FR" dirty="0"/>
              <a:t> d'un matériau ou d'un composé est défini par sa capacité à changer de phase dans un mélange, en fonction de la température du milieu. Ce changement de phase peut parfois s'accompagner d'un changement d'état de la matière.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14763"/>
              </p:ext>
            </p:extLst>
          </p:nvPr>
        </p:nvGraphicFramePr>
        <p:xfrm>
          <a:off x="443706" y="3178721"/>
          <a:ext cx="11304588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085700" imgH="1860319" progId="ChemDraw.Document.6.0">
                  <p:embed/>
                </p:oleObj>
              </mc:Choice>
              <mc:Fallback>
                <p:oleObj name="CS ChemDraw Drawing" r:id="rId2" imgW="9085700" imgH="1860319" progId="ChemDraw.Document.6.0">
                  <p:embed/>
                  <p:pic>
                    <p:nvPicPr>
                      <p:cNvPr id="11" name="Obje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706" y="3178721"/>
                        <a:ext cx="11304588" cy="231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21" y="3561861"/>
            <a:ext cx="295174" cy="9917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73" y="3597030"/>
            <a:ext cx="295335" cy="921446"/>
          </a:xfrm>
          <a:prstGeom prst="rect">
            <a:avLst/>
          </a:prstGeom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7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303" y="4200689"/>
            <a:ext cx="2138269" cy="1031571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8822" y="3946347"/>
            <a:ext cx="1185213" cy="119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600764" y="854260"/>
            <a:ext cx="9044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Dp</a:t>
            </a:r>
            <a:r>
              <a:rPr lang="en-GB" dirty="0"/>
              <a:t> = 31</a:t>
            </a:r>
          </a:p>
          <a:p>
            <a:r>
              <a:rPr lang="en-GB" i="1" dirty="0"/>
              <a:t>f = 98%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Synthèse du catalyseur thermomorphique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36631"/>
              </p:ext>
            </p:extLst>
          </p:nvPr>
        </p:nvGraphicFramePr>
        <p:xfrm>
          <a:off x="499896" y="1685949"/>
          <a:ext cx="110521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892752" imgH="1977736" progId="ChemDraw.Document.6.0">
                  <p:embed/>
                </p:oleObj>
              </mc:Choice>
              <mc:Fallback>
                <p:oleObj name="CS ChemDraw Drawing" r:id="rId4" imgW="11892752" imgH="19777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896" y="1685949"/>
                        <a:ext cx="1105217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6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113371" y="330640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98 %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460523" y="3339608"/>
            <a:ext cx="17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M</a:t>
            </a:r>
            <a:r>
              <a:rPr lang="fr-FR" baseline="-25000" dirty="0"/>
              <a:t>n </a:t>
            </a:r>
            <a:r>
              <a:rPr lang="fr-FR" dirty="0"/>
              <a:t>≈ 1100 g/mol</a:t>
            </a:r>
            <a:endParaRPr lang="fr-FR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197600" y="854260"/>
            <a:ext cx="5651500" cy="471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O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57" y="2042144"/>
            <a:ext cx="8556758" cy="481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1754"/>
              </p:ext>
            </p:extLst>
          </p:nvPr>
        </p:nvGraphicFramePr>
        <p:xfrm>
          <a:off x="4618057" y="757337"/>
          <a:ext cx="2443957" cy="115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59570" imgH="689956" progId="ChemDraw.Document.6.0">
                  <p:embed/>
                </p:oleObj>
              </mc:Choice>
              <mc:Fallback>
                <p:oleObj name="CS ChemDraw Drawing" r:id="rId3" imgW="1459570" imgH="689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8057" y="757337"/>
                        <a:ext cx="2443957" cy="115682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Synthèse du catalyseur thermomorphique - DSC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73" y="898984"/>
            <a:ext cx="1343212" cy="11431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86" y="834781"/>
            <a:ext cx="1579990" cy="114316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257300" y="1974927"/>
            <a:ext cx="8861115" cy="196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22543" y="6721475"/>
            <a:ext cx="8861115" cy="13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753225" y="598491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Fusion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96498" y="2238312"/>
            <a:ext cx="144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Cristallisation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2000250" y="5114925"/>
            <a:ext cx="1343025" cy="2000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flipH="1">
            <a:off x="8358456" y="3637626"/>
            <a:ext cx="1343025" cy="200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6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59971"/>
              </p:ext>
            </p:extLst>
          </p:nvPr>
        </p:nvGraphicFramePr>
        <p:xfrm>
          <a:off x="8817896" y="2999235"/>
          <a:ext cx="2876939" cy="249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53554" imgH="1956608" progId="ChemDraw.Document.6.0">
                  <p:embed/>
                </p:oleObj>
              </mc:Choice>
              <mc:Fallback>
                <p:oleObj name="CS ChemDraw Drawing" r:id="rId2" imgW="2253554" imgH="1956608" progId="ChemDraw.Document.6.0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17896" y="2999235"/>
                        <a:ext cx="2876939" cy="2493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58498" y="2316101"/>
            <a:ext cx="1276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Electrolytes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43920" y="2316101"/>
            <a:ext cx="11596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Polymères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31" y="2597977"/>
            <a:ext cx="2390516" cy="23905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36479" y="2319928"/>
            <a:ext cx="963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Solvants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00233"/>
              </p:ext>
            </p:extLst>
          </p:nvPr>
        </p:nvGraphicFramePr>
        <p:xfrm>
          <a:off x="5248275" y="5099475"/>
          <a:ext cx="5238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23654" imgH="624494" progId="ChemDraw.Document.6.0">
                  <p:embed/>
                </p:oleObj>
              </mc:Choice>
              <mc:Fallback>
                <p:oleObj name="CS ChemDraw Drawing" r:id="rId5" imgW="523654" imgH="624494" progId="ChemDraw.Document.6.0">
                  <p:embed/>
                  <p:pic>
                    <p:nvPicPr>
                      <p:cNvPr id="11" name="Obje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8275" y="5099475"/>
                        <a:ext cx="523875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85782"/>
              </p:ext>
            </p:extLst>
          </p:nvPr>
        </p:nvGraphicFramePr>
        <p:xfrm>
          <a:off x="6457490" y="5136551"/>
          <a:ext cx="4238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423365" imgH="574271" progId="ChemDraw.Document.6.0">
                  <p:embed/>
                </p:oleObj>
              </mc:Choice>
              <mc:Fallback>
                <p:oleObj name="CS ChemDraw Drawing" r:id="rId7" imgW="423365" imgH="574271" progId="ChemDraw.Document.6.0">
                  <p:embed/>
                  <p:pic>
                    <p:nvPicPr>
                      <p:cNvPr id="12" name="Obje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7490" y="5136551"/>
                        <a:ext cx="423863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2" y="2992708"/>
            <a:ext cx="2657846" cy="1857634"/>
          </a:xfrm>
          <a:prstGeom prst="rect">
            <a:avLst/>
          </a:prstGeom>
        </p:spPr>
      </p:pic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77552"/>
              </p:ext>
            </p:extLst>
          </p:nvPr>
        </p:nvGraphicFramePr>
        <p:xfrm>
          <a:off x="1916331" y="4799655"/>
          <a:ext cx="5603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60439" imgH="670214" progId="ChemDraw.Document.6.0">
                  <p:embed/>
                </p:oleObj>
              </mc:Choice>
              <mc:Fallback>
                <p:oleObj name="CS ChemDraw Drawing" r:id="rId10" imgW="560439" imgH="670214" progId="ChemDraw.Document.6.0">
                  <p:embed/>
                  <p:pic>
                    <p:nvPicPr>
                      <p:cNvPr id="11" name="Obje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16331" y="4799655"/>
                        <a:ext cx="560387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32E78774-EFAB-4F92-92A2-D319DE567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91867"/>
              </p:ext>
            </p:extLst>
          </p:nvPr>
        </p:nvGraphicFramePr>
        <p:xfrm>
          <a:off x="5290268" y="619983"/>
          <a:ext cx="1611463" cy="122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979060" imgH="1502179" progId="ChemDraw.Document.6.0">
                  <p:embed/>
                </p:oleObj>
              </mc:Choice>
              <mc:Fallback>
                <p:oleObj name="CS ChemDraw Drawing" r:id="rId12" imgW="1979060" imgH="1502179" progId="ChemDraw.Document.6.0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32E78774-EFAB-4F92-92A2-D319DE567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0268" y="619983"/>
                        <a:ext cx="1611463" cy="12224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Carbonate </a:t>
            </a:r>
            <a:r>
              <a:rPr lang="en-US" b="1" dirty="0" err="1">
                <a:solidFill>
                  <a:schemeClr val="tx1"/>
                </a:solidFill>
              </a:rPr>
              <a:t>Cyclique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8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Killian </a:t>
            </a:r>
            <a:r>
              <a:rPr lang="fr-FR" dirty="0" err="1"/>
              <a:t>Onida</a:t>
            </a:r>
            <a:r>
              <a:rPr lang="fr-FR" dirty="0"/>
              <a:t> - ICBMS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420898" y="5601300"/>
            <a:ext cx="36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Polyuréthanes sans </a:t>
            </a:r>
            <a:r>
              <a:rPr lang="fr-FR" dirty="0" err="1"/>
              <a:t>isocyanates</a:t>
            </a:r>
            <a:r>
              <a:rPr lang="fr-FR" dirty="0"/>
              <a:t> (NIPU)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75402" y="6081510"/>
            <a:ext cx="1699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[1] </a:t>
            </a:r>
            <a:r>
              <a:rPr lang="fr-FR" sz="1200" dirty="0" err="1"/>
              <a:t>Mogi</a:t>
            </a:r>
            <a:r>
              <a:rPr lang="fr-FR" sz="1200" dirty="0"/>
              <a:t> R., </a:t>
            </a:r>
            <a:r>
              <a:rPr lang="fr-FR" sz="1200" dirty="0" err="1"/>
              <a:t>Inaba</a:t>
            </a:r>
            <a:r>
              <a:rPr lang="fr-FR" sz="1200" dirty="0"/>
              <a:t> M., </a:t>
            </a:r>
            <a:r>
              <a:rPr lang="fr-FR" sz="1200" dirty="0" err="1"/>
              <a:t>Iriyama</a:t>
            </a:r>
            <a:r>
              <a:rPr lang="fr-FR" sz="1200" dirty="0"/>
              <a:t> Y., Abe T., </a:t>
            </a:r>
            <a:r>
              <a:rPr lang="fr-FR" sz="1200" dirty="0" err="1"/>
              <a:t>Ogumi</a:t>
            </a:r>
            <a:r>
              <a:rPr lang="fr-FR" sz="1200" dirty="0"/>
              <a:t> Z., </a:t>
            </a:r>
            <a:r>
              <a:rPr lang="fr-FR" sz="1200" i="1" dirty="0"/>
              <a:t>J. Power Sources</a:t>
            </a:r>
            <a:r>
              <a:rPr lang="fr-FR" sz="1200" dirty="0"/>
              <a:t>, </a:t>
            </a:r>
            <a:r>
              <a:rPr lang="fr-FR" sz="1200" b="1" dirty="0"/>
              <a:t>2003</a:t>
            </a:r>
            <a:r>
              <a:rPr lang="fr-FR" sz="1200" dirty="0"/>
              <a:t>, </a:t>
            </a:r>
            <a:r>
              <a:rPr lang="fr-FR" sz="1200" i="1" dirty="0"/>
              <a:t>597</a:t>
            </a:r>
            <a:r>
              <a:rPr lang="fr-FR" sz="1200" dirty="0"/>
              <a:t>, 119-121. </a:t>
            </a:r>
          </a:p>
          <a:p>
            <a:r>
              <a:rPr lang="en-US" sz="1200" dirty="0"/>
              <a:t>[2] Tamami B., </a:t>
            </a:r>
            <a:r>
              <a:rPr lang="en-US" sz="1200" dirty="0" err="1"/>
              <a:t>Sohn</a:t>
            </a:r>
            <a:r>
              <a:rPr lang="en-US" sz="1200" dirty="0"/>
              <a:t> S., Wilkes G.L., </a:t>
            </a:r>
            <a:r>
              <a:rPr lang="en-US" sz="1200" i="1" dirty="0"/>
              <a:t>J. Appl. </a:t>
            </a:r>
            <a:r>
              <a:rPr lang="en-US" sz="1200" i="1" dirty="0" err="1"/>
              <a:t>Polym</a:t>
            </a:r>
            <a:r>
              <a:rPr lang="en-US" sz="1200" i="1" dirty="0"/>
              <a:t>. Sci.</a:t>
            </a:r>
            <a:r>
              <a:rPr lang="en-US" sz="1200" dirty="0"/>
              <a:t>, </a:t>
            </a:r>
            <a:r>
              <a:rPr lang="en-US" sz="1200" b="1" dirty="0"/>
              <a:t>2004</a:t>
            </a:r>
            <a:r>
              <a:rPr lang="en-US" sz="1200" dirty="0"/>
              <a:t>, </a:t>
            </a:r>
            <a:r>
              <a:rPr lang="en-US" sz="1200" i="1" dirty="0"/>
              <a:t>92</a:t>
            </a:r>
            <a:r>
              <a:rPr lang="en-US" sz="1200" dirty="0"/>
              <a:t>, 883.</a:t>
            </a:r>
            <a:endParaRPr lang="fr-FR" sz="1200" dirty="0"/>
          </a:p>
        </p:txBody>
      </p:sp>
      <p:sp>
        <p:nvSpPr>
          <p:cNvPr id="23" name="Rectangle 22"/>
          <p:cNvSpPr/>
          <p:nvPr/>
        </p:nvSpPr>
        <p:spPr>
          <a:xfrm>
            <a:off x="2695777" y="1986422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[1]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01552" y="2018534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[2] </a:t>
            </a:r>
          </a:p>
        </p:txBody>
      </p:sp>
    </p:spTree>
    <p:extLst>
      <p:ext uri="{BB962C8B-B14F-4D97-AF65-F5344CB8AC3E}">
        <p14:creationId xmlns:p14="http://schemas.microsoft.com/office/powerpoint/2010/main" val="27399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522AFE-B569-4BFB-A907-13D828E5B82A}"/>
              </a:ext>
            </a:extLst>
          </p:cNvPr>
          <p:cNvSpPr/>
          <p:nvPr/>
        </p:nvSpPr>
        <p:spPr>
          <a:xfrm>
            <a:off x="0" y="-10873"/>
            <a:ext cx="12192000" cy="519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Imidazolium</a:t>
            </a:r>
            <a:r>
              <a:rPr lang="fr-FR" b="1" dirty="0">
                <a:solidFill>
                  <a:schemeClr val="tx1"/>
                </a:solidFill>
              </a:rPr>
              <a:t> supporté sur polyéthylène thermomorphique pour l’addition du CO</a:t>
            </a:r>
            <a:r>
              <a:rPr lang="fr-FR" b="1" baseline="-25000" dirty="0">
                <a:solidFill>
                  <a:schemeClr val="tx1"/>
                </a:solidFill>
              </a:rPr>
              <a:t>2</a:t>
            </a:r>
            <a:r>
              <a:rPr lang="fr-FR" b="1" dirty="0">
                <a:solidFill>
                  <a:schemeClr val="tx1"/>
                </a:solidFill>
              </a:rPr>
              <a:t> sur les époxyde terminaux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18117" y="882362"/>
            <a:ext cx="395576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Addition du CO</a:t>
            </a:r>
            <a:r>
              <a:rPr lang="fr-FR" sz="1600" b="1" i="1" baseline="-25000" dirty="0"/>
              <a:t>2</a:t>
            </a:r>
            <a:r>
              <a:rPr lang="fr-FR" sz="1600" b="1" dirty="0"/>
              <a:t> sur les époxydes terminaux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261913"/>
            <a:ext cx="11450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K. </a:t>
            </a:r>
            <a:r>
              <a:rPr lang="en-US" sz="1200" dirty="0" err="1"/>
              <a:t>Grollier</a:t>
            </a:r>
            <a:r>
              <a:rPr lang="en-US" sz="1200" dirty="0"/>
              <a:t>, N. D. Vu, K. </a:t>
            </a:r>
            <a:r>
              <a:rPr lang="en-US" sz="1200" dirty="0" err="1"/>
              <a:t>Onida</a:t>
            </a:r>
            <a:r>
              <a:rPr lang="en-US" sz="1200" dirty="0"/>
              <a:t>, A. </a:t>
            </a:r>
            <a:r>
              <a:rPr lang="en-US" sz="1200" dirty="0" err="1"/>
              <a:t>Akhdar</a:t>
            </a:r>
            <a:r>
              <a:rPr lang="en-US" sz="1200" dirty="0"/>
              <a:t>, S. </a:t>
            </a:r>
            <a:r>
              <a:rPr lang="en-US" sz="1200" dirty="0" err="1"/>
              <a:t>Norsic</a:t>
            </a:r>
            <a:r>
              <a:rPr lang="en-US" sz="1200" dirty="0"/>
              <a:t>, F. </a:t>
            </a:r>
            <a:r>
              <a:rPr lang="en-US" sz="1200" dirty="0" err="1"/>
              <a:t>D'Agosto</a:t>
            </a:r>
            <a:r>
              <a:rPr lang="en-US" sz="1200" dirty="0"/>
              <a:t>, C. </a:t>
            </a:r>
            <a:r>
              <a:rPr lang="en-US" sz="1200" dirty="0" err="1"/>
              <a:t>Boisson</a:t>
            </a:r>
            <a:r>
              <a:rPr lang="en-US" sz="1200" dirty="0"/>
              <a:t>, N. </a:t>
            </a:r>
            <a:r>
              <a:rPr lang="en-US" sz="1200" dirty="0" err="1"/>
              <a:t>Duguet</a:t>
            </a:r>
            <a:r>
              <a:rPr lang="en-US" sz="1200" dirty="0"/>
              <a:t>, </a:t>
            </a:r>
            <a:r>
              <a:rPr lang="en-US" sz="1200" i="1" dirty="0"/>
              <a:t>Adv. Synth. </a:t>
            </a:r>
            <a:r>
              <a:rPr lang="en-US" sz="1200" i="1" dirty="0" err="1"/>
              <a:t>Catal</a:t>
            </a:r>
            <a:r>
              <a:rPr lang="en-US" sz="1200" i="1" dirty="0"/>
              <a:t>.</a:t>
            </a:r>
            <a:r>
              <a:rPr lang="en-US" sz="1200" dirty="0"/>
              <a:t> </a:t>
            </a:r>
            <a:r>
              <a:rPr lang="en-US" sz="1200" b="1" dirty="0"/>
              <a:t>2020</a:t>
            </a:r>
            <a:r>
              <a:rPr lang="en-US" sz="1200" dirty="0"/>
              <a:t>, </a:t>
            </a:r>
            <a:r>
              <a:rPr lang="en-US" sz="1200" i="1" dirty="0"/>
              <a:t>362</a:t>
            </a:r>
            <a:r>
              <a:rPr lang="en-US" sz="1200" dirty="0"/>
              <a:t>, 1696.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232861"/>
              </p:ext>
            </p:extLst>
          </p:nvPr>
        </p:nvGraphicFramePr>
        <p:xfrm>
          <a:off x="3509759" y="1445567"/>
          <a:ext cx="49387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31860" imgH="1330036" progId="ChemDraw.Document.6.0">
                  <p:embed/>
                </p:oleObj>
              </mc:Choice>
              <mc:Fallback>
                <p:oleObj name="CS ChemDraw Drawing" r:id="rId2" imgW="5531860" imgH="1330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9759" y="1445567"/>
                        <a:ext cx="49387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77383"/>
              </p:ext>
            </p:extLst>
          </p:nvPr>
        </p:nvGraphicFramePr>
        <p:xfrm>
          <a:off x="996112" y="3482157"/>
          <a:ext cx="10199772" cy="231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214441" imgH="2776451" progId="ChemDraw.Document.6.0">
                  <p:embed/>
                </p:oleObj>
              </mc:Choice>
              <mc:Fallback>
                <p:oleObj name="CS ChemDraw Drawing" r:id="rId4" imgW="12214441" imgH="27764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112" y="3482157"/>
                        <a:ext cx="10199772" cy="231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 flipV="1">
            <a:off x="830580" y="2954554"/>
            <a:ext cx="105232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0FF-87B1-4679-B19A-3398D64E9706}" type="slidenum">
              <a:rPr lang="fr-FR" smtClean="0"/>
              <a:t>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Killian Onida - ICBMS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8447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Grand écran</PresentationFormat>
  <Paragraphs>209</Paragraphs>
  <Slides>18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Thème Office</vt:lpstr>
      <vt:lpstr>CS ChemDraw Drawing</vt:lpstr>
      <vt:lpstr>ChemSketch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Killian</dc:creator>
  <cp:lastModifiedBy>Fannie l.f</cp:lastModifiedBy>
  <cp:revision>106</cp:revision>
  <dcterms:created xsi:type="dcterms:W3CDTF">2021-09-07T07:29:36Z</dcterms:created>
  <dcterms:modified xsi:type="dcterms:W3CDTF">2021-10-04T13:26:01Z</dcterms:modified>
</cp:coreProperties>
</file>