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58" r:id="rId4"/>
    <p:sldId id="272" r:id="rId5"/>
    <p:sldId id="273" r:id="rId6"/>
    <p:sldId id="274" r:id="rId7"/>
    <p:sldId id="270" r:id="rId8"/>
    <p:sldId id="271" r:id="rId9"/>
    <p:sldId id="268" r:id="rId10"/>
    <p:sldId id="275" r:id="rId11"/>
    <p:sldId id="276" r:id="rId12"/>
    <p:sldId id="261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ª Ines Neves" initials="MIN" lastIdx="2" clrIdx="0">
    <p:extLst>
      <p:ext uri="{19B8F6BF-5375-455C-9EA6-DF929625EA0E}">
        <p15:presenceInfo xmlns:p15="http://schemas.microsoft.com/office/powerpoint/2012/main" userId="10ba385c7a1f0b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5992" autoAdjust="0"/>
  </p:normalViewPr>
  <p:slideViewPr>
    <p:cSldViewPr snapToGrid="0">
      <p:cViewPr varScale="1">
        <p:scale>
          <a:sx n="44" d="100"/>
          <a:sy n="44" d="100"/>
        </p:scale>
        <p:origin x="1524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53D1C-9221-4945-BA21-B8C77F21969C}" type="doc">
      <dgm:prSet loTypeId="urn:diagrams.loki3.com/VaryingWidthList" loCatId="list" qsTypeId="urn:microsoft.com/office/officeart/2005/8/quickstyle/simple2" qsCatId="simple" csTypeId="urn:microsoft.com/office/officeart/2005/8/colors/accent0_2" csCatId="mainScheme" phldr="1"/>
      <dgm:spPr/>
    </dgm:pt>
    <dgm:pt modelId="{D35EFF9A-3E76-48C9-BF95-FF553B7D78D0}">
      <dgm:prSet phldrT="[Text]" custT="1"/>
      <dgm:spPr/>
      <dgm:t>
        <a:bodyPr/>
        <a:lstStyle/>
        <a:p>
          <a:r>
            <a:rPr lang="en-GB" sz="1800" dirty="0">
              <a:latin typeface="Century Gothic" panose="020B0502020202020204" pitchFamily="34" charset="0"/>
            </a:rPr>
            <a:t>Separation </a:t>
          </a:r>
          <a:r>
            <a:rPr lang="fr-FR" sz="1800" noProof="0" dirty="0">
              <a:latin typeface="Century Gothic" panose="020B0502020202020204" pitchFamily="34" charset="0"/>
            </a:rPr>
            <a:t>gazeuse</a:t>
          </a:r>
        </a:p>
      </dgm:t>
    </dgm:pt>
    <dgm:pt modelId="{ADE172DE-DD18-4F0B-A144-AF5B41C1A2EE}" type="parTrans" cxnId="{319AAB9B-A1ED-48D3-982C-C1429339B190}">
      <dgm:prSet/>
      <dgm:spPr/>
      <dgm:t>
        <a:bodyPr/>
        <a:lstStyle/>
        <a:p>
          <a:endParaRPr lang="en-GB" sz="1800">
            <a:latin typeface="Century Gothic" panose="020B0502020202020204" pitchFamily="34" charset="0"/>
          </a:endParaRPr>
        </a:p>
      </dgm:t>
    </dgm:pt>
    <dgm:pt modelId="{DAC7524D-A80C-4045-80F7-F2C471120E32}" type="sibTrans" cxnId="{319AAB9B-A1ED-48D3-982C-C1429339B190}">
      <dgm:prSet/>
      <dgm:spPr/>
      <dgm:t>
        <a:bodyPr/>
        <a:lstStyle/>
        <a:p>
          <a:endParaRPr lang="en-GB" sz="1800">
            <a:latin typeface="Century Gothic" panose="020B0502020202020204" pitchFamily="34" charset="0"/>
          </a:endParaRPr>
        </a:p>
      </dgm:t>
    </dgm:pt>
    <dgm:pt modelId="{DE70CDAE-02F0-4C76-B948-22E40813AB8B}">
      <dgm:prSet phldrT="[Text]" custT="1"/>
      <dgm:spPr/>
      <dgm:t>
        <a:bodyPr/>
        <a:lstStyle/>
        <a:p>
          <a:r>
            <a:rPr lang="en-GB" sz="1800" dirty="0">
              <a:latin typeface="Century Gothic" panose="020B0502020202020204" pitchFamily="34" charset="0"/>
            </a:rPr>
            <a:t>Catalyse</a:t>
          </a:r>
        </a:p>
      </dgm:t>
    </dgm:pt>
    <dgm:pt modelId="{5220F453-6009-4288-9E55-0543A1ECB452}" type="parTrans" cxnId="{58F34485-E527-4238-B651-88F272707E34}">
      <dgm:prSet/>
      <dgm:spPr/>
      <dgm:t>
        <a:bodyPr/>
        <a:lstStyle/>
        <a:p>
          <a:endParaRPr lang="en-GB" sz="1800">
            <a:latin typeface="Century Gothic" panose="020B0502020202020204" pitchFamily="34" charset="0"/>
          </a:endParaRPr>
        </a:p>
      </dgm:t>
    </dgm:pt>
    <dgm:pt modelId="{7D19C88B-C345-4511-AA3A-081EA5EF2E84}" type="sibTrans" cxnId="{58F34485-E527-4238-B651-88F272707E34}">
      <dgm:prSet/>
      <dgm:spPr/>
      <dgm:t>
        <a:bodyPr/>
        <a:lstStyle/>
        <a:p>
          <a:endParaRPr lang="en-GB" sz="1800">
            <a:latin typeface="Century Gothic" panose="020B0502020202020204" pitchFamily="34" charset="0"/>
          </a:endParaRPr>
        </a:p>
      </dgm:t>
    </dgm:pt>
    <dgm:pt modelId="{97638060-93A4-4AEE-9D2E-D0751B0A9E56}">
      <dgm:prSet phldrT="[Text]" custT="1"/>
      <dgm:spPr/>
      <dgm:t>
        <a:bodyPr/>
        <a:lstStyle/>
        <a:p>
          <a:r>
            <a:rPr lang="en-GB" sz="1800" dirty="0" err="1">
              <a:latin typeface="Century Gothic" panose="020B0502020202020204" pitchFamily="34" charset="0"/>
            </a:rPr>
            <a:t>Capteur</a:t>
          </a:r>
          <a:endParaRPr lang="en-GB" sz="1800" dirty="0">
            <a:latin typeface="Century Gothic" panose="020B0502020202020204" pitchFamily="34" charset="0"/>
          </a:endParaRPr>
        </a:p>
      </dgm:t>
    </dgm:pt>
    <dgm:pt modelId="{ADA69FA3-6700-4353-93AB-AA291514DD87}" type="parTrans" cxnId="{9C48C5BF-635D-4D49-8A57-32203E11EDC4}">
      <dgm:prSet/>
      <dgm:spPr/>
      <dgm:t>
        <a:bodyPr/>
        <a:lstStyle/>
        <a:p>
          <a:endParaRPr lang="en-GB" sz="1800">
            <a:latin typeface="Century Gothic" panose="020B0502020202020204" pitchFamily="34" charset="0"/>
          </a:endParaRPr>
        </a:p>
      </dgm:t>
    </dgm:pt>
    <dgm:pt modelId="{FC5979D5-C9C0-4D4C-8821-940A46376FD4}" type="sibTrans" cxnId="{9C48C5BF-635D-4D49-8A57-32203E11EDC4}">
      <dgm:prSet/>
      <dgm:spPr/>
      <dgm:t>
        <a:bodyPr/>
        <a:lstStyle/>
        <a:p>
          <a:endParaRPr lang="en-GB" sz="1800">
            <a:latin typeface="Century Gothic" panose="020B0502020202020204" pitchFamily="34" charset="0"/>
          </a:endParaRPr>
        </a:p>
      </dgm:t>
    </dgm:pt>
    <dgm:pt modelId="{5CD44554-85B0-45F7-A059-5E0BD72BF493}" type="pres">
      <dgm:prSet presAssocID="{E1B53D1C-9221-4945-BA21-B8C77F21969C}" presName="Name0" presStyleCnt="0">
        <dgm:presLayoutVars>
          <dgm:resizeHandles/>
        </dgm:presLayoutVars>
      </dgm:prSet>
      <dgm:spPr/>
    </dgm:pt>
    <dgm:pt modelId="{BCC635AC-8171-4DC2-979B-B224FB16F89D}" type="pres">
      <dgm:prSet presAssocID="{D35EFF9A-3E76-48C9-BF95-FF553B7D78D0}" presName="text" presStyleLbl="node1" presStyleIdx="0" presStyleCnt="3" custScaleX="195083" custScaleY="109862">
        <dgm:presLayoutVars>
          <dgm:bulletEnabled val="1"/>
        </dgm:presLayoutVars>
      </dgm:prSet>
      <dgm:spPr/>
    </dgm:pt>
    <dgm:pt modelId="{0CA05F77-4ECB-49C1-A51E-D14350AE1622}" type="pres">
      <dgm:prSet presAssocID="{DAC7524D-A80C-4045-80F7-F2C471120E32}" presName="space" presStyleCnt="0"/>
      <dgm:spPr/>
    </dgm:pt>
    <dgm:pt modelId="{0C58B465-60B4-4824-8D7F-58FC801B5DA7}" type="pres">
      <dgm:prSet presAssocID="{DE70CDAE-02F0-4C76-B948-22E40813AB8B}" presName="text" presStyleLbl="node1" presStyleIdx="1" presStyleCnt="3" custScaleX="234273">
        <dgm:presLayoutVars>
          <dgm:bulletEnabled val="1"/>
        </dgm:presLayoutVars>
      </dgm:prSet>
      <dgm:spPr/>
    </dgm:pt>
    <dgm:pt modelId="{FF37F49D-20A7-4544-9F41-8F8A516D525B}" type="pres">
      <dgm:prSet presAssocID="{7D19C88B-C345-4511-AA3A-081EA5EF2E84}" presName="space" presStyleCnt="0"/>
      <dgm:spPr/>
    </dgm:pt>
    <dgm:pt modelId="{CCD76CA5-69B4-4694-BFE6-E0D1CB66EBF3}" type="pres">
      <dgm:prSet presAssocID="{97638060-93A4-4AEE-9D2E-D0751B0A9E56}" presName="text" presStyleLbl="node1" presStyleIdx="2" presStyleCnt="3" custScaleX="248361" custLinFactNeighborY="-1738">
        <dgm:presLayoutVars>
          <dgm:bulletEnabled val="1"/>
        </dgm:presLayoutVars>
      </dgm:prSet>
      <dgm:spPr/>
    </dgm:pt>
  </dgm:ptLst>
  <dgm:cxnLst>
    <dgm:cxn modelId="{FEDF4A25-2132-4F74-A1E2-DBC5001E351F}" type="presOf" srcId="{DE70CDAE-02F0-4C76-B948-22E40813AB8B}" destId="{0C58B465-60B4-4824-8D7F-58FC801B5DA7}" srcOrd="0" destOrd="0" presId="urn:diagrams.loki3.com/VaryingWidthList"/>
    <dgm:cxn modelId="{58F34485-E527-4238-B651-88F272707E34}" srcId="{E1B53D1C-9221-4945-BA21-B8C77F21969C}" destId="{DE70CDAE-02F0-4C76-B948-22E40813AB8B}" srcOrd="1" destOrd="0" parTransId="{5220F453-6009-4288-9E55-0543A1ECB452}" sibTransId="{7D19C88B-C345-4511-AA3A-081EA5EF2E84}"/>
    <dgm:cxn modelId="{041C658E-7DD4-4D2A-9309-1D543FC9F4C4}" type="presOf" srcId="{D35EFF9A-3E76-48C9-BF95-FF553B7D78D0}" destId="{BCC635AC-8171-4DC2-979B-B224FB16F89D}" srcOrd="0" destOrd="0" presId="urn:diagrams.loki3.com/VaryingWidthList"/>
    <dgm:cxn modelId="{319AAB9B-A1ED-48D3-982C-C1429339B190}" srcId="{E1B53D1C-9221-4945-BA21-B8C77F21969C}" destId="{D35EFF9A-3E76-48C9-BF95-FF553B7D78D0}" srcOrd="0" destOrd="0" parTransId="{ADE172DE-DD18-4F0B-A144-AF5B41C1A2EE}" sibTransId="{DAC7524D-A80C-4045-80F7-F2C471120E32}"/>
    <dgm:cxn modelId="{6ED061A9-8E11-49BD-A1AD-034CA53F9943}" type="presOf" srcId="{E1B53D1C-9221-4945-BA21-B8C77F21969C}" destId="{5CD44554-85B0-45F7-A059-5E0BD72BF493}" srcOrd="0" destOrd="0" presId="urn:diagrams.loki3.com/VaryingWidthList"/>
    <dgm:cxn modelId="{9C48C5BF-635D-4D49-8A57-32203E11EDC4}" srcId="{E1B53D1C-9221-4945-BA21-B8C77F21969C}" destId="{97638060-93A4-4AEE-9D2E-D0751B0A9E56}" srcOrd="2" destOrd="0" parTransId="{ADA69FA3-6700-4353-93AB-AA291514DD87}" sibTransId="{FC5979D5-C9C0-4D4C-8821-940A46376FD4}"/>
    <dgm:cxn modelId="{A5D209E7-B9B7-403E-874D-80174C243CA4}" type="presOf" srcId="{97638060-93A4-4AEE-9D2E-D0751B0A9E56}" destId="{CCD76CA5-69B4-4694-BFE6-E0D1CB66EBF3}" srcOrd="0" destOrd="0" presId="urn:diagrams.loki3.com/VaryingWidthList"/>
    <dgm:cxn modelId="{55C2BBC5-5A4D-4519-BFD7-7A167BEFE8BA}" type="presParOf" srcId="{5CD44554-85B0-45F7-A059-5E0BD72BF493}" destId="{BCC635AC-8171-4DC2-979B-B224FB16F89D}" srcOrd="0" destOrd="0" presId="urn:diagrams.loki3.com/VaryingWidthList"/>
    <dgm:cxn modelId="{8814C78A-512F-4B44-BCFD-666BD964001F}" type="presParOf" srcId="{5CD44554-85B0-45F7-A059-5E0BD72BF493}" destId="{0CA05F77-4ECB-49C1-A51E-D14350AE1622}" srcOrd="1" destOrd="0" presId="urn:diagrams.loki3.com/VaryingWidthList"/>
    <dgm:cxn modelId="{55B7217B-9D61-4F79-8D53-76545DA93C2B}" type="presParOf" srcId="{5CD44554-85B0-45F7-A059-5E0BD72BF493}" destId="{0C58B465-60B4-4824-8D7F-58FC801B5DA7}" srcOrd="2" destOrd="0" presId="urn:diagrams.loki3.com/VaryingWidthList"/>
    <dgm:cxn modelId="{0E1353E9-EAC5-4490-92FC-E048E632EFD4}" type="presParOf" srcId="{5CD44554-85B0-45F7-A059-5E0BD72BF493}" destId="{FF37F49D-20A7-4544-9F41-8F8A516D525B}" srcOrd="3" destOrd="0" presId="urn:diagrams.loki3.com/VaryingWidthList"/>
    <dgm:cxn modelId="{B3D55900-8648-43B6-AA97-6F1E29A4E4C4}" type="presParOf" srcId="{5CD44554-85B0-45F7-A059-5E0BD72BF493}" destId="{CCD76CA5-69B4-4694-BFE6-E0D1CB66EBF3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517DA5-E30E-4E66-9F34-86C2DC4041D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6D3B90-EB98-42D5-8648-172FBF7290F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  <a:ln/>
      </dgm:spPr>
      <dgm:t>
        <a:bodyPr/>
        <a:lstStyle/>
        <a:p>
          <a:r>
            <a:rPr lang="en-GB" sz="1600" b="1" dirty="0" err="1">
              <a:solidFill>
                <a:schemeClr val="bg1"/>
              </a:solidFill>
              <a:latin typeface="Century Gothic" panose="020B0502020202020204" pitchFamily="34" charset="0"/>
            </a:rPr>
            <a:t>Réaction</a:t>
          </a:r>
          <a:r>
            <a:rPr lang="en-GB" sz="1600" b="1" dirty="0">
              <a:solidFill>
                <a:schemeClr val="bg1"/>
              </a:solidFill>
              <a:latin typeface="Century Gothic" panose="020B0502020202020204" pitchFamily="34" charset="0"/>
            </a:rPr>
            <a:t>	</a:t>
          </a:r>
        </a:p>
      </dgm:t>
    </dgm:pt>
    <dgm:pt modelId="{A56CEC58-F621-43AF-86E6-6EEBDD42F6D7}" type="parTrans" cxnId="{47541216-D032-4721-9E7E-F8CE137A31B9}">
      <dgm:prSet/>
      <dgm:spPr/>
      <dgm:t>
        <a:bodyPr/>
        <a:lstStyle/>
        <a:p>
          <a:endParaRPr lang="en-GB" sz="180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B9C32F6-7CF5-4304-B3F7-36A798BCF260}" type="sibTrans" cxnId="{47541216-D032-4721-9E7E-F8CE137A31B9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n-GB" sz="18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9BDF963-8B61-439C-8213-9A3FB8829AC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GB" sz="1600" b="1" dirty="0">
              <a:solidFill>
                <a:schemeClr val="bg1"/>
              </a:solidFill>
              <a:latin typeface="Century Gothic" panose="020B0502020202020204" pitchFamily="34" charset="0"/>
            </a:rPr>
            <a:t>Filtration</a:t>
          </a:r>
        </a:p>
      </dgm:t>
    </dgm:pt>
    <dgm:pt modelId="{9BA31D06-CD6D-4FB6-90A6-2092354AD73A}" type="parTrans" cxnId="{EB1D1598-62BA-470B-9ED4-1648E246C1A4}">
      <dgm:prSet/>
      <dgm:spPr/>
      <dgm:t>
        <a:bodyPr/>
        <a:lstStyle/>
        <a:p>
          <a:endParaRPr lang="en-GB" sz="180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A862AFB1-7794-4F36-9E29-45BEA4522EDE}" type="sibTrans" cxnId="{EB1D1598-62BA-470B-9ED4-1648E246C1A4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n-GB" sz="180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B2D9A83F-2898-4561-B3FE-49607513D2A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fr-FR" sz="1600" b="1" noProof="0" dirty="0">
              <a:solidFill>
                <a:schemeClr val="bg1"/>
              </a:solidFill>
              <a:latin typeface="Century Gothic" panose="020B0502020202020204" pitchFamily="34" charset="0"/>
            </a:rPr>
            <a:t>Séchage et traitement des solides</a:t>
          </a:r>
        </a:p>
      </dgm:t>
    </dgm:pt>
    <dgm:pt modelId="{2B3730B2-2356-4E7D-B204-0DB3591D6A5F}" type="parTrans" cxnId="{656FF4BD-C2D0-46C6-B1AA-B6DA9965F32F}">
      <dgm:prSet/>
      <dgm:spPr/>
      <dgm:t>
        <a:bodyPr/>
        <a:lstStyle/>
        <a:p>
          <a:endParaRPr lang="en-GB" sz="180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A0B915DA-25A4-4F7E-A901-B3D49226A1CC}" type="sibTrans" cxnId="{656FF4BD-C2D0-46C6-B1AA-B6DA9965F32F}">
      <dgm:prSet/>
      <dgm:spPr/>
      <dgm:t>
        <a:bodyPr/>
        <a:lstStyle/>
        <a:p>
          <a:endParaRPr lang="en-GB" sz="180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0674054-B24E-4964-BB11-27F56908667D}" type="pres">
      <dgm:prSet presAssocID="{EE517DA5-E30E-4E66-9F34-86C2DC4041D0}" presName="outerComposite" presStyleCnt="0">
        <dgm:presLayoutVars>
          <dgm:chMax val="5"/>
          <dgm:dir/>
          <dgm:resizeHandles val="exact"/>
        </dgm:presLayoutVars>
      </dgm:prSet>
      <dgm:spPr/>
    </dgm:pt>
    <dgm:pt modelId="{835678C6-7E27-4922-B9FD-C4C3C4D6FD1E}" type="pres">
      <dgm:prSet presAssocID="{EE517DA5-E30E-4E66-9F34-86C2DC4041D0}" presName="dummyMaxCanvas" presStyleCnt="0">
        <dgm:presLayoutVars/>
      </dgm:prSet>
      <dgm:spPr/>
    </dgm:pt>
    <dgm:pt modelId="{0FABA25E-2BBC-4157-8318-E72A97C0CC58}" type="pres">
      <dgm:prSet presAssocID="{EE517DA5-E30E-4E66-9F34-86C2DC4041D0}" presName="ThreeNodes_1" presStyleLbl="node1" presStyleIdx="0" presStyleCnt="3" custScaleY="81250">
        <dgm:presLayoutVars>
          <dgm:bulletEnabled val="1"/>
        </dgm:presLayoutVars>
      </dgm:prSet>
      <dgm:spPr/>
    </dgm:pt>
    <dgm:pt modelId="{28041104-C063-4388-A3D5-777D6AAC61DF}" type="pres">
      <dgm:prSet presAssocID="{EE517DA5-E30E-4E66-9F34-86C2DC4041D0}" presName="ThreeNodes_2" presStyleLbl="node1" presStyleIdx="1" presStyleCnt="3" custScaleY="80002">
        <dgm:presLayoutVars>
          <dgm:bulletEnabled val="1"/>
        </dgm:presLayoutVars>
      </dgm:prSet>
      <dgm:spPr/>
    </dgm:pt>
    <dgm:pt modelId="{88389718-CED1-4566-BB28-92846B9D884F}" type="pres">
      <dgm:prSet presAssocID="{EE517DA5-E30E-4E66-9F34-86C2DC4041D0}" presName="ThreeNodes_3" presStyleLbl="node1" presStyleIdx="2" presStyleCnt="3" custScaleX="116952" custScaleY="82067">
        <dgm:presLayoutVars>
          <dgm:bulletEnabled val="1"/>
        </dgm:presLayoutVars>
      </dgm:prSet>
      <dgm:spPr/>
    </dgm:pt>
    <dgm:pt modelId="{CC859AF4-1FAC-40A7-8E0F-81F11E1AE008}" type="pres">
      <dgm:prSet presAssocID="{EE517DA5-E30E-4E66-9F34-86C2DC4041D0}" presName="ThreeConn_1-2" presStyleLbl="fgAccFollowNode1" presStyleIdx="0" presStyleCnt="2">
        <dgm:presLayoutVars>
          <dgm:bulletEnabled val="1"/>
        </dgm:presLayoutVars>
      </dgm:prSet>
      <dgm:spPr/>
    </dgm:pt>
    <dgm:pt modelId="{BF144464-929D-44EF-B8B4-FF7BDAF86DEF}" type="pres">
      <dgm:prSet presAssocID="{EE517DA5-E30E-4E66-9F34-86C2DC4041D0}" presName="ThreeConn_2-3" presStyleLbl="fgAccFollowNode1" presStyleIdx="1" presStyleCnt="2">
        <dgm:presLayoutVars>
          <dgm:bulletEnabled val="1"/>
        </dgm:presLayoutVars>
      </dgm:prSet>
      <dgm:spPr/>
    </dgm:pt>
    <dgm:pt modelId="{A4508D60-ABCA-4C38-8619-035A731CBC3B}" type="pres">
      <dgm:prSet presAssocID="{EE517DA5-E30E-4E66-9F34-86C2DC4041D0}" presName="ThreeNodes_1_text" presStyleLbl="node1" presStyleIdx="2" presStyleCnt="3">
        <dgm:presLayoutVars>
          <dgm:bulletEnabled val="1"/>
        </dgm:presLayoutVars>
      </dgm:prSet>
      <dgm:spPr/>
    </dgm:pt>
    <dgm:pt modelId="{B7FAF9E7-3813-4122-9B10-7F5FAD2D721A}" type="pres">
      <dgm:prSet presAssocID="{EE517DA5-E30E-4E66-9F34-86C2DC4041D0}" presName="ThreeNodes_2_text" presStyleLbl="node1" presStyleIdx="2" presStyleCnt="3">
        <dgm:presLayoutVars>
          <dgm:bulletEnabled val="1"/>
        </dgm:presLayoutVars>
      </dgm:prSet>
      <dgm:spPr/>
    </dgm:pt>
    <dgm:pt modelId="{BC852FA9-AC82-4547-9093-8898DF578AF8}" type="pres">
      <dgm:prSet presAssocID="{EE517DA5-E30E-4E66-9F34-86C2DC4041D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7541216-D032-4721-9E7E-F8CE137A31B9}" srcId="{EE517DA5-E30E-4E66-9F34-86C2DC4041D0}" destId="{956D3B90-EB98-42D5-8648-172FBF7290FD}" srcOrd="0" destOrd="0" parTransId="{A56CEC58-F621-43AF-86E6-6EEBDD42F6D7}" sibTransId="{7B9C32F6-7CF5-4304-B3F7-36A798BCF260}"/>
    <dgm:cxn modelId="{01219261-4C5E-4216-B2CA-23DEF9C31103}" type="presOf" srcId="{7B9C32F6-7CF5-4304-B3F7-36A798BCF260}" destId="{CC859AF4-1FAC-40A7-8E0F-81F11E1AE008}" srcOrd="0" destOrd="0" presId="urn:microsoft.com/office/officeart/2005/8/layout/vProcess5"/>
    <dgm:cxn modelId="{8D80944C-8A51-4061-A186-537D1C9FBA52}" type="presOf" srcId="{EE517DA5-E30E-4E66-9F34-86C2DC4041D0}" destId="{D0674054-B24E-4964-BB11-27F56908667D}" srcOrd="0" destOrd="0" presId="urn:microsoft.com/office/officeart/2005/8/layout/vProcess5"/>
    <dgm:cxn modelId="{823DB96C-D0D5-460C-B040-4770ACAAD0B9}" type="presOf" srcId="{D9BDF963-8B61-439C-8213-9A3FB8829AC4}" destId="{28041104-C063-4388-A3D5-777D6AAC61DF}" srcOrd="0" destOrd="0" presId="urn:microsoft.com/office/officeart/2005/8/layout/vProcess5"/>
    <dgm:cxn modelId="{7B424F78-3E5C-4BDD-BE0A-C7B55210A869}" type="presOf" srcId="{956D3B90-EB98-42D5-8648-172FBF7290FD}" destId="{0FABA25E-2BBC-4157-8318-E72A97C0CC58}" srcOrd="0" destOrd="0" presId="urn:microsoft.com/office/officeart/2005/8/layout/vProcess5"/>
    <dgm:cxn modelId="{EB1D1598-62BA-470B-9ED4-1648E246C1A4}" srcId="{EE517DA5-E30E-4E66-9F34-86C2DC4041D0}" destId="{D9BDF963-8B61-439C-8213-9A3FB8829AC4}" srcOrd="1" destOrd="0" parTransId="{9BA31D06-CD6D-4FB6-90A6-2092354AD73A}" sibTransId="{A862AFB1-7794-4F36-9E29-45BEA4522EDE}"/>
    <dgm:cxn modelId="{E237A2AD-4232-4023-A4F3-35BE3E4E8B7E}" type="presOf" srcId="{A862AFB1-7794-4F36-9E29-45BEA4522EDE}" destId="{BF144464-929D-44EF-B8B4-FF7BDAF86DEF}" srcOrd="0" destOrd="0" presId="urn:microsoft.com/office/officeart/2005/8/layout/vProcess5"/>
    <dgm:cxn modelId="{656FF4BD-C2D0-46C6-B1AA-B6DA9965F32F}" srcId="{EE517DA5-E30E-4E66-9F34-86C2DC4041D0}" destId="{B2D9A83F-2898-4561-B3FE-49607513D2A8}" srcOrd="2" destOrd="0" parTransId="{2B3730B2-2356-4E7D-B204-0DB3591D6A5F}" sibTransId="{A0B915DA-25A4-4F7E-A901-B3D49226A1CC}"/>
    <dgm:cxn modelId="{849E25C0-E22E-4488-AA82-6AB7FF00F527}" type="presOf" srcId="{B2D9A83F-2898-4561-B3FE-49607513D2A8}" destId="{BC852FA9-AC82-4547-9093-8898DF578AF8}" srcOrd="1" destOrd="0" presId="urn:microsoft.com/office/officeart/2005/8/layout/vProcess5"/>
    <dgm:cxn modelId="{A90627E4-31CA-4F25-BF65-40086DC0DC78}" type="presOf" srcId="{D9BDF963-8B61-439C-8213-9A3FB8829AC4}" destId="{B7FAF9E7-3813-4122-9B10-7F5FAD2D721A}" srcOrd="1" destOrd="0" presId="urn:microsoft.com/office/officeart/2005/8/layout/vProcess5"/>
    <dgm:cxn modelId="{8CF7EEED-C2D3-4BFB-95E0-DD83E003FE36}" type="presOf" srcId="{956D3B90-EB98-42D5-8648-172FBF7290FD}" destId="{A4508D60-ABCA-4C38-8619-035A731CBC3B}" srcOrd="1" destOrd="0" presId="urn:microsoft.com/office/officeart/2005/8/layout/vProcess5"/>
    <dgm:cxn modelId="{81A44BEF-68E7-4764-AF8D-96EFD61897C1}" type="presOf" srcId="{B2D9A83F-2898-4561-B3FE-49607513D2A8}" destId="{88389718-CED1-4566-BB28-92846B9D884F}" srcOrd="0" destOrd="0" presId="urn:microsoft.com/office/officeart/2005/8/layout/vProcess5"/>
    <dgm:cxn modelId="{E4B7EB6A-D9B4-4FD8-9116-41A5C434FA55}" type="presParOf" srcId="{D0674054-B24E-4964-BB11-27F56908667D}" destId="{835678C6-7E27-4922-B9FD-C4C3C4D6FD1E}" srcOrd="0" destOrd="0" presId="urn:microsoft.com/office/officeart/2005/8/layout/vProcess5"/>
    <dgm:cxn modelId="{5D0B62BE-BF3E-4031-BE71-BD17F1E62C7A}" type="presParOf" srcId="{D0674054-B24E-4964-BB11-27F56908667D}" destId="{0FABA25E-2BBC-4157-8318-E72A97C0CC58}" srcOrd="1" destOrd="0" presId="urn:microsoft.com/office/officeart/2005/8/layout/vProcess5"/>
    <dgm:cxn modelId="{C0D40825-86C3-4114-9332-26D15C42C098}" type="presParOf" srcId="{D0674054-B24E-4964-BB11-27F56908667D}" destId="{28041104-C063-4388-A3D5-777D6AAC61DF}" srcOrd="2" destOrd="0" presId="urn:microsoft.com/office/officeart/2005/8/layout/vProcess5"/>
    <dgm:cxn modelId="{04A3DBCF-9FE9-47F2-A611-DCD23DEE6124}" type="presParOf" srcId="{D0674054-B24E-4964-BB11-27F56908667D}" destId="{88389718-CED1-4566-BB28-92846B9D884F}" srcOrd="3" destOrd="0" presId="urn:microsoft.com/office/officeart/2005/8/layout/vProcess5"/>
    <dgm:cxn modelId="{3F517DFC-319D-464D-A88C-03167357CA12}" type="presParOf" srcId="{D0674054-B24E-4964-BB11-27F56908667D}" destId="{CC859AF4-1FAC-40A7-8E0F-81F11E1AE008}" srcOrd="4" destOrd="0" presId="urn:microsoft.com/office/officeart/2005/8/layout/vProcess5"/>
    <dgm:cxn modelId="{CAA8C77E-8AF7-4D3B-A058-3B219E36913C}" type="presParOf" srcId="{D0674054-B24E-4964-BB11-27F56908667D}" destId="{BF144464-929D-44EF-B8B4-FF7BDAF86DEF}" srcOrd="5" destOrd="0" presId="urn:microsoft.com/office/officeart/2005/8/layout/vProcess5"/>
    <dgm:cxn modelId="{6F1BD8DB-4FC8-4719-81E1-739FB51905BD}" type="presParOf" srcId="{D0674054-B24E-4964-BB11-27F56908667D}" destId="{A4508D60-ABCA-4C38-8619-035A731CBC3B}" srcOrd="6" destOrd="0" presId="urn:microsoft.com/office/officeart/2005/8/layout/vProcess5"/>
    <dgm:cxn modelId="{7783A350-2F98-4DC9-97AE-DE61CA095144}" type="presParOf" srcId="{D0674054-B24E-4964-BB11-27F56908667D}" destId="{B7FAF9E7-3813-4122-9B10-7F5FAD2D721A}" srcOrd="7" destOrd="0" presId="urn:microsoft.com/office/officeart/2005/8/layout/vProcess5"/>
    <dgm:cxn modelId="{B1EAFAAB-C5F8-466D-B2EB-D4791E322ED5}" type="presParOf" srcId="{D0674054-B24E-4964-BB11-27F56908667D}" destId="{BC852FA9-AC82-4547-9093-8898DF578AF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635AC-8171-4DC2-979B-B224FB16F89D}">
      <dsp:nvSpPr>
        <dsp:cNvPr id="0" name=""/>
        <dsp:cNvSpPr/>
      </dsp:nvSpPr>
      <dsp:spPr>
        <a:xfrm>
          <a:off x="2791083" y="659"/>
          <a:ext cx="2545833" cy="1049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entury Gothic" panose="020B0502020202020204" pitchFamily="34" charset="0"/>
            </a:rPr>
            <a:t>Separation </a:t>
          </a:r>
          <a:r>
            <a:rPr lang="fr-FR" sz="1800" kern="1200" noProof="0" dirty="0">
              <a:latin typeface="Century Gothic" panose="020B0502020202020204" pitchFamily="34" charset="0"/>
            </a:rPr>
            <a:t>gazeuse</a:t>
          </a:r>
        </a:p>
      </dsp:txBody>
      <dsp:txXfrm>
        <a:off x="2791083" y="659"/>
        <a:ext cx="2545833" cy="1049782"/>
      </dsp:txXfrm>
    </dsp:sp>
    <dsp:sp modelId="{0C58B465-60B4-4824-8D7F-58FC801B5DA7}">
      <dsp:nvSpPr>
        <dsp:cNvPr id="0" name=""/>
        <dsp:cNvSpPr/>
      </dsp:nvSpPr>
      <dsp:spPr>
        <a:xfrm>
          <a:off x="2798925" y="1098219"/>
          <a:ext cx="2530148" cy="955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entury Gothic" panose="020B0502020202020204" pitchFamily="34" charset="0"/>
            </a:rPr>
            <a:t>Catalyse</a:t>
          </a:r>
        </a:p>
      </dsp:txBody>
      <dsp:txXfrm>
        <a:off x="2798925" y="1098219"/>
        <a:ext cx="2530148" cy="955546"/>
      </dsp:txXfrm>
    </dsp:sp>
    <dsp:sp modelId="{CCD76CA5-69B4-4694-BFE6-E0D1CB66EBF3}">
      <dsp:nvSpPr>
        <dsp:cNvPr id="0" name=""/>
        <dsp:cNvSpPr/>
      </dsp:nvSpPr>
      <dsp:spPr>
        <a:xfrm>
          <a:off x="2778731" y="2100713"/>
          <a:ext cx="2570536" cy="955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latin typeface="Century Gothic" panose="020B0502020202020204" pitchFamily="34" charset="0"/>
            </a:rPr>
            <a:t>Capteur</a:t>
          </a:r>
          <a:endParaRPr lang="en-GB" sz="1800" kern="1200" dirty="0">
            <a:latin typeface="Century Gothic" panose="020B0502020202020204" pitchFamily="34" charset="0"/>
          </a:endParaRPr>
        </a:p>
      </dsp:txBody>
      <dsp:txXfrm>
        <a:off x="2778731" y="2100713"/>
        <a:ext cx="2570536" cy="955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BA25E-2BBC-4157-8318-E72A97C0CC58}">
      <dsp:nvSpPr>
        <dsp:cNvPr id="0" name=""/>
        <dsp:cNvSpPr/>
      </dsp:nvSpPr>
      <dsp:spPr>
        <a:xfrm>
          <a:off x="-115120" y="61961"/>
          <a:ext cx="2716396" cy="53700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 err="1">
              <a:solidFill>
                <a:schemeClr val="bg1"/>
              </a:solidFill>
              <a:latin typeface="Century Gothic" panose="020B0502020202020204" pitchFamily="34" charset="0"/>
            </a:rPr>
            <a:t>Réaction</a:t>
          </a:r>
          <a:r>
            <a:rPr lang="en-GB" sz="1600" b="1" kern="1200" dirty="0">
              <a:solidFill>
                <a:schemeClr val="bg1"/>
              </a:solidFill>
              <a:latin typeface="Century Gothic" panose="020B0502020202020204" pitchFamily="34" charset="0"/>
            </a:rPr>
            <a:t>	</a:t>
          </a:r>
        </a:p>
      </dsp:txBody>
      <dsp:txXfrm>
        <a:off x="-99392" y="77689"/>
        <a:ext cx="2010467" cy="505544"/>
      </dsp:txXfrm>
    </dsp:sp>
    <dsp:sp modelId="{28041104-C063-4388-A3D5-777D6AAC61DF}">
      <dsp:nvSpPr>
        <dsp:cNvPr id="0" name=""/>
        <dsp:cNvSpPr/>
      </dsp:nvSpPr>
      <dsp:spPr>
        <a:xfrm>
          <a:off x="124561" y="837163"/>
          <a:ext cx="2716396" cy="52875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bg1"/>
              </a:solidFill>
              <a:latin typeface="Century Gothic" panose="020B0502020202020204" pitchFamily="34" charset="0"/>
            </a:rPr>
            <a:t>Filtration</a:t>
          </a:r>
        </a:p>
      </dsp:txBody>
      <dsp:txXfrm>
        <a:off x="140048" y="852650"/>
        <a:ext cx="2016140" cy="497778"/>
      </dsp:txXfrm>
    </dsp:sp>
    <dsp:sp modelId="{88389718-CED1-4566-BB28-92846B9D884F}">
      <dsp:nvSpPr>
        <dsp:cNvPr id="0" name=""/>
        <dsp:cNvSpPr/>
      </dsp:nvSpPr>
      <dsp:spPr>
        <a:xfrm>
          <a:off x="134001" y="1601417"/>
          <a:ext cx="3176880" cy="54240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bg1"/>
              </a:solidFill>
              <a:latin typeface="Century Gothic" panose="020B0502020202020204" pitchFamily="34" charset="0"/>
            </a:rPr>
            <a:t>Séchage et traitement des solides</a:t>
          </a:r>
        </a:p>
      </dsp:txBody>
      <dsp:txXfrm>
        <a:off x="149887" y="1617303"/>
        <a:ext cx="2362368" cy="510628"/>
      </dsp:txXfrm>
    </dsp:sp>
    <dsp:sp modelId="{CC859AF4-1FAC-40A7-8E0F-81F11E1AE008}">
      <dsp:nvSpPr>
        <dsp:cNvPr id="0" name=""/>
        <dsp:cNvSpPr/>
      </dsp:nvSpPr>
      <dsp:spPr>
        <a:xfrm>
          <a:off x="2171675" y="501200"/>
          <a:ext cx="429600" cy="42960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2268335" y="501200"/>
        <a:ext cx="236280" cy="323274"/>
      </dsp:txXfrm>
    </dsp:sp>
    <dsp:sp modelId="{BF144464-929D-44EF-B8B4-FF7BDAF86DEF}">
      <dsp:nvSpPr>
        <dsp:cNvPr id="0" name=""/>
        <dsp:cNvSpPr/>
      </dsp:nvSpPr>
      <dsp:spPr>
        <a:xfrm>
          <a:off x="2411357" y="1267872"/>
          <a:ext cx="429600" cy="42960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2508017" y="1267872"/>
        <a:ext cx="236280" cy="323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7CD01-7A76-475F-968B-44476447A7FE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1AF05-702F-4F0F-AE32-6E28C738F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9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97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93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882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42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29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11564-11EA-4764-8455-97360EC283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81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11564-11EA-4764-8455-97360EC2831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7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11564-11EA-4764-8455-97360EC283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377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62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30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19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1AF05-702F-4F0F-AE32-6E28C738F1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36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F9DC-E8AD-4E2E-8983-C52A9F24B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FFD29-DF61-40F0-B5DF-4A8ADD499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4016-5CFF-4C0C-AEDC-F33A4B6D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1A43-EBC9-4262-9AE3-C934A73D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4135A-7EC9-4546-A175-1E93C74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53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820D-794A-41C6-BB14-752200F8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2143E-2804-43E9-ADDD-AE74C011C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C7571-B9E5-466E-90EB-377A1F8E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07BEB-23F6-466C-87DC-6847A31F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E202-59D9-41E3-8745-130E395F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CF617-2651-462E-A98C-39F9CE198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137E7-B601-418E-957C-12C820A34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AA455-F610-4764-9AE0-7B854D83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1E550-21EE-4E8F-9355-27731D6E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3F00B-3782-48D6-A198-077D81F9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036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95B5-D8BA-4371-A593-4AC22BEABABE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1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321DD-9BE8-4F35-8A26-1225875DE8CF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2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F2FF-F7A6-4C76-9065-C2E2D0447218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51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AF97-AFB9-47BF-94EA-5DADB081FAA4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67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77C0-D2DB-4885-B3AC-EE8B80E35215}" type="datetime1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79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5BB-C51F-4D35-B214-AB2D8D32485E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2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6B4-6BA8-4A3C-9251-4192F723F752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94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64DA-036A-4480-ABD3-9DD4B823F4F0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0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2F1E-11B6-40EC-B2C0-FD066A8CF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26798-EEC7-4ED8-83FA-43A874745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E8BE1-5D55-4F58-941C-6076D584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64C6C-2F28-4A07-93E8-5FFA5F5A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74E33-AD1B-4FF8-B29E-962D52D6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197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0926-A658-499F-A734-D4F269BDB08B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81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0CFC-A8B7-4F68-8E0F-6BDC4EE11B93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9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AC20E-F383-4199-AF58-A086716EDB0A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8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0226-79D2-4DBA-9CB9-98FBDA82A0B6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3136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1372A-BE84-4E76-9ED1-11E64C6234BD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3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3A8E-8D3F-4496-97F5-AA9BCBEEBBDC}" type="datetime1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40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039F-530F-4043-81AA-2612B0622A9F}" type="datetime1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86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2119-719D-415F-8915-1A9E25243C4B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3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1E0E-1FDB-4394-9C95-ADCF330B99AF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7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DFCFC-0556-40E6-9D4D-B0ABAC38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583ED-5F8A-4D69-A4A0-76DE75521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5C8AB-38D9-421C-94A8-158E5D30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D466F-93B0-4CB3-BFDD-1E2378E8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AED2-DB7D-43FE-A658-79C20112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4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6C0E4-3170-4284-918B-F803AC37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0BFEA-0C5A-4E50-8F09-E75499524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F17F7-D82B-4E11-B460-9583C1512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AAD61-FB76-47D1-97C6-CC71066B1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3F911-ED06-4610-A9F2-0D86056E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E40B0-CAE3-49D2-9293-ADB9D6AB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1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AB27-1630-41BA-AA73-60449124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23502-A9A1-4B87-98B5-8D3DE95F6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B0518-8CD2-4975-80B0-6180585F7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900A58-C285-45B3-925A-DCC9264A9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A0D2B-9D22-42AB-9FB2-1B8B3B477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C4B96-177C-411F-A051-7DC913F3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8C81F7-8113-4724-850A-AE7423B9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5618A-64E5-403C-8324-8C299599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07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C43B-98C2-4C9B-A801-BDF469D3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BD1A9-32D8-4D94-9969-073E854C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98E34-2ED0-4A9C-B67E-BAED7EFB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99ED-FEC5-4FB6-BBFA-BE73C647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8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B90E7-E0C2-4AFC-9C02-7CC804CC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4C97E-6DF0-4C92-8E5D-4F1043A8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DBBE-8D77-4A6C-9ADD-9047DA5F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5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1D27-C7EB-4453-BBDD-12B7B80EF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32E0-06D7-45AB-8C19-58E78D975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AC9EE-6CD4-4F68-B405-560DC0868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0F778-551F-46CA-9681-B906E273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0D893-A720-490E-84E1-AD88A855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4904C-6942-4680-A484-7FDF5D45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58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B93E-D09B-433A-8057-B522DECA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CAD5EF-B8CB-49D4-A5BB-52D06CE3F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86D67-6F0E-4F82-9608-B2AF6BA37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04076-5D87-47A5-A79F-69ED7425B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E60A7-7E9A-4297-9953-7DCA18AA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BFE0-21A5-494E-8382-FA875C5C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5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6765A-6F50-4D7B-8E91-C5F9E62C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EBD4B-AF6A-4A0A-AB31-B1139D911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B9670-DF4A-43A0-A16A-AD019A630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AA78B-50B6-4FED-AE03-4991F2EFBC9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814A1-6B24-498A-A268-DF8BC6E50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74950-E5BE-4129-888C-6EF2021BA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4C0-2C25-4DFA-8968-88FD306E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53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4DF960A-5B66-4D66-8B21-DB70E319AE0E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F28F8-CDB1-40BD-9839-C65BDCAF5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3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hyperlink" Target="https://www.google.pt/url?sa=i&amp;rct=j&amp;q=&amp;esrc=s&amp;source=images&amp;cd=&amp;cad=rja&amp;uact=8&amp;ved=2ahUKEwiRlNuK4PndAhUF6RoKHd2YDW0QjRx6BAgBEAU&amp;url=http://web.tecnico.ulisboa.pt/~ist425322/wordpress/tecnico/&amp;psig=AOvVaw3zDI5Slbc22UHsFEguJ5BW&amp;ust=1539187949384548" TargetMode="External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3" Type="http://schemas.openxmlformats.org/officeDocument/2006/relationships/image" Target="../media/image11.jpe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9.jpe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microsoft.com/office/2007/relationships/hdphoto" Target="../media/hdphoto4.wdp"/><Relationship Id="rId4" Type="http://schemas.openxmlformats.org/officeDocument/2006/relationships/image" Target="../media/image11.jpe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7.wmf"/><Relationship Id="rId7" Type="http://schemas.openxmlformats.org/officeDocument/2006/relationships/image" Target="../media/image12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9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8.png"/><Relationship Id="rId9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4.wmf"/><Relationship Id="rId5" Type="http://schemas.openxmlformats.org/officeDocument/2006/relationships/image" Target="../media/image11.jpeg"/><Relationship Id="rId10" Type="http://schemas.openxmlformats.org/officeDocument/2006/relationships/oleObject" Target="../embeddings/oleObject1.bin"/><Relationship Id="rId4" Type="http://schemas.microsoft.com/office/2007/relationships/hdphoto" Target="../media/hdphoto5.wdp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wmf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12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1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45.png"/><Relationship Id="rId5" Type="http://schemas.openxmlformats.org/officeDocument/2006/relationships/diagramData" Target="../diagrams/data2.xml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3558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3558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146" name="Picture 2" descr="What to do with Old Film Reels | Uses of Old Film Reels">
            <a:extLst>
              <a:ext uri="{FF2B5EF4-FFF2-40B4-BE49-F238E27FC236}">
                <a16:creationId xmlns:a16="http://schemas.microsoft.com/office/drawing/2014/main" id="{54480336-6C3D-4C44-A5FF-EE07F9BA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2" y="0"/>
            <a:ext cx="10281673" cy="68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Stored Data 6">
            <a:extLst>
              <a:ext uri="{FF2B5EF4-FFF2-40B4-BE49-F238E27FC236}">
                <a16:creationId xmlns:a16="http://schemas.microsoft.com/office/drawing/2014/main" id="{EFCCDD45-5B25-4D9C-B680-BD8DC8188869}"/>
              </a:ext>
            </a:extLst>
          </p:cNvPr>
          <p:cNvSpPr/>
          <p:nvPr/>
        </p:nvSpPr>
        <p:spPr>
          <a:xfrm>
            <a:off x="4330944" y="1814"/>
            <a:ext cx="4122889" cy="6869440"/>
          </a:xfrm>
          <a:prstGeom prst="flowChartOnlineStorag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3558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EE1A74-0AA8-4BA3-BB85-804E474F38DE}"/>
              </a:ext>
            </a:extLst>
          </p:cNvPr>
          <p:cNvSpPr/>
          <p:nvPr/>
        </p:nvSpPr>
        <p:spPr>
          <a:xfrm>
            <a:off x="5265440" y="0"/>
            <a:ext cx="693926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3558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94E74-EFAB-4F62-B099-9BFBF38E5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5639" y="670327"/>
            <a:ext cx="7812568" cy="332958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Vers une intégration de solides poreux hybrides (</a:t>
            </a:r>
            <a:r>
              <a:rPr lang="fr-FR" sz="4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MOFs</a:t>
            </a:r>
            <a:r>
              <a:rPr lang="fr-FR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) pour la préservation du patrimoine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DC3B99-AB31-4302-806D-328806670927}"/>
              </a:ext>
            </a:extLst>
          </p:cNvPr>
          <p:cNvSpPr txBox="1"/>
          <p:nvPr/>
        </p:nvSpPr>
        <p:spPr>
          <a:xfrm>
            <a:off x="5433128" y="4415348"/>
            <a:ext cx="54158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Maria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Inês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 Severino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Superviseur : Farid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Nouar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133558"/>
                </a:solidFill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Co-directeur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Moisés L. Pinto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3355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Times New Roman" panose="02020603050405020304" pitchFamily="18" charset="0"/>
              </a:rPr>
              <a:t>Directeur : Christian Serre</a:t>
            </a:r>
            <a:endParaRPr kumimoji="0" lang="fr-FR" sz="1800" b="0" i="0" u="none" strike="noStrike" kern="1200" cap="none" spc="0" normalizeH="0" baseline="30000" noProof="0" dirty="0">
              <a:ln>
                <a:noFill/>
              </a:ln>
              <a:solidFill>
                <a:srgbClr val="133558"/>
              </a:solidFill>
              <a:effectLst/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30000" dirty="0">
              <a:solidFill>
                <a:srgbClr val="133558"/>
              </a:solidFill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rgbClr val="1C1E21"/>
              </a:solidFill>
              <a:latin typeface="Helvetica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dirty="0">
                <a:solidFill>
                  <a:srgbClr val="1C1E2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3558"/>
              </a:solidFill>
              <a:effectLst/>
              <a:uLnTx/>
              <a:uFillTx/>
              <a:latin typeface="Century Gothic" panose="020B050202020202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Resultado de imagem para tecnico">
            <a:hlinkClick r:id="rId4"/>
            <a:extLst>
              <a:ext uri="{FF2B5EF4-FFF2-40B4-BE49-F238E27FC236}">
                <a16:creationId xmlns:a16="http://schemas.microsoft.com/office/drawing/2014/main" id="{149D9388-A809-4494-A831-7B7EABF316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667" l="0" r="100000"/>
                    </a14:imgEffect>
                  </a14:imgLayer>
                </a14:imgProps>
              </a:ext>
            </a:extLst>
          </a:blip>
          <a:srcRect r="65877" b="-3545"/>
          <a:stretch/>
        </p:blipFill>
        <p:spPr>
          <a:xfrm>
            <a:off x="5019355" y="519321"/>
            <a:ext cx="742816" cy="8613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" descr="Resultado de imagem para espci">
            <a:extLst>
              <a:ext uri="{FF2B5EF4-FFF2-40B4-BE49-F238E27FC236}">
                <a16:creationId xmlns:a16="http://schemas.microsoft.com/office/drawing/2014/main" id="{DD33F1E3-0497-40FA-98D0-7FBEDD571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15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033160" y="472562"/>
            <a:ext cx="835175" cy="8351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" descr="Resultado de imagem para CNRS">
            <a:extLst>
              <a:ext uri="{FF2B5EF4-FFF2-40B4-BE49-F238E27FC236}">
                <a16:creationId xmlns:a16="http://schemas.microsoft.com/office/drawing/2014/main" id="{AE927486-0316-458D-A8F9-506832BD35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70786" y="408535"/>
            <a:ext cx="1031872" cy="10318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4" descr="Resultado de imagem para ens">
            <a:extLst>
              <a:ext uri="{FF2B5EF4-FFF2-40B4-BE49-F238E27FC236}">
                <a16:creationId xmlns:a16="http://schemas.microsoft.com/office/drawing/2014/main" id="{841AFE8F-A4A8-4299-A905-FF5641937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9899"/>
          <a:stretch>
            <a:fillRect/>
          </a:stretch>
        </p:blipFill>
        <p:spPr>
          <a:xfrm>
            <a:off x="6913279" y="408535"/>
            <a:ext cx="2286000" cy="8992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ZoneTexte 3">
            <a:extLst>
              <a:ext uri="{FF2B5EF4-FFF2-40B4-BE49-F238E27FC236}">
                <a16:creationId xmlns:a16="http://schemas.microsoft.com/office/drawing/2014/main" id="{A54A0760-98EB-434C-B7A1-11D51C468C07}"/>
              </a:ext>
            </a:extLst>
          </p:cNvPr>
          <p:cNvSpPr txBox="1"/>
          <p:nvPr/>
        </p:nvSpPr>
        <p:spPr>
          <a:xfrm>
            <a:off x="6670862" y="6297855"/>
            <a:ext cx="2954655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800" b="0" i="0" u="none" strike="noStrike" kern="0" cap="none" spc="0" normalizeH="0" baseline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j-lt"/>
                <a:ea typeface="+mn-ea"/>
                <a:cs typeface="Arial" pitchFamily="34"/>
              </a:rPr>
              <a:t>Paris</a:t>
            </a:r>
            <a:r>
              <a:rPr kumimoji="0" lang="fr-FR" sz="1800" b="0" i="0" u="none" strike="noStrike" kern="1200" cap="none" spc="0" normalizeH="0" baseline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j-lt"/>
                <a:ea typeface="+mn-ea"/>
                <a:cs typeface="Arial" pitchFamily="34"/>
              </a:rPr>
              <a:t>, </a:t>
            </a:r>
            <a:r>
              <a:rPr kumimoji="0" lang="fr-FR" sz="1800" b="0" i="0" u="none" strike="noStrike" kern="0" cap="none" spc="0" normalizeH="0" baseline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j-lt"/>
                <a:ea typeface="+mn-ea"/>
                <a:cs typeface="Arial" pitchFamily="34"/>
              </a:rPr>
              <a:t>28</a:t>
            </a:r>
            <a:r>
              <a:rPr kumimoji="0" lang="fr-FR" sz="1800" b="0" i="0" u="none" strike="noStrike" kern="1200" cap="none" spc="0" normalizeH="0" baseline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j-lt"/>
                <a:ea typeface="+mn-ea"/>
                <a:cs typeface="Arial" pitchFamily="34"/>
              </a:rPr>
              <a:t> </a:t>
            </a:r>
            <a:r>
              <a:rPr kumimoji="0" lang="fr-FR" sz="1800" b="0" i="0" u="none" strike="noStrike" kern="0" cap="none" spc="0" normalizeH="0" baseline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j-lt"/>
                <a:ea typeface="+mn-ea"/>
                <a:cs typeface="Arial" pitchFamily="34"/>
              </a:rPr>
              <a:t>Septembre</a:t>
            </a:r>
            <a:r>
              <a:rPr kumimoji="0" lang="fr-FR" sz="1800" b="0" i="0" u="none" strike="noStrike" kern="1200" cap="none" spc="0" normalizeH="0" baseline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j-lt"/>
                <a:ea typeface="+mn-ea"/>
                <a:cs typeface="Arial" pitchFamily="34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36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89147D-0A33-47A4-9B24-4C8F1E34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493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E</a:t>
            </a:r>
            <a:r>
              <a:rPr lang="fr-FR" sz="4400" b="1" dirty="0">
                <a:latin typeface="Century Gothic" panose="020B0502020202020204" pitchFamily="34" charset="0"/>
              </a:rPr>
              <a:t>stimation des coûts de production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28F8-CDB1-40BD-9839-C65BDCAF5D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B16B50-E198-4DF9-A6F5-F9A5264B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147" y="5527594"/>
            <a:ext cx="9707707" cy="98191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latin typeface="Century Gothic" panose="020B0502020202020204" pitchFamily="34" charset="0"/>
              </a:rPr>
              <a:t>Solvant vert &amp; ligand à bas coût (10 $/kg)    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FE52D80-C5E0-43EF-BC69-8744F78205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58702"/>
              </p:ext>
            </p:extLst>
          </p:nvPr>
        </p:nvGraphicFramePr>
        <p:xfrm>
          <a:off x="-42002" y="1457472"/>
          <a:ext cx="5151438" cy="372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044960" imgH="2933280" progId="Origin50.Graph">
                  <p:embed/>
                </p:oleObj>
              </mc:Choice>
              <mc:Fallback>
                <p:oleObj name="Graph" r:id="rId5" imgW="4044960" imgH="2933280" progId="Origin50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FE52D80-C5E0-43EF-BC69-8744F78205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002" y="1457472"/>
                        <a:ext cx="5151438" cy="3725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FC43357-5E7E-4D2D-9B5E-3D90BC4A90E9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4D332-B155-4E4E-9A08-2B6E795A96CF}"/>
              </a:ext>
            </a:extLst>
          </p:cNvPr>
          <p:cNvSpPr txBox="1"/>
          <p:nvPr/>
        </p:nvSpPr>
        <p:spPr>
          <a:xfrm>
            <a:off x="7082565" y="2256998"/>
            <a:ext cx="1691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55 $/kg </a:t>
            </a:r>
            <a:endParaRPr lang="en-US" sz="2400" b="1" dirty="0"/>
          </a:p>
        </p:txBody>
      </p:sp>
      <p:sp>
        <p:nvSpPr>
          <p:cNvPr id="31" name="Down Arrow 11">
            <a:extLst>
              <a:ext uri="{FF2B5EF4-FFF2-40B4-BE49-F238E27FC236}">
                <a16:creationId xmlns:a16="http://schemas.microsoft.com/office/drawing/2014/main" id="{3DF2BDE6-3A0E-4F73-A317-27E24D33C075}"/>
              </a:ext>
            </a:extLst>
          </p:cNvPr>
          <p:cNvSpPr/>
          <p:nvPr/>
        </p:nvSpPr>
        <p:spPr>
          <a:xfrm rot="16200000">
            <a:off x="8577814" y="2288957"/>
            <a:ext cx="354330" cy="404190"/>
          </a:xfrm>
          <a:prstGeom prst="downArrow">
            <a:avLst/>
          </a:prstGeom>
          <a:solidFill>
            <a:srgbClr val="00025B"/>
          </a:solidFill>
          <a:ln>
            <a:solidFill>
              <a:srgbClr val="000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C5EFFF-58F9-4B7F-82A9-8B82C9120E8C}"/>
              </a:ext>
            </a:extLst>
          </p:cNvPr>
          <p:cNvSpPr txBox="1"/>
          <p:nvPr/>
        </p:nvSpPr>
        <p:spPr>
          <a:xfrm>
            <a:off x="9270575" y="2227168"/>
            <a:ext cx="1691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/>
              <a:t>29.5 $/kg </a:t>
            </a:r>
            <a:endParaRPr lang="en-US" sz="2400" b="1" u="sng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4DC370B-A9BE-48DF-9BD8-E7DA7272B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310405"/>
              </p:ext>
            </p:extLst>
          </p:nvPr>
        </p:nvGraphicFramePr>
        <p:xfrm>
          <a:off x="4495743" y="1555672"/>
          <a:ext cx="8229713" cy="362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6583680" imgH="2901600" progId="Origin50.Graph">
                  <p:embed/>
                </p:oleObj>
              </mc:Choice>
              <mc:Fallback>
                <p:oleObj name="Graph" r:id="rId7" imgW="6583680" imgH="2901600" progId="Origin50.Graph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B4DC370B-A9BE-48DF-9BD8-E7DA7272B6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5743" y="1555672"/>
                        <a:ext cx="8229713" cy="362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1C36867-52DE-45C4-A34E-6F2FBDE76DF2}"/>
              </a:ext>
            </a:extLst>
          </p:cNvPr>
          <p:cNvSpPr txBox="1"/>
          <p:nvPr/>
        </p:nvSpPr>
        <p:spPr>
          <a:xfrm>
            <a:off x="4724400" y="6016269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atin typeface="Century Gothic" panose="020B0502020202020204" pitchFamily="34" charset="0"/>
              </a:rPr>
              <a:t> </a:t>
            </a:r>
            <a:r>
              <a:rPr lang="fr-FR" sz="1800" b="1" dirty="0">
                <a:latin typeface="Century Gothic" panose="020B0502020202020204" pitchFamily="34" charset="0"/>
              </a:rPr>
              <a:t>→ coût concurrentiel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457367-4958-46C4-910F-A9078F00C1A7}"/>
              </a:ext>
            </a:extLst>
          </p:cNvPr>
          <p:cNvSpPr txBox="1"/>
          <p:nvPr/>
        </p:nvSpPr>
        <p:spPr>
          <a:xfrm>
            <a:off x="-3533532" y="6545107"/>
            <a:ext cx="107943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effectLst/>
                <a:ea typeface="Times New Roman" panose="02020603050405020304" pitchFamily="18" charset="0"/>
              </a:rPr>
              <a:t>*M.I. Severino et al, </a:t>
            </a:r>
            <a:r>
              <a:rPr lang="en-GB" sz="1400" i="1" dirty="0">
                <a:effectLst/>
                <a:ea typeface="Times New Roman" panose="02020603050405020304" pitchFamily="18" charset="0"/>
              </a:rPr>
              <a:t>Faraday Discuss, </a:t>
            </a:r>
            <a:r>
              <a:rPr lang="en-GB" sz="1400" i="1" dirty="0">
                <a:ea typeface="Times New Roman" panose="02020603050405020304" pitchFamily="18" charset="0"/>
              </a:rPr>
              <a:t>April 2021</a:t>
            </a:r>
            <a:r>
              <a:rPr lang="en-GB" sz="1400" dirty="0">
                <a:ea typeface="Times New Roman" panose="02020603050405020304" pitchFamily="18" charset="0"/>
              </a:rPr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650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30" grpId="0"/>
      <p:bldP spid="31" grpId="0" animBg="1"/>
      <p:bldP spid="3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89147D-0A33-47A4-9B24-4C8F1E34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28F8-CDB1-40BD-9839-C65BDCAF5D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B8A6E-2CD6-4BB0-B622-46B2402E7499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D5DB5-9076-4C96-965E-C3F42AAB5FB3}"/>
              </a:ext>
            </a:extLst>
          </p:cNvPr>
          <p:cNvSpPr/>
          <p:nvPr/>
        </p:nvSpPr>
        <p:spPr>
          <a:xfrm>
            <a:off x="0" y="457715"/>
            <a:ext cx="12192000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0A2C9-D556-4930-B41E-B054291ED949}"/>
              </a:ext>
            </a:extLst>
          </p:cNvPr>
          <p:cNvSpPr txBox="1"/>
          <p:nvPr/>
        </p:nvSpPr>
        <p:spPr>
          <a:xfrm>
            <a:off x="71919" y="41959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Conference on Green and sustainable Chemistry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66F78-A621-47A5-A25C-5562D4E08513}"/>
              </a:ext>
            </a:extLst>
          </p:cNvPr>
          <p:cNvSpPr/>
          <p:nvPr/>
        </p:nvSpPr>
        <p:spPr>
          <a:xfrm>
            <a:off x="7921375" y="-36032"/>
            <a:ext cx="4270625" cy="5034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695A6A-CD81-40DB-B585-41509CCC7E11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9B9B08-A856-448F-B0A0-4DEB31F497F3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D2F858EC-E7C9-40A4-AD56-08BC965F4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elcome | CERENA">
            <a:extLst>
              <a:ext uri="{FF2B5EF4-FFF2-40B4-BE49-F238E27FC236}">
                <a16:creationId xmlns:a16="http://schemas.microsoft.com/office/drawing/2014/main" id="{16793CDB-651E-4C79-9496-346040A9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D3F1531-2135-4EAC-99C6-50A2C7E7A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511" y="1717676"/>
            <a:ext cx="9822978" cy="396081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fr-FR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Century Gothic" panose="020B0502020202020204" pitchFamily="34" charset="0"/>
              </a:rPr>
              <a:t>Différents </a:t>
            </a:r>
            <a:r>
              <a:rPr lang="fr-FR" sz="2000" dirty="0" err="1">
                <a:latin typeface="Century Gothic" panose="020B0502020202020204" pitchFamily="34" charset="0"/>
              </a:rPr>
              <a:t>MOFs</a:t>
            </a:r>
            <a:r>
              <a:rPr lang="fr-FR" sz="2000" dirty="0">
                <a:latin typeface="Century Gothic" panose="020B0502020202020204" pitchFamily="34" charset="0"/>
              </a:rPr>
              <a:t> : bonne capacité d’adsorption pour l’AA en milieux humide;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Century Gothic" panose="020B0502020202020204" pitchFamily="34" charset="0"/>
              </a:rPr>
              <a:t>Mise en forme possible sans grande influence sur l’adsorption;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Century Gothic" panose="020B0502020202020204" pitchFamily="34" charset="0"/>
              </a:rPr>
              <a:t>Synthèse verte intéressante pour l’obtention d’un prix concurrentiel de production;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b="1" dirty="0">
                <a:latin typeface="Century Gothic" panose="020B0502020202020204" pitchFamily="34" charset="0"/>
              </a:rPr>
              <a:t>Perspectives : </a:t>
            </a:r>
            <a:r>
              <a:rPr lang="fr-FR" sz="2000" dirty="0">
                <a:latin typeface="Century Gothic" panose="020B0502020202020204" pitchFamily="34" charset="0"/>
              </a:rPr>
              <a:t>Matériau performant à faible coût de production;</a:t>
            </a:r>
          </a:p>
          <a:p>
            <a:pPr marL="0" indent="0">
              <a:buNone/>
            </a:pP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9E74DB-A9C2-4FBD-9396-268E2909ED3D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18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F2EB-6777-4405-AD97-A3F5B9F26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Remerciements</a:t>
            </a:r>
            <a:r>
              <a:rPr lang="en-GB" b="1" dirty="0">
                <a:latin typeface="Century Gothic" panose="020B0502020202020204" pitchFamily="34" charset="0"/>
              </a:rPr>
              <a:t>/Questions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546E3-8478-4A6D-B7F8-B722544AC409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89D4A4-D690-40DF-B9C1-AA393FE249E5}"/>
              </a:ext>
            </a:extLst>
          </p:cNvPr>
          <p:cNvSpPr/>
          <p:nvPr/>
        </p:nvSpPr>
        <p:spPr>
          <a:xfrm>
            <a:off x="0" y="457715"/>
            <a:ext cx="12192000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71C3F-6CB9-45F0-9AA0-4F4935CEE8E9}"/>
              </a:ext>
            </a:extLst>
          </p:cNvPr>
          <p:cNvSpPr txBox="1"/>
          <p:nvPr/>
        </p:nvSpPr>
        <p:spPr>
          <a:xfrm>
            <a:off x="71919" y="41959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Conference on Green and sustainable Chemistry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7D8E0E-03C8-4EFE-BF23-80074BAC0712}"/>
              </a:ext>
            </a:extLst>
          </p:cNvPr>
          <p:cNvSpPr/>
          <p:nvPr/>
        </p:nvSpPr>
        <p:spPr>
          <a:xfrm>
            <a:off x="7921375" y="-36032"/>
            <a:ext cx="4270625" cy="5034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9B14A-B18A-41ED-AC18-1FEB8B7CF140}"/>
              </a:ext>
            </a:extLst>
          </p:cNvPr>
          <p:cNvSpPr txBox="1"/>
          <p:nvPr/>
        </p:nvSpPr>
        <p:spPr>
          <a:xfrm>
            <a:off x="590992" y="1478638"/>
            <a:ext cx="29530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Instituto Superior Técnico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Moisés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L. Pinto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Mohtar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Cátia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Freitas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Marta Bordonhos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633F2B-27F4-4340-B63E-0996F6B67435}"/>
              </a:ext>
            </a:extLst>
          </p:cNvPr>
          <p:cNvSpPr txBox="1"/>
          <p:nvPr/>
        </p:nvSpPr>
        <p:spPr>
          <a:xfrm>
            <a:off x="4131876" y="1474043"/>
            <a:ext cx="61098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Institut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Matériaux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Poreux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Paris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Christian Serre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Farid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Effrosyni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Gkaniatsou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Oleksii </a:t>
            </a:r>
            <a:r>
              <a:rPr lang="en-GB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Kolmykov</a:t>
            </a:r>
            <a:endParaRPr lang="en-GB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Vanessa Piment</a:t>
            </a: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8F1D3C-F98C-4CCA-9D72-76B1B5302777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7D1C14-6904-42FB-B37F-A88A59E11A44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4" descr="Institut des Matériaux Poreux de Paris (IMAP) | Respore">
            <a:extLst>
              <a:ext uri="{FF2B5EF4-FFF2-40B4-BE49-F238E27FC236}">
                <a16:creationId xmlns:a16="http://schemas.microsoft.com/office/drawing/2014/main" id="{268F4163-89FA-4B5A-8614-44944018C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Welcome | CERENA">
            <a:extLst>
              <a:ext uri="{FF2B5EF4-FFF2-40B4-BE49-F238E27FC236}">
                <a16:creationId xmlns:a16="http://schemas.microsoft.com/office/drawing/2014/main" id="{6226AD68-8FC8-4723-AD08-5CF52E81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E16297-2387-41C7-AFFA-E0FC92BE09F1}"/>
              </a:ext>
            </a:extLst>
          </p:cNvPr>
          <p:cNvGrpSpPr/>
          <p:nvPr/>
        </p:nvGrpSpPr>
        <p:grpSpPr>
          <a:xfrm>
            <a:off x="531157" y="5427272"/>
            <a:ext cx="11184148" cy="1539587"/>
            <a:chOff x="1385641" y="5353626"/>
            <a:chExt cx="11184148" cy="1539587"/>
          </a:xfrm>
        </p:grpSpPr>
        <p:pic>
          <p:nvPicPr>
            <p:cNvPr id="2054" name="Picture 6" descr="Instituto Superior Técnico | LinkedIn">
              <a:extLst>
                <a:ext uri="{FF2B5EF4-FFF2-40B4-BE49-F238E27FC236}">
                  <a16:creationId xmlns:a16="http://schemas.microsoft.com/office/drawing/2014/main" id="{9FE4D730-BC02-43C1-BAF8-1316644E7C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0"/>
            <a:stretch/>
          </p:blipFill>
          <p:spPr bwMode="auto">
            <a:xfrm>
              <a:off x="4200744" y="5353626"/>
              <a:ext cx="1669293" cy="153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Resultado de imagen de european union flag">
              <a:extLst>
                <a:ext uri="{FF2B5EF4-FFF2-40B4-BE49-F238E27FC236}">
                  <a16:creationId xmlns:a16="http://schemas.microsoft.com/office/drawing/2014/main" id="{52AE6800-771D-472B-B9B5-AFCBA415A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9645" y="5905170"/>
              <a:ext cx="935276" cy="58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logotipo">
              <a:extLst>
                <a:ext uri="{FF2B5EF4-FFF2-40B4-BE49-F238E27FC236}">
                  <a16:creationId xmlns:a16="http://schemas.microsoft.com/office/drawing/2014/main" id="{33CABBC6-8013-4D9A-93EB-5F9C29BA9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7000" l="8108" r="98649">
                          <a14:foregroundMark x1="21622" y1="51000" x2="21622" y2="51000"/>
                          <a14:foregroundMark x1="21622" y1="51000" x2="12162" y2="48000"/>
                          <a14:foregroundMark x1="12162" y1="48000" x2="12162" y2="48000"/>
                          <a14:foregroundMark x1="33784" y1="48000" x2="72973" y2="46000"/>
                          <a14:foregroundMark x1="72973" y1="46000" x2="98649" y2="47000"/>
                          <a14:foregroundMark x1="44595" y1="13000" x2="44595" y2="13000"/>
                          <a14:foregroundMark x1="50000" y1="97000" x2="50000" y2="97000"/>
                          <a14:foregroundMark x1="6757" y1="75000" x2="6757" y2="7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281" y="5432420"/>
              <a:ext cx="910626" cy="116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adroTexto 9">
              <a:extLst>
                <a:ext uri="{FF2B5EF4-FFF2-40B4-BE49-F238E27FC236}">
                  <a16:creationId xmlns:a16="http://schemas.microsoft.com/office/drawing/2014/main" id="{114E3A23-522B-4EEF-AB80-B6DB535C4644}"/>
                </a:ext>
              </a:extLst>
            </p:cNvPr>
            <p:cNvSpPr txBox="1"/>
            <p:nvPr/>
          </p:nvSpPr>
          <p:spPr>
            <a:xfrm>
              <a:off x="10305115" y="5572319"/>
              <a:ext cx="22646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GA760801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funded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by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2" descr="Resultado de imagem para CNRS">
              <a:extLst>
                <a:ext uri="{FF2B5EF4-FFF2-40B4-BE49-F238E27FC236}">
                  <a16:creationId xmlns:a16="http://schemas.microsoft.com/office/drawing/2014/main" id="{8D07EB9F-32C7-4588-A8D7-9E1E02234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284692" y="5841962"/>
              <a:ext cx="755853" cy="75585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3" name="Picture 4" descr="Resultado de imagem para ens">
              <a:extLst>
                <a:ext uri="{FF2B5EF4-FFF2-40B4-BE49-F238E27FC236}">
                  <a16:creationId xmlns:a16="http://schemas.microsoft.com/office/drawing/2014/main" id="{5EC3696A-464D-4E4D-9FBF-736D5ED8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b="19899"/>
            <a:stretch>
              <a:fillRect/>
            </a:stretch>
          </p:blipFill>
          <p:spPr>
            <a:xfrm>
              <a:off x="6072920" y="5900502"/>
              <a:ext cx="1853151" cy="72894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056" name="Picture 8" descr="ESPCI : classement école ingénieur espci - Usine Nouvelle">
              <a:extLst>
                <a:ext uri="{FF2B5EF4-FFF2-40B4-BE49-F238E27FC236}">
                  <a16:creationId xmlns:a16="http://schemas.microsoft.com/office/drawing/2014/main" id="{E4BD4933-3129-44CD-B44B-A1CFFEB0F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43" b="33994"/>
            <a:stretch/>
          </p:blipFill>
          <p:spPr bwMode="auto">
            <a:xfrm>
              <a:off x="1385641" y="5752380"/>
              <a:ext cx="3083428" cy="64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C01A3A4-A3C0-45DE-B256-367C767D09CF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Conference Call Grid Ppt Professional Background Designs Conference Call |  PowerPoint Design Template | Sample Presentation PPT | Presentation  Background Images">
            <a:extLst>
              <a:ext uri="{FF2B5EF4-FFF2-40B4-BE49-F238E27FC236}">
                <a16:creationId xmlns:a16="http://schemas.microsoft.com/office/drawing/2014/main" id="{E2DCA359-E439-4661-8392-D00A4919B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78" r="42734" b="20816"/>
          <a:stretch/>
        </p:blipFill>
        <p:spPr bwMode="auto">
          <a:xfrm>
            <a:off x="7984004" y="2450184"/>
            <a:ext cx="3272456" cy="263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A79B88B-0694-477A-B5EA-F9E212661AEC}"/>
              </a:ext>
            </a:extLst>
          </p:cNvPr>
          <p:cNvSpPr txBox="1"/>
          <p:nvPr/>
        </p:nvSpPr>
        <p:spPr>
          <a:xfrm>
            <a:off x="8640691" y="2757512"/>
            <a:ext cx="264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Questions ?</a:t>
            </a:r>
          </a:p>
        </p:txBody>
      </p:sp>
      <p:pic>
        <p:nvPicPr>
          <p:cNvPr id="34" name="Picture 3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BED3E23-8219-47BD-9525-A785FD05FE6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6" b="10500"/>
          <a:stretch/>
        </p:blipFill>
        <p:spPr>
          <a:xfrm>
            <a:off x="1561955" y="3207122"/>
            <a:ext cx="4681652" cy="24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4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89147D-0A33-47A4-9B24-4C8F1E34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Aperçu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D469F-83F2-4FE9-8C5F-9CB7F669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00275"/>
            <a:ext cx="10515600" cy="364648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3600" dirty="0">
                <a:latin typeface="Century Gothic" panose="020B0502020202020204" pitchFamily="34" charset="0"/>
              </a:rPr>
              <a:t>Contexte Scientifique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36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3600" dirty="0">
                <a:latin typeface="Century Gothic" panose="020B0502020202020204" pitchFamily="34" charset="0"/>
              </a:rPr>
              <a:t>Matériaux performants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36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3600" dirty="0">
                <a:latin typeface="Century Gothic" panose="020B0502020202020204" pitchFamily="34" charset="0"/>
              </a:rPr>
              <a:t>Mise en forme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36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3600" dirty="0">
                <a:latin typeface="Century Gothic" panose="020B0502020202020204" pitchFamily="34" charset="0"/>
              </a:rPr>
              <a:t>Estimation des coûts de production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36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sz="36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28F8-CDB1-40BD-9839-C65BDCAF5D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76" y="-54690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405746-9FAF-4049-A15F-15D15C3A38CD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38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405746-9FAF-4049-A15F-15D15C3A38CD}"/>
              </a:ext>
            </a:extLst>
          </p:cNvPr>
          <p:cNvSpPr txBox="1"/>
          <p:nvPr/>
        </p:nvSpPr>
        <p:spPr>
          <a:xfrm>
            <a:off x="428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r>
              <a:rPr lang="en-GB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  Conference on Green and sustainable Chemistry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3DFDBBA-75D3-4721-AF16-3EFF5D3E1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latin typeface="Century Gothic" panose="020B0502020202020204" pitchFamily="34" charset="0"/>
              </a:rPr>
              <a:t>Équipes</a:t>
            </a:r>
            <a:r>
              <a:rPr lang="en-GB" b="1" dirty="0">
                <a:latin typeface="Century Gothic" panose="020B0502020202020204" pitchFamily="34" charset="0"/>
              </a:rPr>
              <a:t> de recherche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10BFBF-93B4-44F2-9D04-FAF4456FCEAA}"/>
              </a:ext>
            </a:extLst>
          </p:cNvPr>
          <p:cNvGrpSpPr>
            <a:grpSpLocks noChangeAspect="1"/>
          </p:cNvGrpSpPr>
          <p:nvPr/>
        </p:nvGrpSpPr>
        <p:grpSpPr>
          <a:xfrm>
            <a:off x="7046173" y="2767074"/>
            <a:ext cx="5209698" cy="3771838"/>
            <a:chOff x="1465243" y="1690687"/>
            <a:chExt cx="7137141" cy="5167313"/>
          </a:xfrm>
        </p:grpSpPr>
        <p:pic>
          <p:nvPicPr>
            <p:cNvPr id="3078" name="Picture 6" descr="Baixar Vetor De Mapa Da Europa">
              <a:extLst>
                <a:ext uri="{FF2B5EF4-FFF2-40B4-BE49-F238E27FC236}">
                  <a16:creationId xmlns:a16="http://schemas.microsoft.com/office/drawing/2014/main" id="{F8DD93C7-2076-4807-9C92-FF613D784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B7BF"/>
                </a:clrFrom>
                <a:clrTo>
                  <a:srgbClr val="00B7B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2" t="25168" r="17894"/>
            <a:stretch/>
          </p:blipFill>
          <p:spPr bwMode="auto">
            <a:xfrm>
              <a:off x="2134166" y="1859320"/>
              <a:ext cx="6468218" cy="499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4C34596-AFFA-419B-9B22-E0154BBE11E6}"/>
                </a:ext>
              </a:extLst>
            </p:cNvPr>
            <p:cNvSpPr/>
            <p:nvPr/>
          </p:nvSpPr>
          <p:spPr>
            <a:xfrm>
              <a:off x="1465243" y="1690687"/>
              <a:ext cx="1845311" cy="10586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4" descr="Institut des Matériaux Poreux de Paris (IMAP) | Respore">
            <a:extLst>
              <a:ext uri="{FF2B5EF4-FFF2-40B4-BE49-F238E27FC236}">
                <a16:creationId xmlns:a16="http://schemas.microsoft.com/office/drawing/2014/main" id="{5C92F6D8-AE1F-40B4-A32F-20D93047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744219" y="1712165"/>
            <a:ext cx="2111272" cy="10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Welcome | CERENA">
            <a:extLst>
              <a:ext uri="{FF2B5EF4-FFF2-40B4-BE49-F238E27FC236}">
                <a16:creationId xmlns:a16="http://schemas.microsoft.com/office/drawing/2014/main" id="{5C21A0B3-E5D7-4516-B0A8-E0D29923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" y="4585917"/>
            <a:ext cx="3070496" cy="81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42DBAB-F7B3-4EEE-A601-A96846B0BB7E}"/>
              </a:ext>
            </a:extLst>
          </p:cNvPr>
          <p:cNvCxnSpPr/>
          <p:nvPr/>
        </p:nvCxnSpPr>
        <p:spPr>
          <a:xfrm>
            <a:off x="4644530" y="4783868"/>
            <a:ext cx="3113939" cy="6208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053357-F80E-4CF4-B7E2-790606F9F1CB}"/>
              </a:ext>
            </a:extLst>
          </p:cNvPr>
          <p:cNvCxnSpPr>
            <a:cxnSpLocks/>
          </p:cNvCxnSpPr>
          <p:nvPr/>
        </p:nvCxnSpPr>
        <p:spPr>
          <a:xfrm>
            <a:off x="5671000" y="2625914"/>
            <a:ext cx="3121879" cy="19202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B66FB55-EBA7-45D7-BF07-2698A839E0AF}"/>
              </a:ext>
            </a:extLst>
          </p:cNvPr>
          <p:cNvSpPr txBox="1"/>
          <p:nvPr/>
        </p:nvSpPr>
        <p:spPr>
          <a:xfrm>
            <a:off x="778522" y="3014460"/>
            <a:ext cx="9227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Synthèse et mise à l’échelle des</a:t>
            </a:r>
          </a:p>
          <a:p>
            <a:r>
              <a:rPr lang="fr-FR" b="1" dirty="0" err="1">
                <a:latin typeface="Century Gothic" panose="020B0502020202020204" pitchFamily="34" charset="0"/>
              </a:rPr>
              <a:t>Metal-Organic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Frameworks</a:t>
            </a:r>
            <a:endParaRPr lang="fr-FR" b="1" dirty="0">
              <a:latin typeface="Century Gothic" panose="020B0502020202020204" pitchFamily="34" charset="0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Utilisation dans les </a:t>
            </a:r>
            <a:r>
              <a:rPr lang="fr-FR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secteurs</a:t>
            </a:r>
            <a:r>
              <a:rPr lang="en-GB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de</a:t>
            </a:r>
            <a:r>
              <a:rPr lang="fr-FR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l’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environment</a:t>
            </a:r>
            <a:r>
              <a:rPr lang="fr-FR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et de la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santé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8EE087-6DC3-4A78-A0B9-AB17E9486644}"/>
              </a:ext>
            </a:extLst>
          </p:cNvPr>
          <p:cNvSpPr txBox="1"/>
          <p:nvPr/>
        </p:nvSpPr>
        <p:spPr>
          <a:xfrm>
            <a:off x="778522" y="5678541"/>
            <a:ext cx="2818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entury Gothic" panose="020B0502020202020204" pitchFamily="34" charset="0"/>
              </a:rPr>
              <a:t>Capacité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 dirty="0" err="1">
                <a:latin typeface="Century Gothic" panose="020B0502020202020204" pitchFamily="34" charset="0"/>
              </a:rPr>
              <a:t>d’adsorption</a:t>
            </a:r>
            <a:r>
              <a:rPr lang="en-GB" b="1" dirty="0">
                <a:latin typeface="Century Gothic" panose="020B0502020202020204" pitchFamily="34" charset="0"/>
              </a:rPr>
              <a:t> de </a:t>
            </a:r>
            <a:r>
              <a:rPr lang="en-GB" b="1" dirty="0" err="1">
                <a:latin typeface="Century Gothic" panose="020B0502020202020204" pitchFamily="34" charset="0"/>
              </a:rPr>
              <a:t>ces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 dirty="0" err="1">
                <a:latin typeface="Century Gothic" panose="020B0502020202020204" pitchFamily="34" charset="0"/>
              </a:rPr>
              <a:t>matériaux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3080" name="Picture 8" descr="Paris Ingressos | GetYourGuide">
            <a:extLst>
              <a:ext uri="{FF2B5EF4-FFF2-40B4-BE49-F238E27FC236}">
                <a16:creationId xmlns:a16="http://schemas.microsoft.com/office/drawing/2014/main" id="{E51D5D24-726F-49F0-91B3-78D6E5F88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3" r="11517" b="4453"/>
          <a:stretch/>
        </p:blipFill>
        <p:spPr bwMode="auto">
          <a:xfrm>
            <a:off x="5256509" y="1491719"/>
            <a:ext cx="2240460" cy="21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10 lugares para ver Lisboa do Alto ⋆ Viajoteca">
            <a:extLst>
              <a:ext uri="{FF2B5EF4-FFF2-40B4-BE49-F238E27FC236}">
                <a16:creationId xmlns:a16="http://schemas.microsoft.com/office/drawing/2014/main" id="{D64C3FB5-0421-4F2F-AA7F-11FF1DCAF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45" y="4160675"/>
            <a:ext cx="2721885" cy="181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hart, timeline&#10;&#10;Description automatically generated">
            <a:extLst>
              <a:ext uri="{FF2B5EF4-FFF2-40B4-BE49-F238E27FC236}">
                <a16:creationId xmlns:a16="http://schemas.microsoft.com/office/drawing/2014/main" id="{982BDF1C-A715-4BC8-BCB3-0E2DC63E1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14" y="3394897"/>
            <a:ext cx="5040623" cy="34150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405746-9FAF-4049-A15F-15D15C3A38CD}"/>
              </a:ext>
            </a:extLst>
          </p:cNvPr>
          <p:cNvSpPr txBox="1"/>
          <p:nvPr/>
        </p:nvSpPr>
        <p:spPr>
          <a:xfrm>
            <a:off x="428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r>
              <a:rPr lang="en-GB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  Conference on Green and sustainable Chemistry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CBB73F7-B546-4D24-A906-6C0D6759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latin typeface="Century Gothic" panose="020B0502020202020204" pitchFamily="34" charset="0"/>
              </a:rPr>
              <a:t>Nemosine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596CD28-39C8-4067-A1B3-94A0328290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592"/>
          <a:stretch/>
        </p:blipFill>
        <p:spPr>
          <a:xfrm>
            <a:off x="63026" y="1429812"/>
            <a:ext cx="2849128" cy="213590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7931056-F441-49BC-B7FE-4597522A2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7823" y="1429813"/>
            <a:ext cx="3989680" cy="2137400"/>
          </a:xfrm>
          <a:prstGeom prst="rect">
            <a:avLst/>
          </a:prstGeom>
        </p:spPr>
      </p:pic>
      <p:sp>
        <p:nvSpPr>
          <p:cNvPr id="34" name="Down Arrow 8">
            <a:extLst>
              <a:ext uri="{FF2B5EF4-FFF2-40B4-BE49-F238E27FC236}">
                <a16:creationId xmlns:a16="http://schemas.microsoft.com/office/drawing/2014/main" id="{E83C992E-FE9D-48EE-B1A6-65381A3A1CDF}"/>
              </a:ext>
            </a:extLst>
          </p:cNvPr>
          <p:cNvSpPr/>
          <p:nvPr/>
        </p:nvSpPr>
        <p:spPr>
          <a:xfrm>
            <a:off x="6562340" y="3529943"/>
            <a:ext cx="5880100" cy="1377287"/>
          </a:xfrm>
          <a:prstGeom prst="downArrow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accent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6E5BCB-05EF-43FD-A8F2-AC2BF5D7859E}"/>
              </a:ext>
            </a:extLst>
          </p:cNvPr>
          <p:cNvSpPr txBox="1"/>
          <p:nvPr/>
        </p:nvSpPr>
        <p:spPr>
          <a:xfrm>
            <a:off x="8077910" y="1170700"/>
            <a:ext cx="2738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“Vinegar Syndrome”</a:t>
            </a:r>
          </a:p>
          <a:p>
            <a:endParaRPr lang="en-GB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F48CDB-4BE6-4A1F-A3CB-86820A1E97C1}"/>
              </a:ext>
            </a:extLst>
          </p:cNvPr>
          <p:cNvSpPr txBox="1"/>
          <p:nvPr/>
        </p:nvSpPr>
        <p:spPr>
          <a:xfrm>
            <a:off x="8706286" y="4363838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ADSORBANT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472AEA-F182-4DB1-A001-F33E03261FDA}"/>
              </a:ext>
            </a:extLst>
          </p:cNvPr>
          <p:cNvSpPr txBox="1"/>
          <p:nvPr/>
        </p:nvSpPr>
        <p:spPr>
          <a:xfrm>
            <a:off x="8181888" y="346412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Conservation dans les chambres froides</a:t>
            </a: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329B3E43-7CF1-460E-AFB0-7D24F2F78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641" b="71795" l="800" r="50600">
                        <a14:foregroundMark x1="6400" y1="29103" x2="7900" y2="29103"/>
                        <a14:foregroundMark x1="7600" y1="27949" x2="11100" y2="33462"/>
                        <a14:foregroundMark x1="8300" y1="28718" x2="11700" y2="34359"/>
                        <a14:foregroundMark x1="7600" y1="28333" x2="9200" y2="34359"/>
                        <a14:foregroundMark x1="7000" y1="32692" x2="8300" y2="34744"/>
                        <a14:foregroundMark x1="3600" y1="51923" x2="3000" y2="55897"/>
                        <a14:foregroundMark x1="4800" y1="58333" x2="6100" y2="51923"/>
                        <a14:foregroundMark x1="4500" y1="51026" x2="3600" y2="57051"/>
                        <a14:foregroundMark x1="2300" y1="54231" x2="800" y2="57821"/>
                        <a14:foregroundMark x1="11700" y1="55128" x2="15100" y2="55128"/>
                        <a14:foregroundMark x1="12000" y1="55128" x2="14500" y2="56667"/>
                        <a14:foregroundMark x1="17600" y1="52308" x2="15100" y2="57821"/>
                        <a14:foregroundMark x1="31300" y1="68718" x2="37900" y2="68205"/>
                        <a14:foregroundMark x1="32900" y1="71923" x2="35700" y2="71923"/>
                        <a14:foregroundMark x1="34100" y1="25897" x2="40700" y2="25897"/>
                        <a14:foregroundMark x1="43200" y1="64615" x2="46300" y2="65897"/>
                        <a14:foregroundMark x1="45700" y1="65128" x2="50000" y2="63846"/>
                        <a14:foregroundMark x1="48800" y1="66282" x2="43800" y2="66282"/>
                        <a14:foregroundMark x1="44400" y1="66282" x2="48800" y2="65128"/>
                        <a14:foregroundMark x1="43800" y1="66667" x2="49400" y2="65513"/>
                        <a14:foregroundMark x1="50600" y1="65128" x2="47200" y2="69872"/>
                        <a14:foregroundMark x1="35400" y1="26282" x2="38800" y2="25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45" r="47652" b="26538"/>
          <a:stretch/>
        </p:blipFill>
        <p:spPr bwMode="auto">
          <a:xfrm rot="20026108">
            <a:off x="8335264" y="1745739"/>
            <a:ext cx="2163268" cy="166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6ECED0B5-6806-4600-BF42-4D586C624C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6" y="4313904"/>
            <a:ext cx="1402410" cy="1895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43829-6236-4564-8781-A50BF561D55E}"/>
              </a:ext>
            </a:extLst>
          </p:cNvPr>
          <p:cNvSpPr txBox="1"/>
          <p:nvPr/>
        </p:nvSpPr>
        <p:spPr>
          <a:xfrm>
            <a:off x="10906877" y="5652744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→ MOFs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C954B-A51E-4CC9-A2E0-C358D4C5F68C}"/>
              </a:ext>
            </a:extLst>
          </p:cNvPr>
          <p:cNvGrpSpPr/>
          <p:nvPr/>
        </p:nvGrpSpPr>
        <p:grpSpPr>
          <a:xfrm>
            <a:off x="6617053" y="5009067"/>
            <a:ext cx="4828200" cy="1545895"/>
            <a:chOff x="103826" y="5003704"/>
            <a:chExt cx="4828200" cy="154589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7D6F0A8-D599-4C13-AC35-90C133E65FB5}"/>
                </a:ext>
              </a:extLst>
            </p:cNvPr>
            <p:cNvSpPr/>
            <p:nvPr/>
          </p:nvSpPr>
          <p:spPr>
            <a:xfrm>
              <a:off x="103826" y="5003704"/>
              <a:ext cx="347414" cy="347414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1" name="Rectangle 30" descr="Water">
              <a:extLst>
                <a:ext uri="{FF2B5EF4-FFF2-40B4-BE49-F238E27FC236}">
                  <a16:creationId xmlns:a16="http://schemas.microsoft.com/office/drawing/2014/main" id="{5E53DB6F-D9CD-4FEE-9152-BABFB7D4E232}"/>
                </a:ext>
              </a:extLst>
            </p:cNvPr>
            <p:cNvSpPr/>
            <p:nvPr/>
          </p:nvSpPr>
          <p:spPr>
            <a:xfrm>
              <a:off x="177866" y="5049176"/>
              <a:ext cx="199335" cy="199335"/>
            </a:xfrm>
            <a:prstGeom prst="rect">
              <a:avLst/>
            </a:prstGeom>
            <a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1C67079-2028-45E5-A8AB-EDCDD81D0B8F}"/>
                </a:ext>
              </a:extLst>
            </p:cNvPr>
            <p:cNvSpPr/>
            <p:nvPr/>
          </p:nvSpPr>
          <p:spPr>
            <a:xfrm>
              <a:off x="309098" y="5059775"/>
              <a:ext cx="3100175" cy="234931"/>
            </a:xfrm>
            <a:custGeom>
              <a:avLst/>
              <a:gdLst>
                <a:gd name="connsiteX0" fmla="*/ 0 w 3100175"/>
                <a:gd name="connsiteY0" fmla="*/ 0 h 234931"/>
                <a:gd name="connsiteX1" fmla="*/ 3100175 w 3100175"/>
                <a:gd name="connsiteY1" fmla="*/ 0 h 234931"/>
                <a:gd name="connsiteX2" fmla="*/ 3100175 w 3100175"/>
                <a:gd name="connsiteY2" fmla="*/ 234931 h 234931"/>
                <a:gd name="connsiteX3" fmla="*/ 0 w 3100175"/>
                <a:gd name="connsiteY3" fmla="*/ 234931 h 234931"/>
                <a:gd name="connsiteX4" fmla="*/ 0 w 3100175"/>
                <a:gd name="connsiteY4" fmla="*/ 0 h 23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0175" h="234931">
                  <a:moveTo>
                    <a:pt x="0" y="0"/>
                  </a:moveTo>
                  <a:lnTo>
                    <a:pt x="3100175" y="0"/>
                  </a:lnTo>
                  <a:lnTo>
                    <a:pt x="3100175" y="234931"/>
                  </a:lnTo>
                  <a:lnTo>
                    <a:pt x="0" y="2349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5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fr-FR" sz="1800" kern="1200" noProof="0" dirty="0">
                  <a:solidFill>
                    <a:schemeClr val="tx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Stabilité dans l’eau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D96AAC6-44EB-464B-8670-C6AC5E580712}"/>
                </a:ext>
              </a:extLst>
            </p:cNvPr>
            <p:cNvSpPr/>
            <p:nvPr/>
          </p:nvSpPr>
          <p:spPr>
            <a:xfrm>
              <a:off x="123506" y="5512781"/>
              <a:ext cx="347414" cy="347414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/>
          </p:style>
        </p:sp>
        <p:sp>
          <p:nvSpPr>
            <p:cNvPr id="50" name="Rectangle 49" descr="Checkmark">
              <a:extLst>
                <a:ext uri="{FF2B5EF4-FFF2-40B4-BE49-F238E27FC236}">
                  <a16:creationId xmlns:a16="http://schemas.microsoft.com/office/drawing/2014/main" id="{AA9A9CA6-1091-4725-BA53-1880593FC582}"/>
                </a:ext>
              </a:extLst>
            </p:cNvPr>
            <p:cNvSpPr/>
            <p:nvPr/>
          </p:nvSpPr>
          <p:spPr>
            <a:xfrm>
              <a:off x="174306" y="5596904"/>
              <a:ext cx="199335" cy="199335"/>
            </a:xfrm>
            <a:prstGeom prst="rect">
              <a:avLst/>
            </a:pr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1F6648F-C209-40DD-BE76-3993B13F46A2}"/>
                </a:ext>
              </a:extLst>
            </p:cNvPr>
            <p:cNvSpPr/>
            <p:nvPr/>
          </p:nvSpPr>
          <p:spPr>
            <a:xfrm>
              <a:off x="384876" y="5564646"/>
              <a:ext cx="4329587" cy="339260"/>
            </a:xfrm>
            <a:custGeom>
              <a:avLst/>
              <a:gdLst>
                <a:gd name="connsiteX0" fmla="*/ 0 w 4329587"/>
                <a:gd name="connsiteY0" fmla="*/ 0 h 339260"/>
                <a:gd name="connsiteX1" fmla="*/ 4329587 w 4329587"/>
                <a:gd name="connsiteY1" fmla="*/ 0 h 339260"/>
                <a:gd name="connsiteX2" fmla="*/ 4329587 w 4329587"/>
                <a:gd name="connsiteY2" fmla="*/ 339260 h 339260"/>
                <a:gd name="connsiteX3" fmla="*/ 0 w 4329587"/>
                <a:gd name="connsiteY3" fmla="*/ 339260 h 339260"/>
                <a:gd name="connsiteX4" fmla="*/ 0 w 4329587"/>
                <a:gd name="connsiteY4" fmla="*/ 0 h 33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9587" h="339260">
                  <a:moveTo>
                    <a:pt x="0" y="0"/>
                  </a:moveTo>
                  <a:lnTo>
                    <a:pt x="4329587" y="0"/>
                  </a:lnTo>
                  <a:lnTo>
                    <a:pt x="4329587" y="339260"/>
                  </a:lnTo>
                  <a:lnTo>
                    <a:pt x="0" y="3392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5">
                <a:hueOff val="-3379271"/>
                <a:satOff val="-8710"/>
                <a:lumOff val="-5883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fr-FR" sz="1800" kern="1200" noProof="0" dirty="0">
                  <a:solidFill>
                    <a:schemeClr val="tx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Bonne capacité d’adsorption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ED174D4-58F5-4079-8854-642BFFD48F5C}"/>
                </a:ext>
              </a:extLst>
            </p:cNvPr>
            <p:cNvSpPr/>
            <p:nvPr/>
          </p:nvSpPr>
          <p:spPr>
            <a:xfrm>
              <a:off x="123506" y="6032794"/>
              <a:ext cx="347414" cy="347414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/>
          </p:style>
        </p:sp>
        <p:sp>
          <p:nvSpPr>
            <p:cNvPr id="56" name="Rectangle 55" descr="Close">
              <a:extLst>
                <a:ext uri="{FF2B5EF4-FFF2-40B4-BE49-F238E27FC236}">
                  <a16:creationId xmlns:a16="http://schemas.microsoft.com/office/drawing/2014/main" id="{DBAE2719-FE81-41AF-A9A2-C21B9B7F14B5}"/>
                </a:ext>
              </a:extLst>
            </p:cNvPr>
            <p:cNvSpPr/>
            <p:nvPr/>
          </p:nvSpPr>
          <p:spPr>
            <a:xfrm>
              <a:off x="187006" y="6131572"/>
              <a:ext cx="199335" cy="199335"/>
            </a:xfrm>
            <a:prstGeom prst="rect">
              <a:avLst/>
            </a:prstGeom>
            <a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7EF8BB7-003A-47EC-95C4-F0AEBCEC5E92}"/>
                </a:ext>
              </a:extLst>
            </p:cNvPr>
            <p:cNvSpPr/>
            <p:nvPr/>
          </p:nvSpPr>
          <p:spPr>
            <a:xfrm>
              <a:off x="466782" y="6061414"/>
              <a:ext cx="4465244" cy="488185"/>
            </a:xfrm>
            <a:custGeom>
              <a:avLst/>
              <a:gdLst>
                <a:gd name="connsiteX0" fmla="*/ 0 w 4465244"/>
                <a:gd name="connsiteY0" fmla="*/ 0 h 488185"/>
                <a:gd name="connsiteX1" fmla="*/ 4465244 w 4465244"/>
                <a:gd name="connsiteY1" fmla="*/ 0 h 488185"/>
                <a:gd name="connsiteX2" fmla="*/ 4465244 w 4465244"/>
                <a:gd name="connsiteY2" fmla="*/ 488185 h 488185"/>
                <a:gd name="connsiteX3" fmla="*/ 0 w 4465244"/>
                <a:gd name="connsiteY3" fmla="*/ 488185 h 488185"/>
                <a:gd name="connsiteX4" fmla="*/ 0 w 4465244"/>
                <a:gd name="connsiteY4" fmla="*/ 0 h 48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5244" h="488185">
                  <a:moveTo>
                    <a:pt x="0" y="0"/>
                  </a:moveTo>
                  <a:lnTo>
                    <a:pt x="4465244" y="0"/>
                  </a:lnTo>
                  <a:lnTo>
                    <a:pt x="4465244" y="488185"/>
                  </a:lnTo>
                  <a:lnTo>
                    <a:pt x="0" y="488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5">
                <a:hueOff val="-6758543"/>
                <a:satOff val="-17419"/>
                <a:lumOff val="-11765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fr-FR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Selectivité</a:t>
              </a:r>
              <a:r>
                <a:rPr lang="fr-FR" sz="1800" kern="1200" dirty="0">
                  <a:solidFill>
                    <a:schemeClr val="tx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 pour l’acide acétique (AA)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65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/>
      <p:bldP spid="46" grpId="0"/>
      <p:bldP spid="4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89147D-0A33-47A4-9B24-4C8F1E34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1E2336"/>
                </a:solidFill>
                <a:latin typeface="Century Gothic" panose="020B0502020202020204" pitchFamily="34" charset="0"/>
              </a:rPr>
              <a:t>Contexte Scientifique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8F8-CDB1-40BD-9839-C65BDCAF5DB9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e 16">
            <a:extLst>
              <a:ext uri="{FF2B5EF4-FFF2-40B4-BE49-F238E27FC236}">
                <a16:creationId xmlns:a16="http://schemas.microsoft.com/office/drawing/2014/main" id="{894173A6-43D8-4BF4-868E-068B0DBCE970}"/>
              </a:ext>
            </a:extLst>
          </p:cNvPr>
          <p:cNvGrpSpPr/>
          <p:nvPr/>
        </p:nvGrpSpPr>
        <p:grpSpPr>
          <a:xfrm>
            <a:off x="2311787" y="2049223"/>
            <a:ext cx="3232903" cy="2277642"/>
            <a:chOff x="5074465" y="1062881"/>
            <a:chExt cx="2300633" cy="1488871"/>
          </a:xfrm>
        </p:grpSpPr>
        <p:cxnSp>
          <p:nvCxnSpPr>
            <p:cNvPr id="8" name="Connecteur droit avec flèche 22">
              <a:extLst>
                <a:ext uri="{FF2B5EF4-FFF2-40B4-BE49-F238E27FC236}">
                  <a16:creationId xmlns:a16="http://schemas.microsoft.com/office/drawing/2014/main" id="{68A57434-5CE1-4D86-9D8A-B48B414EE71B}"/>
                </a:ext>
              </a:extLst>
            </p:cNvPr>
            <p:cNvCxnSpPr/>
            <p:nvPr/>
          </p:nvCxnSpPr>
          <p:spPr>
            <a:xfrm>
              <a:off x="5074465" y="1962907"/>
              <a:ext cx="460210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 23">
              <a:extLst>
                <a:ext uri="{FF2B5EF4-FFF2-40B4-BE49-F238E27FC236}">
                  <a16:creationId xmlns:a16="http://schemas.microsoft.com/office/drawing/2014/main" id="{4CE74A19-03BA-4A28-BB7C-36351EBCA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79" t="4263"/>
            <a:stretch/>
          </p:blipFill>
          <p:spPr>
            <a:xfrm>
              <a:off x="5706002" y="1062881"/>
              <a:ext cx="1669096" cy="148887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Image 25">
            <a:extLst>
              <a:ext uri="{FF2B5EF4-FFF2-40B4-BE49-F238E27FC236}">
                <a16:creationId xmlns:a16="http://schemas.microsoft.com/office/drawing/2014/main" id="{05CA23AD-25B6-4E67-A00C-03BB1942C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69" t="15970" r="26379" b="23531"/>
          <a:stretch/>
        </p:blipFill>
        <p:spPr>
          <a:xfrm>
            <a:off x="1418019" y="2718276"/>
            <a:ext cx="314048" cy="320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26">
            <a:extLst>
              <a:ext uri="{FF2B5EF4-FFF2-40B4-BE49-F238E27FC236}">
                <a16:creationId xmlns:a16="http://schemas.microsoft.com/office/drawing/2014/main" id="{F9D0EE83-2E6C-4F06-88B6-41CC88A4CC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93" t="32355" r="3703" b="29834"/>
          <a:stretch/>
        </p:blipFill>
        <p:spPr>
          <a:xfrm>
            <a:off x="1245284" y="3782731"/>
            <a:ext cx="736727" cy="2548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F9EFD1A0-31CC-48F8-987A-3FF934D84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22092"/>
            <a:ext cx="2955639" cy="169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fr-FR" b="1" dirty="0">
                <a:latin typeface="Century Gothic" panose="020B0502020202020204" pitchFamily="34" charset="0"/>
                <a:cs typeface="Arial" pitchFamily="34" charset="0"/>
              </a:rPr>
              <a:t>Cluster</a:t>
            </a:r>
            <a:r>
              <a:rPr lang="en-GB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GB" b="1" dirty="0" err="1">
                <a:latin typeface="Century Gothic" panose="020B0502020202020204" pitchFamily="34" charset="0"/>
                <a:cs typeface="Arial" pitchFamily="34" charset="0"/>
              </a:rPr>
              <a:t>inorganique</a:t>
            </a:r>
            <a:endParaRPr lang="en-GB" dirty="0">
              <a:latin typeface="Century Gothic" panose="020B0502020202020204" pitchFamily="34" charset="0"/>
              <a:cs typeface="Arial" pitchFamily="34" charset="0"/>
            </a:endParaRPr>
          </a:p>
          <a:p>
            <a:pPr algn="ctr" eaLnBrk="0" hangingPunct="0"/>
            <a:r>
              <a:rPr lang="en-GB" dirty="0">
                <a:latin typeface="Century Gothic" panose="020B0502020202020204" pitchFamily="34" charset="0"/>
                <a:cs typeface="Arial" pitchFamily="34" charset="0"/>
              </a:rPr>
              <a:t>≡ ion </a:t>
            </a:r>
            <a:r>
              <a:rPr lang="en-GB" dirty="0" err="1">
                <a:latin typeface="Century Gothic" panose="020B0502020202020204" pitchFamily="34" charset="0"/>
                <a:cs typeface="Arial" pitchFamily="34" charset="0"/>
              </a:rPr>
              <a:t>métallique</a:t>
            </a:r>
            <a:r>
              <a:rPr lang="en-GB" dirty="0">
                <a:latin typeface="Century Gothic" panose="020B0502020202020204" pitchFamily="34" charset="0"/>
                <a:cs typeface="Arial" pitchFamily="34" charset="0"/>
              </a:rPr>
              <a:t> </a:t>
            </a:r>
          </a:p>
          <a:p>
            <a:pPr algn="ctr" eaLnBrk="0" hangingPunct="0"/>
            <a:endParaRPr lang="en-GB" sz="1600" dirty="0">
              <a:solidFill>
                <a:prstClr val="black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eaLnBrk="0" hangingPunct="0"/>
            <a:endParaRPr lang="en-GB" sz="1600" dirty="0">
              <a:solidFill>
                <a:prstClr val="black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eaLnBrk="0" hangingPunct="0"/>
            <a:r>
              <a:rPr lang="en-GB" b="1" dirty="0">
                <a:latin typeface="Century Gothic" panose="020B0502020202020204" pitchFamily="34" charset="0"/>
                <a:cs typeface="Arial" pitchFamily="34" charset="0"/>
              </a:rPr>
              <a:t>Ligand </a:t>
            </a:r>
            <a:r>
              <a:rPr lang="en-GB" b="1" dirty="0" err="1">
                <a:latin typeface="Century Gothic" panose="020B0502020202020204" pitchFamily="34" charset="0"/>
                <a:cs typeface="Arial" pitchFamily="34" charset="0"/>
              </a:rPr>
              <a:t>organique</a:t>
            </a:r>
            <a:endParaRPr lang="en-GB" dirty="0">
              <a:latin typeface="Century Gothic" panose="020B0502020202020204" pitchFamily="34" charset="0"/>
              <a:cs typeface="Arial" pitchFamily="34" charset="0"/>
            </a:endParaRPr>
          </a:p>
          <a:p>
            <a:pPr algn="ctr" eaLnBrk="0" hangingPunct="0"/>
            <a:r>
              <a:rPr lang="en-GB" dirty="0">
                <a:latin typeface="Century Gothic" panose="020B0502020202020204" pitchFamily="34" charset="0"/>
                <a:cs typeface="Arial" pitchFamily="34" charset="0"/>
              </a:rPr>
              <a:t>≡ Spacer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E1ABF-2560-41A8-81E0-252793DEA7B7}"/>
              </a:ext>
            </a:extLst>
          </p:cNvPr>
          <p:cNvSpPr txBox="1"/>
          <p:nvPr/>
        </p:nvSpPr>
        <p:spPr>
          <a:xfrm>
            <a:off x="772782" y="4368960"/>
            <a:ext cx="4771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Grand surface spécifique et porosité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endParaRPr lang="fr-FR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Modulation</a:t>
            </a:r>
            <a:r>
              <a:rPr lang="fr-F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(équilibre hydrophobe/hydrophilie, taille du pore &amp; forme)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endParaRPr lang="fr-FR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Propriétés exceptionnelles d’adsorption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CF3130-1F40-4760-AEAE-3CCBD1DE3D61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B9D824-85F0-4920-BE4D-F2C331C2474A}"/>
              </a:ext>
            </a:extLst>
          </p:cNvPr>
          <p:cNvSpPr/>
          <p:nvPr/>
        </p:nvSpPr>
        <p:spPr>
          <a:xfrm>
            <a:off x="0" y="457715"/>
            <a:ext cx="12192000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1F42-A1E0-4C19-A09A-B2EBEEE2B5C9}"/>
              </a:ext>
            </a:extLst>
          </p:cNvPr>
          <p:cNvSpPr txBox="1"/>
          <p:nvPr/>
        </p:nvSpPr>
        <p:spPr>
          <a:xfrm>
            <a:off x="71919" y="41959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5</a:t>
            </a:r>
            <a:r>
              <a:rPr lang="en-GB" baseline="30000" dirty="0">
                <a:latin typeface="Century Gothic" panose="020B0502020202020204" pitchFamily="34" charset="0"/>
              </a:rPr>
              <a:t>th</a:t>
            </a:r>
            <a:r>
              <a:rPr lang="en-GB" dirty="0">
                <a:latin typeface="Century Gothic" panose="020B0502020202020204" pitchFamily="34" charset="0"/>
              </a:rPr>
              <a:t>  Conference on Green and sustainable Chemistry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E0CD6-69CC-4CC2-83CD-53BB27FD7F5F}"/>
              </a:ext>
            </a:extLst>
          </p:cNvPr>
          <p:cNvSpPr/>
          <p:nvPr/>
        </p:nvSpPr>
        <p:spPr>
          <a:xfrm>
            <a:off x="7921375" y="-36032"/>
            <a:ext cx="4270625" cy="5034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62A1BF-23C2-4CFA-9A0E-8E008F2E3555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F72784-8D64-4EF5-B653-5F66706DDB59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4" descr="Institut des Matériaux Poreux de Paris (IMAP) | Respore">
            <a:extLst>
              <a:ext uri="{FF2B5EF4-FFF2-40B4-BE49-F238E27FC236}">
                <a16:creationId xmlns:a16="http://schemas.microsoft.com/office/drawing/2014/main" id="{BC7A7D8B-D981-4833-A9C3-A3EB717C7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Welcome | CERENA">
            <a:extLst>
              <a:ext uri="{FF2B5EF4-FFF2-40B4-BE49-F238E27FC236}">
                <a16:creationId xmlns:a16="http://schemas.microsoft.com/office/drawing/2014/main" id="{1AF7C427-3438-47E1-9C71-F8821C34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30957F-970D-497F-BA40-75FCB5339473}"/>
              </a:ext>
            </a:extLst>
          </p:cNvPr>
          <p:cNvSpPr txBox="1"/>
          <p:nvPr/>
        </p:nvSpPr>
        <p:spPr>
          <a:xfrm>
            <a:off x="428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r>
              <a:rPr lang="en-GB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  Conference on Green and sustainable Chemistry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9DA2D-A25D-440A-952F-7A53362A6D7C}"/>
              </a:ext>
            </a:extLst>
          </p:cNvPr>
          <p:cNvSpPr txBox="1"/>
          <p:nvPr/>
        </p:nvSpPr>
        <p:spPr>
          <a:xfrm>
            <a:off x="4371963" y="1465960"/>
            <a:ext cx="3571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Metal-Organic Frameworks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550DD89-044A-4208-993B-47409A271DB1}"/>
              </a:ext>
            </a:extLst>
          </p:cNvPr>
          <p:cNvSpPr/>
          <p:nvPr/>
        </p:nvSpPr>
        <p:spPr>
          <a:xfrm>
            <a:off x="138680" y="1870211"/>
            <a:ext cx="5662146" cy="4968469"/>
          </a:xfrm>
          <a:prstGeom prst="roundRect">
            <a:avLst/>
          </a:prstGeom>
          <a:solidFill>
            <a:schemeClr val="tx2">
              <a:lumMod val="60000"/>
              <a:lumOff val="40000"/>
              <a:alpha val="8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606A4E6E-C0D1-4B62-B36D-DA884781F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408764"/>
              </p:ext>
            </p:extLst>
          </p:nvPr>
        </p:nvGraphicFramePr>
        <p:xfrm>
          <a:off x="3656305" y="2878613"/>
          <a:ext cx="8128000" cy="305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282735B8-F32B-4DE8-8BED-51906FBFC0BD}"/>
              </a:ext>
            </a:extLst>
          </p:cNvPr>
          <p:cNvGrpSpPr/>
          <p:nvPr/>
        </p:nvGrpSpPr>
        <p:grpSpPr>
          <a:xfrm>
            <a:off x="9279446" y="3199243"/>
            <a:ext cx="2832032" cy="1041135"/>
            <a:chOff x="3321500" y="3281958"/>
            <a:chExt cx="1485000" cy="104113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50E8138-8D2E-4119-B137-8016A6400795}"/>
                </a:ext>
              </a:extLst>
            </p:cNvPr>
            <p:cNvSpPr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91FBC1-1CC4-4BD4-806A-61E528F43F6C}"/>
                </a:ext>
              </a:extLst>
            </p:cNvPr>
            <p:cNvSpPr txBox="1"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dirty="0">
                  <a:latin typeface="Century Gothic" panose="020B0502020202020204" pitchFamily="34" charset="0"/>
                </a:rPr>
                <a:t>C</a:t>
              </a:r>
              <a:r>
                <a:rPr lang="fr-FR" sz="1800" kern="1200" dirty="0">
                  <a:latin typeface="Century Gothic" panose="020B0502020202020204" pitchFamily="34" charset="0"/>
                </a:rPr>
                <a:t>onductivité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électrique</a:t>
              </a:r>
              <a:endParaRPr lang="en-GB" sz="1800" kern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0A2423-DD85-402A-A0E9-D5415787EC38}"/>
              </a:ext>
            </a:extLst>
          </p:cNvPr>
          <p:cNvGrpSpPr/>
          <p:nvPr/>
        </p:nvGrpSpPr>
        <p:grpSpPr>
          <a:xfrm>
            <a:off x="9279446" y="4285759"/>
            <a:ext cx="2832031" cy="1041135"/>
            <a:chOff x="3321500" y="4375150"/>
            <a:chExt cx="1485000" cy="104113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12CE36-5E4E-4667-886F-BFB0C94A47CC}"/>
                </a:ext>
              </a:extLst>
            </p:cNvPr>
            <p:cNvSpPr/>
            <p:nvPr/>
          </p:nvSpPr>
          <p:spPr>
            <a:xfrm>
              <a:off x="3321500" y="4375150"/>
              <a:ext cx="1485000" cy="1041135"/>
            </a:xfrm>
            <a:prstGeom prst="rect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33B8A7-D7C9-4441-A72B-BF46B4FC3EFF}"/>
                </a:ext>
              </a:extLst>
            </p:cNvPr>
            <p:cNvSpPr txBox="1"/>
            <p:nvPr/>
          </p:nvSpPr>
          <p:spPr>
            <a:xfrm>
              <a:off x="3321500" y="4375150"/>
              <a:ext cx="1485000" cy="1041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kern="1200" dirty="0" err="1">
                  <a:latin typeface="Century Gothic" panose="020B0502020202020204" pitchFamily="34" charset="0"/>
                </a:rPr>
                <a:t>Biomédecine</a:t>
              </a:r>
              <a:endParaRPr lang="en-GB" sz="1800" kern="12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9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96FED9E-0A9B-44BD-93ED-CE8A5FB2F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tretch>
            <a:fillRect/>
          </a:stretch>
        </p:blipFill>
        <p:spPr>
          <a:xfrm>
            <a:off x="6869213" y="1014248"/>
            <a:ext cx="5005736" cy="232766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889147D-0A33-47A4-9B24-4C8F1E34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Matériaux performants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28F8-CDB1-40BD-9839-C65BDCAF5D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11784-ECF2-4A1F-95AA-36B49FC5D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404" y="2562158"/>
            <a:ext cx="2568263" cy="25777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CFB1C7-2465-4253-8F81-AF3F436175AB}"/>
              </a:ext>
            </a:extLst>
          </p:cNvPr>
          <p:cNvSpPr/>
          <p:nvPr/>
        </p:nvSpPr>
        <p:spPr>
          <a:xfrm>
            <a:off x="-477379" y="6492875"/>
            <a:ext cx="757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*</a:t>
            </a:r>
            <a:r>
              <a:rPr lang="en-US" sz="1600" dirty="0"/>
              <a:t>K. </a:t>
            </a:r>
            <a:r>
              <a:rPr lang="en-US" sz="1600" dirty="0" err="1"/>
              <a:t>Dedecker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ACS Appl. Mater. Interfaces 2018, 10, 13886−13894, 2018</a:t>
            </a:r>
            <a:endParaRPr lang="en-GB" sz="1600" dirty="0"/>
          </a:p>
        </p:txBody>
      </p:sp>
      <p:cxnSp>
        <p:nvCxnSpPr>
          <p:cNvPr id="20" name="Connecteur en arc 32">
            <a:extLst>
              <a:ext uri="{FF2B5EF4-FFF2-40B4-BE49-F238E27FC236}">
                <a16:creationId xmlns:a16="http://schemas.microsoft.com/office/drawing/2014/main" id="{62CFA6D2-FC6B-415F-8778-3B28F9F3172C}"/>
              </a:ext>
            </a:extLst>
          </p:cNvPr>
          <p:cNvCxnSpPr>
            <a:stCxn id="24" idx="0"/>
          </p:cNvCxnSpPr>
          <p:nvPr/>
        </p:nvCxnSpPr>
        <p:spPr>
          <a:xfrm rot="16200000" flipH="1">
            <a:off x="3309053" y="2529649"/>
            <a:ext cx="580354" cy="2263751"/>
          </a:xfrm>
          <a:prstGeom prst="curvedConnector4">
            <a:avLst>
              <a:gd name="adj1" fmla="val -39390"/>
              <a:gd name="adj2" fmla="val 8004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rc 32">
            <a:extLst>
              <a:ext uri="{FF2B5EF4-FFF2-40B4-BE49-F238E27FC236}">
                <a16:creationId xmlns:a16="http://schemas.microsoft.com/office/drawing/2014/main" id="{14E6D4EF-896D-4E02-B417-43802198177B}"/>
              </a:ext>
            </a:extLst>
          </p:cNvPr>
          <p:cNvCxnSpPr>
            <a:stCxn id="26" idx="0"/>
          </p:cNvCxnSpPr>
          <p:nvPr/>
        </p:nvCxnSpPr>
        <p:spPr>
          <a:xfrm rot="16200000" flipH="1">
            <a:off x="3833026" y="3241459"/>
            <a:ext cx="100645" cy="1319837"/>
          </a:xfrm>
          <a:prstGeom prst="curvedConnector4">
            <a:avLst>
              <a:gd name="adj1" fmla="val -227135"/>
              <a:gd name="adj2" fmla="val 6222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87888B-C687-4024-92A0-B19E365AB01C}"/>
              </a:ext>
            </a:extLst>
          </p:cNvPr>
          <p:cNvSpPr txBox="1"/>
          <p:nvPr/>
        </p:nvSpPr>
        <p:spPr>
          <a:xfrm>
            <a:off x="209917" y="5435751"/>
            <a:ext cx="677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Groupes hydrophobes (CF</a:t>
            </a:r>
            <a:r>
              <a:rPr lang="fr-FR" sz="2000" baseline="-25000" dirty="0"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fr-FR" sz="2000" dirty="0"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 améliorent la sélectivité pour l’</a:t>
            </a:r>
            <a:r>
              <a:rPr lang="fr-FR" sz="2000" dirty="0" err="1"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ácide</a:t>
            </a:r>
            <a:r>
              <a:rPr lang="fr-FR" sz="2000" dirty="0"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acétique (polarité)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351EB6-5EA2-40B4-BCF4-44C668AA17B0}"/>
              </a:ext>
            </a:extLst>
          </p:cNvPr>
          <p:cNvGrpSpPr/>
          <p:nvPr/>
        </p:nvGrpSpPr>
        <p:grpSpPr>
          <a:xfrm>
            <a:off x="1107164" y="3371347"/>
            <a:ext cx="2720381" cy="1131164"/>
            <a:chOff x="7837032" y="3174317"/>
            <a:chExt cx="2720381" cy="113116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9916FED-1911-4534-A181-80B31926F1A9}"/>
                </a:ext>
              </a:extLst>
            </p:cNvPr>
            <p:cNvSpPr/>
            <p:nvPr/>
          </p:nvSpPr>
          <p:spPr>
            <a:xfrm>
              <a:off x="7837032" y="3174317"/>
              <a:ext cx="2720381" cy="1131164"/>
            </a:xfrm>
            <a:prstGeom prst="ellipse">
              <a:avLst/>
            </a:prstGeom>
            <a:solidFill>
              <a:schemeClr val="accent3">
                <a:alpha val="36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" descr="File:Acetic-acid-CRC-GED-3D-balls-B.png - Wikimedia Commons">
              <a:extLst>
                <a:ext uri="{FF2B5EF4-FFF2-40B4-BE49-F238E27FC236}">
                  <a16:creationId xmlns:a16="http://schemas.microsoft.com/office/drawing/2014/main" id="{E4562F5F-2835-4F33-A67D-8A45DE7C7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1667" y="3256915"/>
              <a:ext cx="1288307" cy="99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File:Water-3D-balls.png - Wikipedia">
              <a:extLst>
                <a:ext uri="{FF2B5EF4-FFF2-40B4-BE49-F238E27FC236}">
                  <a16:creationId xmlns:a16="http://schemas.microsoft.com/office/drawing/2014/main" id="{AE4B59F9-4AF3-4A89-8998-151A59D62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30541" y="3654025"/>
              <a:ext cx="645516" cy="43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AutoShape 22" descr="ChemSpider 2D Image | 1,4-benzendicarboxylic acid | C8H6O4">
            <a:extLst>
              <a:ext uri="{FF2B5EF4-FFF2-40B4-BE49-F238E27FC236}">
                <a16:creationId xmlns:a16="http://schemas.microsoft.com/office/drawing/2014/main" id="{7CF62313-6D1B-4370-B136-98A0D30FB9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AutoShape 24" descr="ChemSpider 2D Image | 1,4-benzendicarboxylic acid | C8H6O4">
            <a:extLst>
              <a:ext uri="{FF2B5EF4-FFF2-40B4-BE49-F238E27FC236}">
                <a16:creationId xmlns:a16="http://schemas.microsoft.com/office/drawing/2014/main" id="{5EAA5152-44F4-40BF-9499-C6260116FB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AutoShape 26" descr="ChemSpider 2D Image | 1,4-benzendicarboxylic acid | C8H6O4">
            <a:extLst>
              <a:ext uri="{FF2B5EF4-FFF2-40B4-BE49-F238E27FC236}">
                <a16:creationId xmlns:a16="http://schemas.microsoft.com/office/drawing/2014/main" id="{2FB34D12-9D0B-4B88-9A2E-2C4B69A60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AutoShape 28" descr="Terephthalic acid - Wikipedia">
            <a:extLst>
              <a:ext uri="{FF2B5EF4-FFF2-40B4-BE49-F238E27FC236}">
                <a16:creationId xmlns:a16="http://schemas.microsoft.com/office/drawing/2014/main" id="{D1579738-F977-42A7-8AB5-B5866BD27E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AutoShape 30" descr="Terephthalic acid - Wikipedia">
            <a:extLst>
              <a:ext uri="{FF2B5EF4-FFF2-40B4-BE49-F238E27FC236}">
                <a16:creationId xmlns:a16="http://schemas.microsoft.com/office/drawing/2014/main" id="{D74CFD1D-F852-420D-90A5-30F7B353C9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Multiply 4105">
            <a:extLst>
              <a:ext uri="{FF2B5EF4-FFF2-40B4-BE49-F238E27FC236}">
                <a16:creationId xmlns:a16="http://schemas.microsoft.com/office/drawing/2014/main" id="{09AC61E4-E94B-475E-BEBC-09545DB2C839}"/>
              </a:ext>
            </a:extLst>
          </p:cNvPr>
          <p:cNvSpPr/>
          <p:nvPr/>
        </p:nvSpPr>
        <p:spPr>
          <a:xfrm>
            <a:off x="2880859" y="3649374"/>
            <a:ext cx="685142" cy="749475"/>
          </a:xfrm>
          <a:prstGeom prst="mathMultiply">
            <a:avLst>
              <a:gd name="adj1" fmla="val 750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33E541-0B93-4FBE-B0AE-CAD513511914}"/>
              </a:ext>
            </a:extLst>
          </p:cNvPr>
          <p:cNvSpPr txBox="1"/>
          <p:nvPr/>
        </p:nvSpPr>
        <p:spPr>
          <a:xfrm>
            <a:off x="2690106" y="1751514"/>
            <a:ext cx="249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UiO-66-(CF</a:t>
            </a:r>
            <a:r>
              <a:rPr lang="en-GB" sz="2800" b="1" baseline="-25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</a:t>
            </a:r>
            <a:r>
              <a:rPr lang="en-GB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r>
              <a:rPr lang="en-GB" sz="2800" b="1" baseline="-25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66EA1B-F183-4E96-9AC4-A4271467BA3D}"/>
              </a:ext>
            </a:extLst>
          </p:cNvPr>
          <p:cNvSpPr txBox="1"/>
          <p:nvPr/>
        </p:nvSpPr>
        <p:spPr>
          <a:xfrm>
            <a:off x="7794583" y="3247961"/>
            <a:ext cx="3268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latin typeface="Century Gothic" panose="020B0502020202020204" pitchFamily="34" charset="0"/>
              </a:rPr>
              <a:t>Adsorption en conditions humides (40 %)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62AB38-66E2-4412-BC9D-87F79A9FB27A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DA6DB77-D89C-47F1-97CA-5E00D775FD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142433"/>
              </p:ext>
            </p:extLst>
          </p:nvPr>
        </p:nvGraphicFramePr>
        <p:xfrm>
          <a:off x="6869213" y="3553277"/>
          <a:ext cx="4909693" cy="3471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4276800" imgH="3024000" progId="Origin50.Graph">
                  <p:embed/>
                </p:oleObj>
              </mc:Choice>
              <mc:Fallback>
                <p:oleObj name="Graph" r:id="rId10" imgW="4276800" imgH="302400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DA6DB77-D89C-47F1-97CA-5E00D775FD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69213" y="3553277"/>
                        <a:ext cx="4909693" cy="3471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95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7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89147D-0A33-47A4-9B24-4C8F1E34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Mise en forme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28F8-CDB1-40BD-9839-C65BDCAF5D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EA761-E365-4CF3-865D-46FB475B6DD4}"/>
              </a:ext>
            </a:extLst>
          </p:cNvPr>
          <p:cNvGrpSpPr/>
          <p:nvPr/>
        </p:nvGrpSpPr>
        <p:grpSpPr>
          <a:xfrm>
            <a:off x="5775590" y="1603605"/>
            <a:ext cx="2868785" cy="2434898"/>
            <a:chOff x="4190583" y="3466490"/>
            <a:chExt cx="3675232" cy="30158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2AAB13E-C0B0-4F57-9DF5-F3ABF553762C}"/>
                </a:ext>
              </a:extLst>
            </p:cNvPr>
            <p:cNvGrpSpPr/>
            <p:nvPr/>
          </p:nvGrpSpPr>
          <p:grpSpPr>
            <a:xfrm>
              <a:off x="4190583" y="4088564"/>
              <a:ext cx="3675232" cy="2393764"/>
              <a:chOff x="1461538" y="4292786"/>
              <a:chExt cx="3303223" cy="2231617"/>
            </a:xfrm>
          </p:grpSpPr>
          <p:pic>
            <p:nvPicPr>
              <p:cNvPr id="16" name="Picture 7">
                <a:extLst>
                  <a:ext uri="{FF2B5EF4-FFF2-40B4-BE49-F238E27FC236}">
                    <a16:creationId xmlns:a16="http://schemas.microsoft.com/office/drawing/2014/main" id="{E3691DE9-DCCB-42FA-90F1-8A84EA834C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163"/>
              <a:stretch/>
            </p:blipFill>
            <p:spPr>
              <a:xfrm>
                <a:off x="1461538" y="4292786"/>
                <a:ext cx="1673453" cy="223161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103FDF5-A508-41AC-B476-98844D8790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01" r="20601" b="10343"/>
              <a:stretch/>
            </p:blipFill>
            <p:spPr>
              <a:xfrm>
                <a:off x="3064418" y="4292786"/>
                <a:ext cx="1700343" cy="2231617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EC91F6-76BB-46AF-A8C2-E95CCF14006E}"/>
                </a:ext>
              </a:extLst>
            </p:cNvPr>
            <p:cNvSpPr txBox="1"/>
            <p:nvPr/>
          </p:nvSpPr>
          <p:spPr>
            <a:xfrm>
              <a:off x="5159468" y="3466490"/>
              <a:ext cx="2125362" cy="50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DD8A33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Extrusion</a:t>
              </a:r>
            </a:p>
          </p:txBody>
        </p:sp>
      </p:grpSp>
      <p:sp>
        <p:nvSpPr>
          <p:cNvPr id="6" name="Arrow: Left 5">
            <a:extLst>
              <a:ext uri="{FF2B5EF4-FFF2-40B4-BE49-F238E27FC236}">
                <a16:creationId xmlns:a16="http://schemas.microsoft.com/office/drawing/2014/main" id="{98E28F32-F326-4706-908B-1DC43922F655}"/>
              </a:ext>
            </a:extLst>
          </p:cNvPr>
          <p:cNvSpPr/>
          <p:nvPr/>
        </p:nvSpPr>
        <p:spPr>
          <a:xfrm rot="10284348">
            <a:off x="780458" y="4064746"/>
            <a:ext cx="1686339" cy="46030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E8C758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BF4FB4-A302-4C84-B040-F79D964F1D6D}"/>
              </a:ext>
            </a:extLst>
          </p:cNvPr>
          <p:cNvSpPr/>
          <p:nvPr/>
        </p:nvSpPr>
        <p:spPr>
          <a:xfrm>
            <a:off x="142697" y="4064065"/>
            <a:ext cx="1609904" cy="536963"/>
          </a:xfrm>
          <a:custGeom>
            <a:avLst/>
            <a:gdLst>
              <a:gd name="connsiteX0" fmla="*/ 0 w 1534355"/>
              <a:gd name="connsiteY0" fmla="*/ 53696 h 536963"/>
              <a:gd name="connsiteX1" fmla="*/ 53696 w 1534355"/>
              <a:gd name="connsiteY1" fmla="*/ 0 h 536963"/>
              <a:gd name="connsiteX2" fmla="*/ 1480659 w 1534355"/>
              <a:gd name="connsiteY2" fmla="*/ 0 h 536963"/>
              <a:gd name="connsiteX3" fmla="*/ 1534355 w 1534355"/>
              <a:gd name="connsiteY3" fmla="*/ 53696 h 536963"/>
              <a:gd name="connsiteX4" fmla="*/ 1534355 w 1534355"/>
              <a:gd name="connsiteY4" fmla="*/ 483267 h 536963"/>
              <a:gd name="connsiteX5" fmla="*/ 1480659 w 1534355"/>
              <a:gd name="connsiteY5" fmla="*/ 536963 h 536963"/>
              <a:gd name="connsiteX6" fmla="*/ 53696 w 1534355"/>
              <a:gd name="connsiteY6" fmla="*/ 536963 h 536963"/>
              <a:gd name="connsiteX7" fmla="*/ 0 w 1534355"/>
              <a:gd name="connsiteY7" fmla="*/ 483267 h 536963"/>
              <a:gd name="connsiteX8" fmla="*/ 0 w 1534355"/>
              <a:gd name="connsiteY8" fmla="*/ 53696 h 5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4355" h="536963">
                <a:moveTo>
                  <a:pt x="0" y="53696"/>
                </a:moveTo>
                <a:cubicBezTo>
                  <a:pt x="0" y="24041"/>
                  <a:pt x="24041" y="0"/>
                  <a:pt x="53696" y="0"/>
                </a:cubicBezTo>
                <a:lnTo>
                  <a:pt x="1480659" y="0"/>
                </a:lnTo>
                <a:cubicBezTo>
                  <a:pt x="1510314" y="0"/>
                  <a:pt x="1534355" y="24041"/>
                  <a:pt x="1534355" y="53696"/>
                </a:cubicBezTo>
                <a:lnTo>
                  <a:pt x="1534355" y="483267"/>
                </a:lnTo>
                <a:cubicBezTo>
                  <a:pt x="1534355" y="512922"/>
                  <a:pt x="1510314" y="536963"/>
                  <a:pt x="1480659" y="536963"/>
                </a:cubicBezTo>
                <a:lnTo>
                  <a:pt x="53696" y="536963"/>
                </a:lnTo>
                <a:cubicBezTo>
                  <a:pt x="24041" y="536963"/>
                  <a:pt x="0" y="512922"/>
                  <a:pt x="0" y="483267"/>
                </a:cubicBezTo>
                <a:lnTo>
                  <a:pt x="0" y="53696"/>
                </a:lnTo>
                <a:close/>
              </a:path>
            </a:pathLst>
          </a:custGeom>
          <a:solidFill>
            <a:srgbClr val="DD8A33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447" tIns="61447" rIns="61447" bIns="6144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noProof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Liants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079CFFB9-35E0-4956-99FF-E2F2F4AF3DAC}"/>
              </a:ext>
            </a:extLst>
          </p:cNvPr>
          <p:cNvSpPr/>
          <p:nvPr/>
        </p:nvSpPr>
        <p:spPr>
          <a:xfrm rot="12848940">
            <a:off x="1376389" y="2715788"/>
            <a:ext cx="1409927" cy="46030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E8C758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A8C5151-823B-4E37-9ABD-BECBC3FC65A7}"/>
              </a:ext>
            </a:extLst>
          </p:cNvPr>
          <p:cNvSpPr/>
          <p:nvPr/>
        </p:nvSpPr>
        <p:spPr>
          <a:xfrm>
            <a:off x="55210" y="2154400"/>
            <a:ext cx="2662046" cy="640084"/>
          </a:xfrm>
          <a:custGeom>
            <a:avLst/>
            <a:gdLst>
              <a:gd name="connsiteX0" fmla="*/ 0 w 2662046"/>
              <a:gd name="connsiteY0" fmla="*/ 64008 h 640084"/>
              <a:gd name="connsiteX1" fmla="*/ 64008 w 2662046"/>
              <a:gd name="connsiteY1" fmla="*/ 0 h 640084"/>
              <a:gd name="connsiteX2" fmla="*/ 2598038 w 2662046"/>
              <a:gd name="connsiteY2" fmla="*/ 0 h 640084"/>
              <a:gd name="connsiteX3" fmla="*/ 2662046 w 2662046"/>
              <a:gd name="connsiteY3" fmla="*/ 64008 h 640084"/>
              <a:gd name="connsiteX4" fmla="*/ 2662046 w 2662046"/>
              <a:gd name="connsiteY4" fmla="*/ 576076 h 640084"/>
              <a:gd name="connsiteX5" fmla="*/ 2598038 w 2662046"/>
              <a:gd name="connsiteY5" fmla="*/ 640084 h 640084"/>
              <a:gd name="connsiteX6" fmla="*/ 64008 w 2662046"/>
              <a:gd name="connsiteY6" fmla="*/ 640084 h 640084"/>
              <a:gd name="connsiteX7" fmla="*/ 0 w 2662046"/>
              <a:gd name="connsiteY7" fmla="*/ 576076 h 640084"/>
              <a:gd name="connsiteX8" fmla="*/ 0 w 2662046"/>
              <a:gd name="connsiteY8" fmla="*/ 64008 h 64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2046" h="640084">
                <a:moveTo>
                  <a:pt x="0" y="64008"/>
                </a:moveTo>
                <a:cubicBezTo>
                  <a:pt x="0" y="28657"/>
                  <a:pt x="28657" y="0"/>
                  <a:pt x="64008" y="0"/>
                </a:cubicBezTo>
                <a:lnTo>
                  <a:pt x="2598038" y="0"/>
                </a:lnTo>
                <a:cubicBezTo>
                  <a:pt x="2633389" y="0"/>
                  <a:pt x="2662046" y="28657"/>
                  <a:pt x="2662046" y="64008"/>
                </a:cubicBezTo>
                <a:lnTo>
                  <a:pt x="2662046" y="576076"/>
                </a:lnTo>
                <a:cubicBezTo>
                  <a:pt x="2662046" y="611427"/>
                  <a:pt x="2633389" y="640084"/>
                  <a:pt x="2598038" y="640084"/>
                </a:cubicBezTo>
                <a:lnTo>
                  <a:pt x="64008" y="640084"/>
                </a:lnTo>
                <a:cubicBezTo>
                  <a:pt x="28657" y="640084"/>
                  <a:pt x="0" y="611427"/>
                  <a:pt x="0" y="576076"/>
                </a:cubicBezTo>
                <a:lnTo>
                  <a:pt x="0" y="64008"/>
                </a:lnTo>
                <a:close/>
              </a:path>
            </a:pathLst>
          </a:custGeom>
          <a:solidFill>
            <a:srgbClr val="DD8A33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7" tIns="64467" rIns="64467" bIns="6446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Poudre de MOF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F5C1831A-4E8F-4B40-B244-FE6787E0A3DD}"/>
              </a:ext>
            </a:extLst>
          </p:cNvPr>
          <p:cNvSpPr/>
          <p:nvPr/>
        </p:nvSpPr>
        <p:spPr>
          <a:xfrm rot="16109808">
            <a:off x="2938555" y="1968377"/>
            <a:ext cx="1322335" cy="46030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E8C758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1503D3-1873-49C8-82F4-9426995D7869}"/>
              </a:ext>
            </a:extLst>
          </p:cNvPr>
          <p:cNvSpPr/>
          <p:nvPr/>
        </p:nvSpPr>
        <p:spPr>
          <a:xfrm>
            <a:off x="2559112" y="1457396"/>
            <a:ext cx="1859025" cy="551226"/>
          </a:xfrm>
          <a:custGeom>
            <a:avLst/>
            <a:gdLst>
              <a:gd name="connsiteX0" fmla="*/ 0 w 1859025"/>
              <a:gd name="connsiteY0" fmla="*/ 55123 h 551226"/>
              <a:gd name="connsiteX1" fmla="*/ 55123 w 1859025"/>
              <a:gd name="connsiteY1" fmla="*/ 0 h 551226"/>
              <a:gd name="connsiteX2" fmla="*/ 1803902 w 1859025"/>
              <a:gd name="connsiteY2" fmla="*/ 0 h 551226"/>
              <a:gd name="connsiteX3" fmla="*/ 1859025 w 1859025"/>
              <a:gd name="connsiteY3" fmla="*/ 55123 h 551226"/>
              <a:gd name="connsiteX4" fmla="*/ 1859025 w 1859025"/>
              <a:gd name="connsiteY4" fmla="*/ 496103 h 551226"/>
              <a:gd name="connsiteX5" fmla="*/ 1803902 w 1859025"/>
              <a:gd name="connsiteY5" fmla="*/ 551226 h 551226"/>
              <a:gd name="connsiteX6" fmla="*/ 55123 w 1859025"/>
              <a:gd name="connsiteY6" fmla="*/ 551226 h 551226"/>
              <a:gd name="connsiteX7" fmla="*/ 0 w 1859025"/>
              <a:gd name="connsiteY7" fmla="*/ 496103 h 551226"/>
              <a:gd name="connsiteX8" fmla="*/ 0 w 1859025"/>
              <a:gd name="connsiteY8" fmla="*/ 55123 h 55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9025" h="551226">
                <a:moveTo>
                  <a:pt x="0" y="55123"/>
                </a:moveTo>
                <a:cubicBezTo>
                  <a:pt x="0" y="24679"/>
                  <a:pt x="24679" y="0"/>
                  <a:pt x="55123" y="0"/>
                </a:cubicBezTo>
                <a:lnTo>
                  <a:pt x="1803902" y="0"/>
                </a:lnTo>
                <a:cubicBezTo>
                  <a:pt x="1834346" y="0"/>
                  <a:pt x="1859025" y="24679"/>
                  <a:pt x="1859025" y="55123"/>
                </a:cubicBezTo>
                <a:lnTo>
                  <a:pt x="1859025" y="496103"/>
                </a:lnTo>
                <a:cubicBezTo>
                  <a:pt x="1859025" y="526547"/>
                  <a:pt x="1834346" y="551226"/>
                  <a:pt x="1803902" y="551226"/>
                </a:cubicBezTo>
                <a:lnTo>
                  <a:pt x="55123" y="551226"/>
                </a:lnTo>
                <a:cubicBezTo>
                  <a:pt x="24679" y="551226"/>
                  <a:pt x="0" y="526547"/>
                  <a:pt x="0" y="496103"/>
                </a:cubicBezTo>
                <a:lnTo>
                  <a:pt x="0" y="55123"/>
                </a:lnTo>
                <a:close/>
              </a:path>
            </a:pathLst>
          </a:custGeom>
          <a:solidFill>
            <a:srgbClr val="DD8A33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865" tIns="61865" rIns="61865" bIns="61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noProof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Lubrifiant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3111DA-3AE9-4F2F-907C-5EB08226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46" r="10831" b="26233"/>
          <a:stretch/>
        </p:blipFill>
        <p:spPr>
          <a:xfrm>
            <a:off x="2201850" y="2633026"/>
            <a:ext cx="3013777" cy="308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AB2365-026C-45F6-B73F-1CB2C31423BA}"/>
              </a:ext>
            </a:extLst>
          </p:cNvPr>
          <p:cNvSpPr txBox="1"/>
          <p:nvPr/>
        </p:nvSpPr>
        <p:spPr>
          <a:xfrm>
            <a:off x="223765" y="4856932"/>
            <a:ext cx="3013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Century Gothic" panose="020B0502020202020204" pitchFamily="34" charset="0"/>
                <a:cs typeface="Times New Roman" panose="02020603050405020304" pitchFamily="18" charset="0"/>
              </a:rPr>
              <a:t>Silice colloïdale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Polyvinylbutyral</a:t>
            </a:r>
            <a:endParaRPr lang="fr-FR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Century Gothic" panose="020B0502020202020204" pitchFamily="34" charset="0"/>
                <a:cs typeface="Times New Roman" panose="02020603050405020304" pitchFamily="18" charset="0"/>
              </a:rPr>
              <a:t>Bentonite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Century Gothic" panose="020B0502020202020204" pitchFamily="34" charset="0"/>
                <a:cs typeface="Times New Roman" panose="02020603050405020304" pitchFamily="18" charset="0"/>
              </a:rPr>
              <a:t>Oxide d’aluminium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Century Gothic" panose="020B0502020202020204" pitchFamily="34" charset="0"/>
                <a:cs typeface="Times New Roman" panose="02020603050405020304" pitchFamily="18" charset="0"/>
              </a:rPr>
              <a:t>Cellulose microcristalline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152757-E87A-40A3-A5C0-AF3DAECD0B64}"/>
              </a:ext>
            </a:extLst>
          </p:cNvPr>
          <p:cNvSpPr txBox="1"/>
          <p:nvPr/>
        </p:nvSpPr>
        <p:spPr>
          <a:xfrm>
            <a:off x="3773801" y="2069660"/>
            <a:ext cx="204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>
                <a:latin typeface="Century Gothic" panose="020B0502020202020204" pitchFamily="34" charset="0"/>
                <a:cs typeface="Times New Roman" panose="02020603050405020304" pitchFamily="18" charset="0"/>
              </a:rPr>
              <a:t>Acide oléique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>
                <a:latin typeface="Century Gothic" panose="020B0502020202020204" pitchFamily="34" charset="0"/>
                <a:cs typeface="Times New Roman" panose="02020603050405020304" pitchFamily="18" charset="0"/>
              </a:rPr>
              <a:t>PEG 400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28F537-63A9-4132-8743-54F30151A1E2}"/>
              </a:ext>
            </a:extLst>
          </p:cNvPr>
          <p:cNvSpPr txBox="1"/>
          <p:nvPr/>
        </p:nvSpPr>
        <p:spPr>
          <a:xfrm>
            <a:off x="7713660" y="4413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4" name="Picture 2" descr="Imagem relacionada">
            <a:extLst>
              <a:ext uri="{FF2B5EF4-FFF2-40B4-BE49-F238E27FC236}">
                <a16:creationId xmlns:a16="http://schemas.microsoft.com/office/drawing/2014/main" id="{70557568-0BE4-4C4B-B796-4171155C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9" b="93443" l="5041" r="95368">
                        <a14:foregroundMark x1="10627" y1="43115" x2="10627" y2="43115"/>
                        <a14:foregroundMark x1="13760" y1="33934" x2="13760" y2="33934"/>
                        <a14:foregroundMark x1="5041" y1="41803" x2="5041" y2="41803"/>
                        <a14:foregroundMark x1="66621" y1="8361" x2="66621" y2="8361"/>
                        <a14:foregroundMark x1="65531" y1="3279" x2="65531" y2="3279"/>
                        <a14:foregroundMark x1="88828" y1="37213" x2="88828" y2="37213"/>
                        <a14:foregroundMark x1="87875" y1="67869" x2="87875" y2="67869"/>
                        <a14:foregroundMark x1="91689" y1="59016" x2="91689" y2="59016"/>
                        <a14:foregroundMark x1="95504" y1="56066" x2="95504" y2="56066"/>
                        <a14:foregroundMark x1="64169" y1="93443" x2="64169" y2="93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498" y="4505131"/>
            <a:ext cx="2464079" cy="20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7B80E3B-F5BF-42E3-9121-B26293DC273A}"/>
              </a:ext>
            </a:extLst>
          </p:cNvPr>
          <p:cNvSpPr txBox="1"/>
          <p:nvPr/>
        </p:nvSpPr>
        <p:spPr>
          <a:xfrm>
            <a:off x="6285805" y="4194131"/>
            <a:ext cx="194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DD8A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Granulation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F9CD8F-9E52-4910-A454-70D3DB3988C6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BD2C31C5-BB6A-4CED-9A9A-27626F1E68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312397"/>
              </p:ext>
            </p:extLst>
          </p:nvPr>
        </p:nvGraphicFramePr>
        <p:xfrm>
          <a:off x="8562252" y="2446396"/>
          <a:ext cx="4125048" cy="31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920760" imgH="3000960" progId="Origin50.Graph">
                  <p:embed/>
                </p:oleObj>
              </mc:Choice>
              <mc:Fallback>
                <p:oleObj name="Graph" r:id="rId12" imgW="3920760" imgH="3000960" progId="Origin50.Graph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BD2C31C5-BB6A-4CED-9A9A-27626F1E68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62252" y="2446396"/>
                        <a:ext cx="4125048" cy="315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12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7" grpId="0" animBg="1"/>
      <p:bldP spid="21" grpId="0"/>
      <p:bldP spid="22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28F8-CDB1-40BD-9839-C65BDCAF5D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C43357-5E7E-4D2D-9B5E-3D90BC4A90E9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AE8AC8F4-DE91-4DA6-AFE6-BB3928D8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233" y="279593"/>
            <a:ext cx="4753535" cy="1672499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Mise à </a:t>
            </a:r>
            <a:r>
              <a:rPr lang="en-GB" sz="4000" b="1" dirty="0" err="1">
                <a:latin typeface="Century Gothic" panose="020B0502020202020204" pitchFamily="34" charset="0"/>
              </a:rPr>
              <a:t>l’échelle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pic>
        <p:nvPicPr>
          <p:cNvPr id="32" name="Picture 8" descr="Large-scale production of MOFs at BASF facilities in Germany. Image credit: BASF (reprinted with permission from ref. 219).">
            <a:extLst>
              <a:ext uri="{FF2B5EF4-FFF2-40B4-BE49-F238E27FC236}">
                <a16:creationId xmlns:a16="http://schemas.microsoft.com/office/drawing/2014/main" id="{F503FCA9-EC8B-4F4A-9753-8EED93CE9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3061" r="9153" b="6043"/>
          <a:stretch/>
        </p:blipFill>
        <p:spPr bwMode="auto">
          <a:xfrm>
            <a:off x="7781765" y="2953099"/>
            <a:ext cx="4079155" cy="28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device, miller&#10;&#10;Description automatically generated">
            <a:extLst>
              <a:ext uri="{FF2B5EF4-FFF2-40B4-BE49-F238E27FC236}">
                <a16:creationId xmlns:a16="http://schemas.microsoft.com/office/drawing/2014/main" id="{16B60EDC-DC31-4B63-846F-0E16182CC0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 t="13459" r="11616" b="18421"/>
          <a:stretch/>
        </p:blipFill>
        <p:spPr>
          <a:xfrm rot="5400000">
            <a:off x="4978743" y="3577583"/>
            <a:ext cx="3156871" cy="18731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8FB3AF-4E98-4242-904E-B79943DDD9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3652" b="-1"/>
          <a:stretch/>
        </p:blipFill>
        <p:spPr>
          <a:xfrm>
            <a:off x="338713" y="2942466"/>
            <a:ext cx="2846278" cy="3162126"/>
          </a:xfrm>
          <a:prstGeom prst="rect">
            <a:avLst/>
          </a:prstGeom>
        </p:spPr>
      </p:pic>
      <p:pic>
        <p:nvPicPr>
          <p:cNvPr id="35" name="Picture 34" descr="A picture containing indoor, device, equipment, miller&#10;&#10;Description automatically generated">
            <a:extLst>
              <a:ext uri="{FF2B5EF4-FFF2-40B4-BE49-F238E27FC236}">
                <a16:creationId xmlns:a16="http://schemas.microsoft.com/office/drawing/2014/main" id="{DC998683-2AC0-4AA7-AF95-6C3B32B24A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t="11226" r="11905" b="20654"/>
          <a:stretch/>
        </p:blipFill>
        <p:spPr>
          <a:xfrm rot="5400000">
            <a:off x="2812147" y="3574238"/>
            <a:ext cx="3161071" cy="18756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81283AE-7E6A-4F3E-B80B-D59510A98491}"/>
              </a:ext>
            </a:extLst>
          </p:cNvPr>
          <p:cNvSpPr txBox="1"/>
          <p:nvPr/>
        </p:nvSpPr>
        <p:spPr>
          <a:xfrm>
            <a:off x="-1294169" y="2104620"/>
            <a:ext cx="6112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Échelle du laboratoire</a:t>
            </a:r>
          </a:p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(mg à g)</a:t>
            </a:r>
            <a:endParaRPr lang="en-GB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EC7859-6D73-4DD2-B22A-70C8E99AE631}"/>
              </a:ext>
            </a:extLst>
          </p:cNvPr>
          <p:cNvSpPr txBox="1"/>
          <p:nvPr/>
        </p:nvSpPr>
        <p:spPr>
          <a:xfrm>
            <a:off x="2284745" y="2093617"/>
            <a:ext cx="6112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Échelle pilote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(100 g à kg)</a:t>
            </a:r>
            <a:endParaRPr lang="en-GB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14B2CF-E96B-4827-BE04-2A699A080C6C}"/>
              </a:ext>
            </a:extLst>
          </p:cNvPr>
          <p:cNvSpPr txBox="1"/>
          <p:nvPr/>
        </p:nvSpPr>
        <p:spPr>
          <a:xfrm>
            <a:off x="6849781" y="2097563"/>
            <a:ext cx="6112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Échelle Industrielle</a:t>
            </a:r>
          </a:p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(&gt; </a:t>
            </a:r>
            <a:r>
              <a:rPr lang="en-US" sz="2000" b="1" dirty="0" err="1">
                <a:latin typeface="Century Gothic" panose="020B0502020202020204" pitchFamily="34" charset="0"/>
              </a:rPr>
              <a:t>Tonne</a:t>
            </a:r>
            <a:r>
              <a:rPr lang="en-US" sz="2000" b="1" dirty="0">
                <a:latin typeface="Century Gothic" panose="020B0502020202020204" pitchFamily="34" charset="0"/>
              </a:rPr>
              <a:t>)</a:t>
            </a:r>
            <a:endParaRPr lang="en-GB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11F4C9-7C7C-44B2-A87D-F9887D5832DE}"/>
              </a:ext>
            </a:extLst>
          </p:cNvPr>
          <p:cNvSpPr txBox="1"/>
          <p:nvPr/>
        </p:nvSpPr>
        <p:spPr>
          <a:xfrm>
            <a:off x="7792039" y="5794628"/>
            <a:ext cx="4054067" cy="2923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latin typeface="Century Gothic" panose="020B0502020202020204" pitchFamily="34" charset="0"/>
              </a:rPr>
              <a:t>M. Jacoby, Chem. Eng. News, 2013, 91, 34–35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D6E830B-34B2-4D4A-8448-4BCC7BCFD3E2}"/>
              </a:ext>
            </a:extLst>
          </p:cNvPr>
          <p:cNvSpPr/>
          <p:nvPr/>
        </p:nvSpPr>
        <p:spPr>
          <a:xfrm>
            <a:off x="4664871" y="5584616"/>
            <a:ext cx="659533" cy="506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5 L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B6AEED1-50E0-41C9-9976-2C0AA5CC91C3}"/>
              </a:ext>
            </a:extLst>
          </p:cNvPr>
          <p:cNvSpPr/>
          <p:nvPr/>
        </p:nvSpPr>
        <p:spPr>
          <a:xfrm>
            <a:off x="6786562" y="5574428"/>
            <a:ext cx="715516" cy="506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30 L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F961359-99B0-410C-8E82-D141693E9603}"/>
              </a:ext>
            </a:extLst>
          </p:cNvPr>
          <p:cNvSpPr/>
          <p:nvPr/>
        </p:nvSpPr>
        <p:spPr>
          <a:xfrm>
            <a:off x="-6504" y="5575820"/>
            <a:ext cx="1861838" cy="506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100 mL à </a:t>
            </a:r>
          </a:p>
          <a:p>
            <a:pPr algn="ctr"/>
            <a:r>
              <a:rPr lang="en-GB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500 mL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C7213C-A3B1-46C3-9076-20219BFCEEBC}"/>
              </a:ext>
            </a:extLst>
          </p:cNvPr>
          <p:cNvGrpSpPr/>
          <p:nvPr/>
        </p:nvGrpSpPr>
        <p:grpSpPr>
          <a:xfrm rot="16200000">
            <a:off x="2792997" y="4182278"/>
            <a:ext cx="1149565" cy="659534"/>
            <a:chOff x="2496226" y="1190984"/>
            <a:chExt cx="403548" cy="403548"/>
          </a:xfrm>
        </p:grpSpPr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DF340E06-2B97-47BB-AFC6-2ED12D73E155}"/>
                </a:ext>
              </a:extLst>
            </p:cNvPr>
            <p:cNvSpPr/>
            <p:nvPr/>
          </p:nvSpPr>
          <p:spPr>
            <a:xfrm>
              <a:off x="2496226" y="1190984"/>
              <a:ext cx="403548" cy="403548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Arrow: Down 4">
              <a:extLst>
                <a:ext uri="{FF2B5EF4-FFF2-40B4-BE49-F238E27FC236}">
                  <a16:creationId xmlns:a16="http://schemas.microsoft.com/office/drawing/2014/main" id="{0FA026EF-F420-4AF7-84A7-F24973E818EF}"/>
                </a:ext>
              </a:extLst>
            </p:cNvPr>
            <p:cNvSpPr txBox="1"/>
            <p:nvPr/>
          </p:nvSpPr>
          <p:spPr>
            <a:xfrm>
              <a:off x="2587024" y="1190984"/>
              <a:ext cx="221952" cy="303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kern="120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7C18D9-03EF-4382-A07B-FBE3E93B50C9}"/>
              </a:ext>
            </a:extLst>
          </p:cNvPr>
          <p:cNvGrpSpPr/>
          <p:nvPr/>
        </p:nvGrpSpPr>
        <p:grpSpPr>
          <a:xfrm rot="16200000">
            <a:off x="4922885" y="4212594"/>
            <a:ext cx="1149565" cy="659533"/>
            <a:chOff x="2496226" y="1190984"/>
            <a:chExt cx="403548" cy="403548"/>
          </a:xfrm>
        </p:grpSpPr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4ABC7A6F-9E98-4F76-9208-66B686AB19B6}"/>
                </a:ext>
              </a:extLst>
            </p:cNvPr>
            <p:cNvSpPr/>
            <p:nvPr/>
          </p:nvSpPr>
          <p:spPr>
            <a:xfrm>
              <a:off x="2496226" y="1190984"/>
              <a:ext cx="403548" cy="403548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Arrow: Down 4">
              <a:extLst>
                <a:ext uri="{FF2B5EF4-FFF2-40B4-BE49-F238E27FC236}">
                  <a16:creationId xmlns:a16="http://schemas.microsoft.com/office/drawing/2014/main" id="{B2D5D528-4BDA-42D0-8CD2-2D712B1A0A1F}"/>
                </a:ext>
              </a:extLst>
            </p:cNvPr>
            <p:cNvSpPr txBox="1"/>
            <p:nvPr/>
          </p:nvSpPr>
          <p:spPr>
            <a:xfrm>
              <a:off x="2587024" y="1190984"/>
              <a:ext cx="221952" cy="303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kern="120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28F520-4627-42AC-8C5C-F0DC167925CC}"/>
              </a:ext>
            </a:extLst>
          </p:cNvPr>
          <p:cNvGrpSpPr/>
          <p:nvPr/>
        </p:nvGrpSpPr>
        <p:grpSpPr>
          <a:xfrm rot="16200000">
            <a:off x="7124617" y="4218343"/>
            <a:ext cx="1149565" cy="693676"/>
            <a:chOff x="2496226" y="1178002"/>
            <a:chExt cx="403548" cy="416530"/>
          </a:xfrm>
        </p:grpSpPr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FB176D89-CE13-4D4E-8025-60B1641B9828}"/>
                </a:ext>
              </a:extLst>
            </p:cNvPr>
            <p:cNvSpPr/>
            <p:nvPr/>
          </p:nvSpPr>
          <p:spPr>
            <a:xfrm>
              <a:off x="2496226" y="1190984"/>
              <a:ext cx="403548" cy="403548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Arrow: Down 4">
              <a:extLst>
                <a:ext uri="{FF2B5EF4-FFF2-40B4-BE49-F238E27FC236}">
                  <a16:creationId xmlns:a16="http://schemas.microsoft.com/office/drawing/2014/main" id="{322B2062-92A9-447A-88D2-3D57765BECEB}"/>
                </a:ext>
              </a:extLst>
            </p:cNvPr>
            <p:cNvSpPr txBox="1"/>
            <p:nvPr/>
          </p:nvSpPr>
          <p:spPr>
            <a:xfrm>
              <a:off x="2587024" y="1178002"/>
              <a:ext cx="221952" cy="303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kern="120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D48BE7C-79CC-444B-8B0D-F31AFB1A279D}"/>
              </a:ext>
            </a:extLst>
          </p:cNvPr>
          <p:cNvSpPr txBox="1"/>
          <p:nvPr/>
        </p:nvSpPr>
        <p:spPr>
          <a:xfrm>
            <a:off x="5394037" y="1461170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2263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 animBg="1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89147D-0A33-47A4-9B24-4C8F1E34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493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E</a:t>
            </a:r>
            <a:r>
              <a:rPr lang="fr-FR" sz="4400" b="1" dirty="0">
                <a:latin typeface="Century Gothic" panose="020B0502020202020204" pitchFamily="34" charset="0"/>
              </a:rPr>
              <a:t>stimation des coûts de production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13BD-9591-4CF9-9488-7339ABC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28F8-CDB1-40BD-9839-C65BDCAF5D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8C0E3-C638-4980-BD86-8C189A3ADB6A}"/>
              </a:ext>
            </a:extLst>
          </p:cNvPr>
          <p:cNvSpPr/>
          <p:nvPr/>
        </p:nvSpPr>
        <p:spPr>
          <a:xfrm>
            <a:off x="0" y="-51370"/>
            <a:ext cx="12192000" cy="50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3F0C6-4D47-4A07-AB43-78CD00605CE7}"/>
              </a:ext>
            </a:extLst>
          </p:cNvPr>
          <p:cNvSpPr/>
          <p:nvPr/>
        </p:nvSpPr>
        <p:spPr>
          <a:xfrm>
            <a:off x="0" y="-56391"/>
            <a:ext cx="12192000" cy="57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Institut des Matériaux Poreux de Paris (IMAP) | Respore">
            <a:extLst>
              <a:ext uri="{FF2B5EF4-FFF2-40B4-BE49-F238E27FC236}">
                <a16:creationId xmlns:a16="http://schemas.microsoft.com/office/drawing/2014/main" id="{37E4B6BA-0837-40CA-B8C9-28C715CFF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2745"/>
          <a:stretch/>
        </p:blipFill>
        <p:spPr bwMode="auto">
          <a:xfrm>
            <a:off x="8092440" y="-57633"/>
            <a:ext cx="1187436" cy="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come | CERENA">
            <a:extLst>
              <a:ext uri="{FF2B5EF4-FFF2-40B4-BE49-F238E27FC236}">
                <a16:creationId xmlns:a16="http://schemas.microsoft.com/office/drawing/2014/main" id="{1BFD748C-AA71-41DD-9EC0-81474781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6" y="-57086"/>
            <a:ext cx="2231835" cy="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C43357-5E7E-4D2D-9B5E-3D90BC4A90E9}"/>
              </a:ext>
            </a:extLst>
          </p:cNvPr>
          <p:cNvSpPr txBox="1"/>
          <p:nvPr/>
        </p:nvSpPr>
        <p:spPr>
          <a:xfrm>
            <a:off x="144490" y="51368"/>
            <a:ext cx="74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Mardis de la Chimie Durable</a:t>
            </a:r>
            <a:endParaRPr lang="en-US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FC9C53-EC8D-483A-AAA6-BFE7B06B2004}"/>
              </a:ext>
            </a:extLst>
          </p:cNvPr>
          <p:cNvGrpSpPr/>
          <p:nvPr/>
        </p:nvGrpSpPr>
        <p:grpSpPr>
          <a:xfrm>
            <a:off x="1322045" y="1650791"/>
            <a:ext cx="5062371" cy="2203080"/>
            <a:chOff x="3642289" y="0"/>
            <a:chExt cx="6457858" cy="21385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977C5AE-1DB3-4C55-B2E1-6A15E6C16227}"/>
                </a:ext>
              </a:extLst>
            </p:cNvPr>
            <p:cNvGrpSpPr/>
            <p:nvPr/>
          </p:nvGrpSpPr>
          <p:grpSpPr>
            <a:xfrm rot="5400000">
              <a:off x="7461792" y="400032"/>
              <a:ext cx="417009" cy="1373731"/>
              <a:chOff x="7461792" y="400032"/>
              <a:chExt cx="417009" cy="417009"/>
            </a:xfrm>
          </p:grpSpPr>
          <p:sp>
            <p:nvSpPr>
              <p:cNvPr id="28" name="Arrow: Down 15">
                <a:extLst>
                  <a:ext uri="{FF2B5EF4-FFF2-40B4-BE49-F238E27FC236}">
                    <a16:creationId xmlns:a16="http://schemas.microsoft.com/office/drawing/2014/main" id="{219E9C61-8CC0-4EDA-A478-94CED78D4E09}"/>
                  </a:ext>
                </a:extLst>
              </p:cNvPr>
              <p:cNvSpPr/>
              <p:nvPr/>
            </p:nvSpPr>
            <p:spPr>
              <a:xfrm>
                <a:off x="7461792" y="400032"/>
                <a:ext cx="417009" cy="417009"/>
              </a:xfrm>
              <a:prstGeom prst="downArrow">
                <a:avLst>
                  <a:gd name="adj1" fmla="val 55000"/>
                  <a:gd name="adj2" fmla="val 45000"/>
                </a:avLst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80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Arrow: Down 4">
                <a:extLst>
                  <a:ext uri="{FF2B5EF4-FFF2-40B4-BE49-F238E27FC236}">
                    <a16:creationId xmlns:a16="http://schemas.microsoft.com/office/drawing/2014/main" id="{322676A0-0D43-49F8-B2DF-342A567894D6}"/>
                  </a:ext>
                </a:extLst>
              </p:cNvPr>
              <p:cNvSpPr txBox="1"/>
              <p:nvPr/>
            </p:nvSpPr>
            <p:spPr>
              <a:xfrm>
                <a:off x="7555619" y="400032"/>
                <a:ext cx="229355" cy="31379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endParaRPr lang="en-US" sz="280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61D1A539-36B2-4B7F-A4F3-D900AE37EB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50751561"/>
                </p:ext>
              </p:extLst>
            </p:nvPr>
          </p:nvGraphicFramePr>
          <p:xfrm>
            <a:off x="3642289" y="0"/>
            <a:ext cx="4076700" cy="21385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FB78DD3-98D4-4087-BB31-07B8A1FD6785}"/>
                </a:ext>
              </a:extLst>
            </p:cNvPr>
            <p:cNvGrpSpPr/>
            <p:nvPr/>
          </p:nvGrpSpPr>
          <p:grpSpPr>
            <a:xfrm rot="5400000">
              <a:off x="7449093" y="-385240"/>
              <a:ext cx="417009" cy="1399131"/>
              <a:chOff x="7449093" y="-385240"/>
              <a:chExt cx="417009" cy="417009"/>
            </a:xfrm>
          </p:grpSpPr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B0265B1A-151F-48DA-97AC-D327059D832C}"/>
                  </a:ext>
                </a:extLst>
              </p:cNvPr>
              <p:cNvSpPr/>
              <p:nvPr/>
            </p:nvSpPr>
            <p:spPr>
              <a:xfrm>
                <a:off x="7449093" y="-385240"/>
                <a:ext cx="417009" cy="417009"/>
              </a:xfrm>
              <a:prstGeom prst="downArrow">
                <a:avLst>
                  <a:gd name="adj1" fmla="val 55000"/>
                  <a:gd name="adj2" fmla="val 4500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80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Arrow: Down 4">
                <a:extLst>
                  <a:ext uri="{FF2B5EF4-FFF2-40B4-BE49-F238E27FC236}">
                    <a16:creationId xmlns:a16="http://schemas.microsoft.com/office/drawing/2014/main" id="{7F2BC339-BD92-4F1D-9D32-4EA7E773D974}"/>
                  </a:ext>
                </a:extLst>
              </p:cNvPr>
              <p:cNvSpPr txBox="1"/>
              <p:nvPr/>
            </p:nvSpPr>
            <p:spPr>
              <a:xfrm>
                <a:off x="7542920" y="-385240"/>
                <a:ext cx="229355" cy="31379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endParaRPr lang="en-US" sz="280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AF198A08-862C-4B64-AEDB-CA2FCD0E80ED}"/>
                </a:ext>
              </a:extLst>
            </p:cNvPr>
            <p:cNvSpPr txBox="1"/>
            <p:nvPr/>
          </p:nvSpPr>
          <p:spPr>
            <a:xfrm>
              <a:off x="7761651" y="323293"/>
              <a:ext cx="2338496" cy="71082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5"/>
                </a:spcAft>
              </a:pPr>
              <a:r>
                <a:rPr lang="en-GB" sz="1400" b="1" kern="1200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Recirculation</a:t>
              </a:r>
              <a:endParaRPr lang="en-US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Content Placeholder 3">
            <a:extLst>
              <a:ext uri="{FF2B5EF4-FFF2-40B4-BE49-F238E27FC236}">
                <a16:creationId xmlns:a16="http://schemas.microsoft.com/office/drawing/2014/main" id="{41678E23-985D-4E71-8530-37109728DA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3"/>
          <a:stretch/>
        </p:blipFill>
        <p:spPr>
          <a:xfrm rot="5400000">
            <a:off x="7887118" y="1913150"/>
            <a:ext cx="3761307" cy="33610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FE5C7A-AA2F-4834-B1CE-2CB892B0D5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16196"/>
          <a:stretch/>
        </p:blipFill>
        <p:spPr>
          <a:xfrm>
            <a:off x="7901162" y="3368162"/>
            <a:ext cx="3526907" cy="31174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CEAA498-F6BE-49E7-B818-F8127CDBBDD3}"/>
              </a:ext>
            </a:extLst>
          </p:cNvPr>
          <p:cNvSpPr txBox="1"/>
          <p:nvPr/>
        </p:nvSpPr>
        <p:spPr>
          <a:xfrm>
            <a:off x="8870812" y="1737851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>
                <a:latin typeface="Century Gothic" panose="020B0502020202020204" pitchFamily="34" charset="0"/>
              </a:rPr>
              <a:t>MIL-160(Al)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BA39F5-B009-4F26-BD7E-929F84347754}"/>
              </a:ext>
            </a:extLst>
          </p:cNvPr>
          <p:cNvGrpSpPr/>
          <p:nvPr/>
        </p:nvGrpSpPr>
        <p:grpSpPr>
          <a:xfrm>
            <a:off x="1557667" y="5253664"/>
            <a:ext cx="2148461" cy="1041135"/>
            <a:chOff x="3321500" y="3281958"/>
            <a:chExt cx="1485000" cy="104113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C12D2F-6E69-4456-ADFD-37CFAE43DFD2}"/>
                </a:ext>
              </a:extLst>
            </p:cNvPr>
            <p:cNvSpPr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8A87564-5F51-449A-A810-CAA8485067D5}"/>
                </a:ext>
              </a:extLst>
            </p:cNvPr>
            <p:cNvSpPr txBox="1"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kern="1200" dirty="0" err="1">
                  <a:latin typeface="Century Gothic" panose="020B0502020202020204" pitchFamily="34" charset="0"/>
                </a:rPr>
                <a:t>Séparation</a:t>
              </a:r>
              <a:r>
                <a:rPr lang="en-GB" sz="1800" kern="1200" dirty="0">
                  <a:latin typeface="Century Gothic" panose="020B0502020202020204" pitchFamily="34" charset="0"/>
                </a:rPr>
                <a:t> </a:t>
              </a:r>
              <a:r>
                <a:rPr lang="en-GB" sz="1800" kern="1200" dirty="0" err="1">
                  <a:latin typeface="Century Gothic" panose="020B0502020202020204" pitchFamily="34" charset="0"/>
                </a:rPr>
                <a:t>isoméres</a:t>
              </a:r>
              <a:r>
                <a:rPr lang="en-GB" sz="1800" kern="1200" dirty="0">
                  <a:latin typeface="Century Gothic" panose="020B0502020202020204" pitchFamily="34" charset="0"/>
                </a:rPr>
                <a:t> de xylene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D6CD9B-A8A3-4DA8-873C-D4CC5BBEE029}"/>
              </a:ext>
            </a:extLst>
          </p:cNvPr>
          <p:cNvGrpSpPr/>
          <p:nvPr/>
        </p:nvGrpSpPr>
        <p:grpSpPr>
          <a:xfrm>
            <a:off x="2839286" y="4361927"/>
            <a:ext cx="2099878" cy="1041135"/>
            <a:chOff x="3321500" y="3281958"/>
            <a:chExt cx="1485001" cy="104113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3162FAE-F692-41B3-A5B5-0D5675808216}"/>
                </a:ext>
              </a:extLst>
            </p:cNvPr>
            <p:cNvSpPr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48FF7ED-9191-4B09-8DF1-2BB853BA44B9}"/>
                </a:ext>
              </a:extLst>
            </p:cNvPr>
            <p:cNvSpPr txBox="1"/>
            <p:nvPr/>
          </p:nvSpPr>
          <p:spPr>
            <a:xfrm>
              <a:off x="3321501" y="3281958"/>
              <a:ext cx="1485000" cy="1041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 err="1">
                  <a:latin typeface="Century Gothic" panose="020B0502020202020204" pitchFamily="34" charset="0"/>
                </a:rPr>
                <a:t>Séparation</a:t>
              </a:r>
              <a:endParaRPr lang="en-GB" dirty="0">
                <a:latin typeface="Century Gothic" panose="020B0502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>
                  <a:latin typeface="Century Gothic" panose="020B0502020202020204" pitchFamily="34" charset="0"/>
                </a:rPr>
                <a:t>CO</a:t>
              </a:r>
              <a:r>
                <a:rPr lang="en-GB" sz="1800" kern="1200" baseline="-25000" dirty="0">
                  <a:latin typeface="Century Gothic" panose="020B0502020202020204" pitchFamily="34" charset="0"/>
                </a:rPr>
                <a:t>2</a:t>
              </a:r>
              <a:r>
                <a:rPr lang="en-GB" sz="1800" kern="1200" dirty="0">
                  <a:latin typeface="Century Gothic" panose="020B0502020202020204" pitchFamily="34" charset="0"/>
                </a:rPr>
                <a:t>/N</a:t>
              </a:r>
              <a:r>
                <a:rPr lang="en-GB" sz="1800" kern="1200" baseline="-25000" dirty="0">
                  <a:latin typeface="Century Gothic" panose="020B0502020202020204" pitchFamily="34" charset="0"/>
                </a:rPr>
                <a:t>2</a:t>
              </a:r>
              <a:endParaRPr lang="en-GB" sz="1800" kern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40DC0B-62B5-4116-A092-CA066CEE2553}"/>
              </a:ext>
            </a:extLst>
          </p:cNvPr>
          <p:cNvGrpSpPr/>
          <p:nvPr/>
        </p:nvGrpSpPr>
        <p:grpSpPr>
          <a:xfrm>
            <a:off x="4258055" y="5283644"/>
            <a:ext cx="2059700" cy="1041135"/>
            <a:chOff x="3321500" y="3281958"/>
            <a:chExt cx="1485000" cy="104113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5A56C4C-EA31-48D2-8D1F-2456F3FAC4E7}"/>
                </a:ext>
              </a:extLst>
            </p:cNvPr>
            <p:cNvSpPr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2A4D5C-4881-48E6-85E3-AD656B2E7793}"/>
                </a:ext>
              </a:extLst>
            </p:cNvPr>
            <p:cNvSpPr txBox="1"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kern="1200" dirty="0">
                  <a:latin typeface="Century Gothic" panose="020B0502020202020204" pitchFamily="34" charset="0"/>
                </a:rPr>
                <a:t>Adsorption </a:t>
              </a:r>
              <a:r>
                <a:rPr lang="en-GB" sz="1800" kern="1200" dirty="0" err="1">
                  <a:latin typeface="Century Gothic" panose="020B0502020202020204" pitchFamily="34" charset="0"/>
                </a:rPr>
                <a:t>d’eau</a:t>
              </a:r>
              <a:endParaRPr lang="en-GB" sz="1800" kern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46069E8-F913-4DAF-99AA-9B98D7F24B62}"/>
              </a:ext>
            </a:extLst>
          </p:cNvPr>
          <p:cNvSpPr txBox="1"/>
          <p:nvPr/>
        </p:nvSpPr>
        <p:spPr>
          <a:xfrm>
            <a:off x="30533" y="6429906"/>
            <a:ext cx="5572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*E. </a:t>
            </a:r>
            <a:r>
              <a:rPr lang="en-GB" sz="1200" dirty="0" err="1"/>
              <a:t>Gkaniatsou</a:t>
            </a:r>
            <a:r>
              <a:rPr lang="en-GB" sz="1200" dirty="0"/>
              <a:t> et al., Nano Energy 87 (2021) 106224</a:t>
            </a:r>
          </a:p>
          <a:p>
            <a:r>
              <a:rPr lang="en-GB" sz="1200" dirty="0"/>
              <a:t>**</a:t>
            </a:r>
            <a:r>
              <a:rPr lang="en-GB" sz="1200" dirty="0" err="1"/>
              <a:t>Permyakova</a:t>
            </a:r>
            <a:r>
              <a:rPr lang="en-GB" sz="1200" dirty="0"/>
              <a:t> et al., J. Mater. Chem. A,2017, 5, 12889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1B2D3FB-FD20-4B38-9CCC-83EA94D076A6}"/>
              </a:ext>
            </a:extLst>
          </p:cNvPr>
          <p:cNvGrpSpPr/>
          <p:nvPr/>
        </p:nvGrpSpPr>
        <p:grpSpPr>
          <a:xfrm>
            <a:off x="5606555" y="4370969"/>
            <a:ext cx="2032078" cy="1041135"/>
            <a:chOff x="3321500" y="3281958"/>
            <a:chExt cx="1485001" cy="104113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CF1AAA8-40CE-4BB7-A61E-982E498812BF}"/>
                </a:ext>
              </a:extLst>
            </p:cNvPr>
            <p:cNvSpPr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F746DB-B94A-4F64-83A6-446BD9C96BB9}"/>
                </a:ext>
              </a:extLst>
            </p:cNvPr>
            <p:cNvSpPr txBox="1"/>
            <p:nvPr/>
          </p:nvSpPr>
          <p:spPr>
            <a:xfrm>
              <a:off x="3321501" y="3281958"/>
              <a:ext cx="1485000" cy="1041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 err="1">
                  <a:latin typeface="Century Gothic" panose="020B0502020202020204" pitchFamily="34" charset="0"/>
                </a:rPr>
                <a:t>Séparation</a:t>
              </a:r>
              <a:r>
                <a:rPr lang="en-GB" dirty="0">
                  <a:latin typeface="Century Gothic" panose="020B0502020202020204" pitchFamily="34" charset="0"/>
                </a:rPr>
                <a:t> SO</a:t>
              </a:r>
              <a:r>
                <a:rPr lang="en-GB" baseline="-25000" dirty="0">
                  <a:latin typeface="Century Gothic" panose="020B0502020202020204" pitchFamily="34" charset="0"/>
                </a:rPr>
                <a:t>2</a:t>
              </a:r>
              <a:r>
                <a:rPr lang="en-GB" dirty="0">
                  <a:latin typeface="Century Gothic" panose="020B0502020202020204" pitchFamily="34" charset="0"/>
                </a:rPr>
                <a:t>  </a:t>
              </a:r>
              <a:endParaRPr lang="en-GB" sz="1800" kern="1200" dirty="0">
                <a:latin typeface="Century Gothic" panose="020B0502020202020204" pitchFamily="34" charset="0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dirty="0">
                  <a:latin typeface="Century Gothic" panose="020B0502020202020204" pitchFamily="34" charset="0"/>
                </a:rPr>
                <a:t>Gaz combustible</a:t>
              </a:r>
              <a:endParaRPr lang="en-GB" sz="1800" kern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F9C5FD8-301D-41FA-B373-160E405D9738}"/>
              </a:ext>
            </a:extLst>
          </p:cNvPr>
          <p:cNvGrpSpPr/>
          <p:nvPr/>
        </p:nvGrpSpPr>
        <p:grpSpPr>
          <a:xfrm>
            <a:off x="220691" y="4380591"/>
            <a:ext cx="2099878" cy="1041135"/>
            <a:chOff x="3321500" y="3281958"/>
            <a:chExt cx="1485000" cy="104113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C7EB5F-3CD6-44AB-BF10-1C744DB95BCA}"/>
                </a:ext>
              </a:extLst>
            </p:cNvPr>
            <p:cNvSpPr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C273396-39D1-4DBE-9125-E4A58F6EEF27}"/>
                </a:ext>
              </a:extLst>
            </p:cNvPr>
            <p:cNvSpPr txBox="1"/>
            <p:nvPr/>
          </p:nvSpPr>
          <p:spPr>
            <a:xfrm>
              <a:off x="3321500" y="3281958"/>
              <a:ext cx="1485000" cy="1041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kern="1200" dirty="0" err="1">
                  <a:latin typeface="Century Gothic" panose="020B0502020202020204" pitchFamily="34" charset="0"/>
                </a:rPr>
                <a:t>Réallocation</a:t>
              </a:r>
              <a:r>
                <a:rPr lang="en-GB" sz="1800" kern="1200" dirty="0">
                  <a:latin typeface="Century Gothic" panose="020B0502020202020204" pitchFamily="34" charset="0"/>
                </a:rPr>
                <a:t> de </a:t>
              </a:r>
              <a:r>
                <a:rPr lang="en-GB" sz="1800" kern="1200" dirty="0" err="1">
                  <a:latin typeface="Century Gothic" panose="020B0502020202020204" pitchFamily="34" charset="0"/>
                </a:rPr>
                <a:t>chaleur</a:t>
              </a:r>
              <a:endParaRPr lang="en-GB" sz="1800" kern="12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92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Custom 7">
      <a:dk1>
        <a:srgbClr val="071523"/>
      </a:dk1>
      <a:lt1>
        <a:srgbClr val="133558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1A4F84"/>
      </a:accent4>
      <a:accent5>
        <a:srgbClr val="05686C"/>
      </a:accent5>
      <a:accent6>
        <a:srgbClr val="FFFFFF"/>
      </a:accent6>
      <a:hlink>
        <a:srgbClr val="F49100"/>
      </a:hlink>
      <a:folHlink>
        <a:srgbClr val="FFFFFF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</TotalTime>
  <Words>579</Words>
  <Application>Microsoft Office PowerPoint</Application>
  <PresentationFormat>Widescreen</PresentationFormat>
  <Paragraphs>159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Helvetica</vt:lpstr>
      <vt:lpstr>Times New Roman</vt:lpstr>
      <vt:lpstr>Wingdings</vt:lpstr>
      <vt:lpstr>Wingdings 3</vt:lpstr>
      <vt:lpstr>Office Theme</vt:lpstr>
      <vt:lpstr>Ion</vt:lpstr>
      <vt:lpstr>Graph</vt:lpstr>
      <vt:lpstr>Vers une intégration de solides poreux hybrides (MOFs) pour la préservation du patrimoine</vt:lpstr>
      <vt:lpstr>Aperçu</vt:lpstr>
      <vt:lpstr>Équipes de recherche</vt:lpstr>
      <vt:lpstr>Nemosine</vt:lpstr>
      <vt:lpstr>Contexte Scientifique</vt:lpstr>
      <vt:lpstr>Matériaux performants</vt:lpstr>
      <vt:lpstr>Mise en forme</vt:lpstr>
      <vt:lpstr>Mise à l’échelle</vt:lpstr>
      <vt:lpstr>Estimation des coûts de production</vt:lpstr>
      <vt:lpstr>Estimation des coûts de production</vt:lpstr>
      <vt:lpstr>Conclusion</vt:lpstr>
      <vt:lpstr>Remerciements/Questions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hybrid porous solids (MOFs) integration for cultural heritage preservation</dc:title>
  <dc:creator>Mª Ines Neves</dc:creator>
  <cp:lastModifiedBy>Mª Ines Neves</cp:lastModifiedBy>
  <cp:revision>39</cp:revision>
  <dcterms:created xsi:type="dcterms:W3CDTF">2021-09-01T09:54:44Z</dcterms:created>
  <dcterms:modified xsi:type="dcterms:W3CDTF">2021-09-27T14:38:32Z</dcterms:modified>
</cp:coreProperties>
</file>