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9" r:id="rId4"/>
    <p:sldId id="258" r:id="rId5"/>
  </p:sldIdLst>
  <p:sldSz cx="12192000" cy="6858000"/>
  <p:notesSz cx="6858000" cy="9144000"/>
  <p:embeddedFontLst>
    <p:embeddedFont>
      <p:font typeface="Corbel" panose="020B0503020204020204" pitchFamily="3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egftkrFmNys7SmPzUmyStNnB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6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7f30a3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7f30a3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6"/>
        <p:cNvGrpSpPr/>
        <p:nvPr/>
      </p:nvGrpSpPr>
      <p:grpSpPr>
        <a:xfrm>
          <a:off x="0" y="0"/>
          <a:ext cx="0" cy="0"/>
          <a:chOff x="0" y="0"/>
          <a:chExt cx="0" cy="0"/>
        </a:xfrm>
      </p:grpSpPr>
      <p:sp>
        <p:nvSpPr>
          <p:cNvPr id="7" name="Google Shape;7;p5"/>
          <p:cNvSpPr txBox="1">
            <a:spLocks noGrp="1"/>
          </p:cNvSpPr>
          <p:nvPr>
            <p:ph type="ctrTitle"/>
          </p:nvPr>
        </p:nvSpPr>
        <p:spPr>
          <a:xfrm>
            <a:off x="2595493" y="1152688"/>
            <a:ext cx="7315200" cy="9144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213870"/>
              </a:buClr>
              <a:buSzPts val="5900"/>
              <a:buFont typeface="Corbel"/>
              <a:buNone/>
              <a:defRPr sz="5900" b="0" i="0" u="none" strike="noStrike" cap="none">
                <a:solidFill>
                  <a:srgbClr val="21387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5"/>
          <p:cNvSpPr txBox="1">
            <a:spLocks noGrp="1"/>
          </p:cNvSpPr>
          <p:nvPr>
            <p:ph type="subTitle" idx="1"/>
          </p:nvPr>
        </p:nvSpPr>
        <p:spPr>
          <a:xfrm>
            <a:off x="2438400" y="2390186"/>
            <a:ext cx="7315200" cy="9144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200"/>
              </a:spcBef>
              <a:spcAft>
                <a:spcPts val="0"/>
              </a:spcAft>
              <a:buClr>
                <a:schemeClr val="accent1"/>
              </a:buClr>
              <a:buSzPts val="2200"/>
              <a:buFont typeface="Noto Sans Symbols"/>
              <a:buNone/>
              <a:defRPr sz="2200" b="0" i="0" u="none" strike="noStrike" cap="none">
                <a:solidFill>
                  <a:srgbClr val="213870"/>
                </a:solidFill>
                <a:latin typeface="Corbel"/>
                <a:ea typeface="Corbel"/>
                <a:cs typeface="Corbel"/>
                <a:sym typeface="Corbel"/>
              </a:defRPr>
            </a:lvl1pPr>
            <a:lvl2pPr marR="0" lvl="1" algn="ctr" rtl="0">
              <a:lnSpc>
                <a:spcPct val="90000"/>
              </a:lnSpc>
              <a:spcBef>
                <a:spcPts val="250"/>
              </a:spcBef>
              <a:spcAft>
                <a:spcPts val="0"/>
              </a:spcAft>
              <a:buClr>
                <a:schemeClr val="accent1"/>
              </a:buClr>
              <a:buSzPts val="2200"/>
              <a:buFont typeface="Noto Sans Symbols"/>
              <a:buNone/>
              <a:defRPr sz="2200" b="0" i="0" u="none" strike="noStrike" cap="none">
                <a:solidFill>
                  <a:srgbClr val="595959"/>
                </a:solidFill>
                <a:latin typeface="Corbel"/>
                <a:ea typeface="Corbel"/>
                <a:cs typeface="Corbel"/>
                <a:sym typeface="Corbel"/>
              </a:defRPr>
            </a:lvl2pPr>
            <a:lvl3pPr marR="0" lvl="2" algn="ctr" rtl="0">
              <a:lnSpc>
                <a:spcPct val="90000"/>
              </a:lnSpc>
              <a:spcBef>
                <a:spcPts val="250"/>
              </a:spcBef>
              <a:spcAft>
                <a:spcPts val="0"/>
              </a:spcAft>
              <a:buClr>
                <a:schemeClr val="accent1"/>
              </a:buClr>
              <a:buSzPts val="2200"/>
              <a:buFont typeface="Noto Sans Symbols"/>
              <a:buNone/>
              <a:defRPr sz="2200" b="0" i="0" u="none" strike="noStrike" cap="none">
                <a:solidFill>
                  <a:srgbClr val="595959"/>
                </a:solidFill>
                <a:latin typeface="Corbel"/>
                <a:ea typeface="Corbel"/>
                <a:cs typeface="Corbel"/>
                <a:sym typeface="Corbel"/>
              </a:defRPr>
            </a:lvl3pPr>
            <a:lvl4pPr marR="0" lvl="3"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4pPr>
            <a:lvl5pPr marR="0" lvl="4"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5pPr>
            <a:lvl6pPr marR="0" lvl="5"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ctr"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ctr"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9" name="Google Shape;9;p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A5A5A5"/>
                </a:solidFill>
                <a:latin typeface="Corbel"/>
                <a:ea typeface="Corbel"/>
                <a:cs typeface="Corbel"/>
                <a:sym typeface="Corbel"/>
              </a:defRPr>
            </a:lvl1pPr>
            <a:lvl2pPr marL="0" marR="0" lvl="1" indent="0" algn="l" rtl="0">
              <a:spcBef>
                <a:spcPts val="0"/>
              </a:spcBef>
              <a:buNone/>
              <a:defRPr sz="1800" b="0" i="0" u="none" strike="noStrike" cap="none">
                <a:solidFill>
                  <a:srgbClr val="A5A5A5"/>
                </a:solidFill>
                <a:latin typeface="Corbel"/>
                <a:ea typeface="Corbel"/>
                <a:cs typeface="Corbel"/>
                <a:sym typeface="Corbel"/>
              </a:defRPr>
            </a:lvl2pPr>
            <a:lvl3pPr marL="0" marR="0" lvl="2" indent="0" algn="l" rtl="0">
              <a:spcBef>
                <a:spcPts val="0"/>
              </a:spcBef>
              <a:buNone/>
              <a:defRPr sz="1800" b="0" i="0" u="none" strike="noStrike" cap="none">
                <a:solidFill>
                  <a:srgbClr val="A5A5A5"/>
                </a:solidFill>
                <a:latin typeface="Corbel"/>
                <a:ea typeface="Corbel"/>
                <a:cs typeface="Corbel"/>
                <a:sym typeface="Corbel"/>
              </a:defRPr>
            </a:lvl3pPr>
            <a:lvl4pPr marL="0" marR="0" lvl="3" indent="0" algn="l" rtl="0">
              <a:spcBef>
                <a:spcPts val="0"/>
              </a:spcBef>
              <a:buNone/>
              <a:defRPr sz="1800" b="0" i="0" u="none" strike="noStrike" cap="none">
                <a:solidFill>
                  <a:srgbClr val="A5A5A5"/>
                </a:solidFill>
                <a:latin typeface="Corbel"/>
                <a:ea typeface="Corbel"/>
                <a:cs typeface="Corbel"/>
                <a:sym typeface="Corbel"/>
              </a:defRPr>
            </a:lvl4pPr>
            <a:lvl5pPr marL="0" marR="0" lvl="4" indent="0" algn="l" rtl="0">
              <a:spcBef>
                <a:spcPts val="0"/>
              </a:spcBef>
              <a:buNone/>
              <a:defRPr sz="1800" b="0" i="0" u="none" strike="noStrike" cap="none">
                <a:solidFill>
                  <a:srgbClr val="A5A5A5"/>
                </a:solidFill>
                <a:latin typeface="Corbel"/>
                <a:ea typeface="Corbel"/>
                <a:cs typeface="Corbel"/>
                <a:sym typeface="Corbel"/>
              </a:defRPr>
            </a:lvl5pPr>
            <a:lvl6pPr marL="0" marR="0" lvl="5" indent="0" algn="l" rtl="0">
              <a:spcBef>
                <a:spcPts val="0"/>
              </a:spcBef>
              <a:buNone/>
              <a:defRPr sz="1800" b="0" i="0" u="none" strike="noStrike" cap="none">
                <a:solidFill>
                  <a:srgbClr val="A5A5A5"/>
                </a:solidFill>
                <a:latin typeface="Corbel"/>
                <a:ea typeface="Corbel"/>
                <a:cs typeface="Corbel"/>
                <a:sym typeface="Corbel"/>
              </a:defRPr>
            </a:lvl6pPr>
            <a:lvl7pPr marL="0" marR="0" lvl="6" indent="0" algn="l" rtl="0">
              <a:spcBef>
                <a:spcPts val="0"/>
              </a:spcBef>
              <a:buNone/>
              <a:defRPr sz="1800" b="0" i="0" u="none" strike="noStrike" cap="none">
                <a:solidFill>
                  <a:srgbClr val="A5A5A5"/>
                </a:solidFill>
                <a:latin typeface="Corbel"/>
                <a:ea typeface="Corbel"/>
                <a:cs typeface="Corbel"/>
                <a:sym typeface="Corbel"/>
              </a:defRPr>
            </a:lvl7pPr>
            <a:lvl8pPr marL="0" marR="0" lvl="7" indent="0" algn="l" rtl="0">
              <a:spcBef>
                <a:spcPts val="0"/>
              </a:spcBef>
              <a:buNone/>
              <a:defRPr sz="1800" b="0" i="0" u="none" strike="noStrike" cap="none">
                <a:solidFill>
                  <a:srgbClr val="A5A5A5"/>
                </a:solidFill>
                <a:latin typeface="Corbel"/>
                <a:ea typeface="Corbel"/>
                <a:cs typeface="Corbel"/>
                <a:sym typeface="Corbel"/>
              </a:defRPr>
            </a:lvl8pPr>
            <a:lvl9pPr marL="0" marR="0" lvl="8" indent="0" algn="l" rtl="0">
              <a:spcBef>
                <a:spcPts val="0"/>
              </a:spcBef>
              <a:buNone/>
              <a:defRPr sz="1800" b="0" i="0" u="none" strike="noStrike" cap="none">
                <a:solidFill>
                  <a:srgbClr val="A5A5A5"/>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fr-FR"/>
              <a:t>‹N°›</a:t>
            </a:fld>
            <a:endParaRPr/>
          </a:p>
        </p:txBody>
      </p:sp>
      <p:sp>
        <p:nvSpPr>
          <p:cNvPr id="10" name="Google Shape;10;p5"/>
          <p:cNvSpPr txBox="1"/>
          <p:nvPr/>
        </p:nvSpPr>
        <p:spPr>
          <a:xfrm>
            <a:off x="149088" y="6461475"/>
            <a:ext cx="27318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rgbClr val="A5A5A5"/>
                </a:solidFill>
                <a:latin typeface="Arial"/>
                <a:ea typeface="Arial"/>
                <a:cs typeface="Arial"/>
                <a:sym typeface="Arial"/>
              </a:rPr>
              <a:t>Plan national de formation 2020/2021</a:t>
            </a:r>
            <a:endParaRPr/>
          </a:p>
        </p:txBody>
      </p:sp>
      <p:sp>
        <p:nvSpPr>
          <p:cNvPr id="11" name="Google Shape;11;p5" descr="2020_logo_signature_mail_MENJS_Dgesco"/>
          <p:cNvSpPr/>
          <p:nvPr/>
        </p:nvSpPr>
        <p:spPr>
          <a:xfrm>
            <a:off x="6253093" y="5216875"/>
            <a:ext cx="3263900" cy="124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 name="Google Shape;12;p5"/>
          <p:cNvSpPr txBox="1"/>
          <p:nvPr/>
        </p:nvSpPr>
        <p:spPr>
          <a:xfrm>
            <a:off x="4055165" y="6461474"/>
            <a:ext cx="450315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A5A5A5"/>
                </a:solidFill>
                <a:latin typeface="Arial"/>
                <a:ea typeface="Arial"/>
                <a:cs typeface="Arial"/>
                <a:sym typeface="Arial"/>
              </a:rPr>
              <a:t>Continuum lycée – enseignement supérieur en physique-chimie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13"/>
        <p:cNvGrpSpPr/>
        <p:nvPr/>
      </p:nvGrpSpPr>
      <p:grpSpPr>
        <a:xfrm>
          <a:off x="0" y="0"/>
          <a:ext cx="0" cy="0"/>
          <a:chOff x="0" y="0"/>
          <a:chExt cx="0" cy="0"/>
        </a:xfrm>
      </p:grpSpPr>
      <p:sp>
        <p:nvSpPr>
          <p:cNvPr id="14" name="Google Shape;14;p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A5A5A5"/>
                </a:solidFill>
                <a:latin typeface="Corbel"/>
                <a:ea typeface="Corbel"/>
                <a:cs typeface="Corbel"/>
                <a:sym typeface="Corbel"/>
              </a:defRPr>
            </a:lvl1pPr>
            <a:lvl2pPr marL="0" marR="0" lvl="1" indent="0" algn="l" rtl="0">
              <a:spcBef>
                <a:spcPts val="0"/>
              </a:spcBef>
              <a:buNone/>
              <a:defRPr sz="1800">
                <a:solidFill>
                  <a:srgbClr val="A5A5A5"/>
                </a:solidFill>
                <a:latin typeface="Corbel"/>
                <a:ea typeface="Corbel"/>
                <a:cs typeface="Corbel"/>
                <a:sym typeface="Corbel"/>
              </a:defRPr>
            </a:lvl2pPr>
            <a:lvl3pPr marL="0" marR="0" lvl="2" indent="0" algn="l" rtl="0">
              <a:spcBef>
                <a:spcPts val="0"/>
              </a:spcBef>
              <a:buNone/>
              <a:defRPr sz="1800">
                <a:solidFill>
                  <a:srgbClr val="A5A5A5"/>
                </a:solidFill>
                <a:latin typeface="Corbel"/>
                <a:ea typeface="Corbel"/>
                <a:cs typeface="Corbel"/>
                <a:sym typeface="Corbel"/>
              </a:defRPr>
            </a:lvl3pPr>
            <a:lvl4pPr marL="0" marR="0" lvl="3" indent="0" algn="l" rtl="0">
              <a:spcBef>
                <a:spcPts val="0"/>
              </a:spcBef>
              <a:buNone/>
              <a:defRPr sz="1800">
                <a:solidFill>
                  <a:srgbClr val="A5A5A5"/>
                </a:solidFill>
                <a:latin typeface="Corbel"/>
                <a:ea typeface="Corbel"/>
                <a:cs typeface="Corbel"/>
                <a:sym typeface="Corbel"/>
              </a:defRPr>
            </a:lvl4pPr>
            <a:lvl5pPr marL="0" marR="0" lvl="4" indent="0" algn="l" rtl="0">
              <a:spcBef>
                <a:spcPts val="0"/>
              </a:spcBef>
              <a:buNone/>
              <a:defRPr sz="1800">
                <a:solidFill>
                  <a:srgbClr val="A5A5A5"/>
                </a:solidFill>
                <a:latin typeface="Corbel"/>
                <a:ea typeface="Corbel"/>
                <a:cs typeface="Corbel"/>
                <a:sym typeface="Corbel"/>
              </a:defRPr>
            </a:lvl5pPr>
            <a:lvl6pPr marL="0" marR="0" lvl="5" indent="0" algn="l" rtl="0">
              <a:spcBef>
                <a:spcPts val="0"/>
              </a:spcBef>
              <a:buNone/>
              <a:defRPr sz="1800">
                <a:solidFill>
                  <a:srgbClr val="A5A5A5"/>
                </a:solidFill>
                <a:latin typeface="Corbel"/>
                <a:ea typeface="Corbel"/>
                <a:cs typeface="Corbel"/>
                <a:sym typeface="Corbel"/>
              </a:defRPr>
            </a:lvl6pPr>
            <a:lvl7pPr marL="0" marR="0" lvl="6" indent="0" algn="l" rtl="0">
              <a:spcBef>
                <a:spcPts val="0"/>
              </a:spcBef>
              <a:buNone/>
              <a:defRPr sz="1800">
                <a:solidFill>
                  <a:srgbClr val="A5A5A5"/>
                </a:solidFill>
                <a:latin typeface="Corbel"/>
                <a:ea typeface="Corbel"/>
                <a:cs typeface="Corbel"/>
                <a:sym typeface="Corbel"/>
              </a:defRPr>
            </a:lvl7pPr>
            <a:lvl8pPr marL="0" marR="0" lvl="7" indent="0" algn="l" rtl="0">
              <a:spcBef>
                <a:spcPts val="0"/>
              </a:spcBef>
              <a:buNone/>
              <a:defRPr sz="1800">
                <a:solidFill>
                  <a:srgbClr val="A5A5A5"/>
                </a:solidFill>
                <a:latin typeface="Corbel"/>
                <a:ea typeface="Corbel"/>
                <a:cs typeface="Corbel"/>
                <a:sym typeface="Corbel"/>
              </a:defRPr>
            </a:lvl8pPr>
            <a:lvl9pPr marL="0" marR="0" lvl="8" indent="0" algn="l" rtl="0">
              <a:spcBef>
                <a:spcPts val="0"/>
              </a:spcBef>
              <a:buNone/>
              <a:defRPr sz="1800">
                <a:solidFill>
                  <a:srgbClr val="A5A5A5"/>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fr-FR"/>
              <a:t>‹N°›</a:t>
            </a:fld>
            <a:endParaRPr/>
          </a:p>
        </p:txBody>
      </p:sp>
      <p:sp>
        <p:nvSpPr>
          <p:cNvPr id="15" name="Google Shape;15;p6"/>
          <p:cNvSpPr txBox="1"/>
          <p:nvPr/>
        </p:nvSpPr>
        <p:spPr>
          <a:xfrm>
            <a:off x="149088" y="6461475"/>
            <a:ext cx="27318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A5A5A5"/>
                </a:solidFill>
                <a:latin typeface="Arial"/>
                <a:ea typeface="Arial"/>
                <a:cs typeface="Arial"/>
                <a:sym typeface="Arial"/>
              </a:rPr>
              <a:t>Plan national de formation 2020/2021</a:t>
            </a:r>
            <a:endParaRPr/>
          </a:p>
        </p:txBody>
      </p:sp>
      <p:sp>
        <p:nvSpPr>
          <p:cNvPr id="16" name="Google Shape;16;p6"/>
          <p:cNvSpPr txBox="1"/>
          <p:nvPr/>
        </p:nvSpPr>
        <p:spPr>
          <a:xfrm>
            <a:off x="4055165" y="6461474"/>
            <a:ext cx="450315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A5A5A5"/>
                </a:solidFill>
                <a:latin typeface="Arial"/>
                <a:ea typeface="Arial"/>
                <a:cs typeface="Arial"/>
                <a:sym typeface="Arial"/>
              </a:rPr>
              <a:t>Continuum lycée – enseignement supérieur en physique-chimie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213870"/>
              </a:buClr>
              <a:buSzPts val="3200"/>
              <a:buFont typeface="Corbel"/>
              <a:buNone/>
              <a:defRPr sz="3200" b="0" i="0" u="none" strike="noStrike" cap="none">
                <a:solidFill>
                  <a:srgbClr val="21387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7"/>
          <p:cNvSpPr txBox="1">
            <a:spLocks noGrp="1"/>
          </p:cNvSpPr>
          <p:nvPr>
            <p:ph type="body" idx="1"/>
          </p:nvPr>
        </p:nvSpPr>
        <p:spPr>
          <a:xfrm>
            <a:off x="3867912" y="868680"/>
            <a:ext cx="7788060" cy="512064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200"/>
              </a:spcBef>
              <a:spcAft>
                <a:spcPts val="0"/>
              </a:spcAft>
              <a:buClr>
                <a:schemeClr val="accent1"/>
              </a:buClr>
              <a:buSzPts val="2800"/>
              <a:buFont typeface="Noto Sans Symbols"/>
              <a:buNone/>
              <a:defRPr sz="2800" b="0" i="0" u="none" strike="noStrike" cap="none">
                <a:solidFill>
                  <a:srgbClr val="213870"/>
                </a:solidFill>
                <a:latin typeface="Corbel"/>
                <a:ea typeface="Corbel"/>
                <a:cs typeface="Corbel"/>
                <a:sym typeface="Corbel"/>
              </a:defRPr>
            </a:lvl1pPr>
            <a:lvl2pPr marL="914400" marR="0" lvl="1" indent="-381000" algn="l" rtl="0">
              <a:lnSpc>
                <a:spcPct val="90000"/>
              </a:lnSpc>
              <a:spcBef>
                <a:spcPts val="250"/>
              </a:spcBef>
              <a:spcAft>
                <a:spcPts val="0"/>
              </a:spcAft>
              <a:buClr>
                <a:schemeClr val="accent1"/>
              </a:buClr>
              <a:buSzPts val="2400"/>
              <a:buFont typeface="Noto Sans Symbols"/>
              <a:buChar char="●"/>
              <a:defRPr sz="2400" b="0" i="0" u="none" strike="noStrike" cap="none">
                <a:solidFill>
                  <a:srgbClr val="213870"/>
                </a:solidFill>
                <a:latin typeface="Corbel"/>
                <a:ea typeface="Corbel"/>
                <a:cs typeface="Corbel"/>
                <a:sym typeface="Corbel"/>
              </a:defRPr>
            </a:lvl2pPr>
            <a:lvl3pPr marL="1371600" marR="0" lvl="2" indent="-355600" algn="l" rtl="0">
              <a:lnSpc>
                <a:spcPct val="90000"/>
              </a:lnSpc>
              <a:spcBef>
                <a:spcPts val="250"/>
              </a:spcBef>
              <a:spcAft>
                <a:spcPts val="0"/>
              </a:spcAft>
              <a:buClr>
                <a:schemeClr val="accent1"/>
              </a:buClr>
              <a:buSzPts val="2000"/>
              <a:buFont typeface="Noto Sans Symbols"/>
              <a:buChar char="●"/>
              <a:defRPr sz="2000" b="0" i="0" u="none" strike="noStrike" cap="none">
                <a:solidFill>
                  <a:srgbClr val="213870"/>
                </a:solidFill>
                <a:latin typeface="Corbel"/>
                <a:ea typeface="Corbel"/>
                <a:cs typeface="Corbel"/>
                <a:sym typeface="Corbel"/>
              </a:defRPr>
            </a:lvl3pPr>
            <a:lvl4pPr marL="1828800" marR="0" lvl="3"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213870"/>
                </a:solidFill>
                <a:latin typeface="Corbel"/>
                <a:ea typeface="Corbel"/>
                <a:cs typeface="Corbel"/>
                <a:sym typeface="Corbel"/>
              </a:defRPr>
            </a:lvl4pPr>
            <a:lvl5pPr marL="2286000" marR="0" lvl="4"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213870"/>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20" name="Google Shape;20;p7"/>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200"/>
              </a:spcBef>
              <a:spcAft>
                <a:spcPts val="0"/>
              </a:spcAft>
              <a:buClr>
                <a:schemeClr val="accent1"/>
              </a:buClr>
              <a:buSzPts val="1400"/>
              <a:buFont typeface="Noto Sans Symbols"/>
              <a:buNone/>
              <a:defRPr sz="1400" b="0" i="0" u="none" strike="noStrike" cap="none">
                <a:solidFill>
                  <a:srgbClr val="213870"/>
                </a:solidFill>
                <a:latin typeface="Corbel"/>
                <a:ea typeface="Corbel"/>
                <a:cs typeface="Corbel"/>
                <a:sym typeface="Corbel"/>
              </a:defRPr>
            </a:lvl1pPr>
            <a:lvl2pPr marL="914400" marR="0" lvl="1" indent="-228600" algn="l" rtl="0">
              <a:lnSpc>
                <a:spcPct val="90000"/>
              </a:lnSpc>
              <a:spcBef>
                <a:spcPts val="250"/>
              </a:spcBef>
              <a:spcAft>
                <a:spcPts val="0"/>
              </a:spcAft>
              <a:buClr>
                <a:schemeClr val="accent1"/>
              </a:buClr>
              <a:buSzPts val="1200"/>
              <a:buFont typeface="Noto Sans Symbols"/>
              <a:buNone/>
              <a:defRPr sz="1200" b="0" i="0" u="none" strike="noStrike" cap="none">
                <a:solidFill>
                  <a:srgbClr val="595959"/>
                </a:solidFill>
                <a:latin typeface="Corbel"/>
                <a:ea typeface="Corbel"/>
                <a:cs typeface="Corbel"/>
                <a:sym typeface="Corbel"/>
              </a:defRPr>
            </a:lvl2pPr>
            <a:lvl3pPr marL="1371600" marR="0" lvl="2" indent="-228600" algn="l" rtl="0">
              <a:lnSpc>
                <a:spcPct val="90000"/>
              </a:lnSpc>
              <a:spcBef>
                <a:spcPts val="250"/>
              </a:spcBef>
              <a:spcAft>
                <a:spcPts val="0"/>
              </a:spcAft>
              <a:buClr>
                <a:schemeClr val="accent1"/>
              </a:buClr>
              <a:buSzPts val="1000"/>
              <a:buFont typeface="Noto Sans Symbols"/>
              <a:buNone/>
              <a:defRPr sz="1000" b="0" i="0" u="none" strike="noStrike" cap="none">
                <a:solidFill>
                  <a:srgbClr val="595959"/>
                </a:solidFill>
                <a:latin typeface="Corbel"/>
                <a:ea typeface="Corbel"/>
                <a:cs typeface="Corbel"/>
                <a:sym typeface="Corbel"/>
              </a:defRPr>
            </a:lvl3pPr>
            <a:lvl4pPr marL="1828800" marR="0" lvl="3"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4pPr>
            <a:lvl5pPr marL="2286000" marR="0" lvl="4"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5pPr>
            <a:lvl6pPr marL="2743200" marR="0" lvl="5"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6pPr>
            <a:lvl7pPr marL="3200400" marR="0" lvl="6"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7pPr>
            <a:lvl8pPr marL="3657600" marR="0" lvl="7"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8pPr>
            <a:lvl9pPr marL="4114800" marR="0" lvl="8" indent="-228600" algn="l" rtl="0">
              <a:lnSpc>
                <a:spcPct val="90000"/>
              </a:lnSpc>
              <a:spcBef>
                <a:spcPts val="250"/>
              </a:spcBef>
              <a:spcAft>
                <a:spcPts val="25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9pPr>
          </a:lstStyle>
          <a:p>
            <a:endParaRPr/>
          </a:p>
        </p:txBody>
      </p:sp>
      <p:sp>
        <p:nvSpPr>
          <p:cNvPr id="21" name="Google Shape;21;p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A5A5A5"/>
                </a:solidFill>
                <a:latin typeface="Corbel"/>
                <a:ea typeface="Corbel"/>
                <a:cs typeface="Corbel"/>
                <a:sym typeface="Corbel"/>
              </a:defRPr>
            </a:lvl1pPr>
            <a:lvl2pPr marL="0" marR="0" lvl="1" indent="0" algn="l" rtl="0">
              <a:spcBef>
                <a:spcPts val="0"/>
              </a:spcBef>
              <a:buNone/>
              <a:defRPr sz="1800">
                <a:solidFill>
                  <a:srgbClr val="A5A5A5"/>
                </a:solidFill>
                <a:latin typeface="Corbel"/>
                <a:ea typeface="Corbel"/>
                <a:cs typeface="Corbel"/>
                <a:sym typeface="Corbel"/>
              </a:defRPr>
            </a:lvl2pPr>
            <a:lvl3pPr marL="0" marR="0" lvl="2" indent="0" algn="l" rtl="0">
              <a:spcBef>
                <a:spcPts val="0"/>
              </a:spcBef>
              <a:buNone/>
              <a:defRPr sz="1800">
                <a:solidFill>
                  <a:srgbClr val="A5A5A5"/>
                </a:solidFill>
                <a:latin typeface="Corbel"/>
                <a:ea typeface="Corbel"/>
                <a:cs typeface="Corbel"/>
                <a:sym typeface="Corbel"/>
              </a:defRPr>
            </a:lvl3pPr>
            <a:lvl4pPr marL="0" marR="0" lvl="3" indent="0" algn="l" rtl="0">
              <a:spcBef>
                <a:spcPts val="0"/>
              </a:spcBef>
              <a:buNone/>
              <a:defRPr sz="1800">
                <a:solidFill>
                  <a:srgbClr val="A5A5A5"/>
                </a:solidFill>
                <a:latin typeface="Corbel"/>
                <a:ea typeface="Corbel"/>
                <a:cs typeface="Corbel"/>
                <a:sym typeface="Corbel"/>
              </a:defRPr>
            </a:lvl4pPr>
            <a:lvl5pPr marL="0" marR="0" lvl="4" indent="0" algn="l" rtl="0">
              <a:spcBef>
                <a:spcPts val="0"/>
              </a:spcBef>
              <a:buNone/>
              <a:defRPr sz="1800">
                <a:solidFill>
                  <a:srgbClr val="A5A5A5"/>
                </a:solidFill>
                <a:latin typeface="Corbel"/>
                <a:ea typeface="Corbel"/>
                <a:cs typeface="Corbel"/>
                <a:sym typeface="Corbel"/>
              </a:defRPr>
            </a:lvl5pPr>
            <a:lvl6pPr marL="0" marR="0" lvl="5" indent="0" algn="l" rtl="0">
              <a:spcBef>
                <a:spcPts val="0"/>
              </a:spcBef>
              <a:buNone/>
              <a:defRPr sz="1800">
                <a:solidFill>
                  <a:srgbClr val="A5A5A5"/>
                </a:solidFill>
                <a:latin typeface="Corbel"/>
                <a:ea typeface="Corbel"/>
                <a:cs typeface="Corbel"/>
                <a:sym typeface="Corbel"/>
              </a:defRPr>
            </a:lvl6pPr>
            <a:lvl7pPr marL="0" marR="0" lvl="6" indent="0" algn="l" rtl="0">
              <a:spcBef>
                <a:spcPts val="0"/>
              </a:spcBef>
              <a:buNone/>
              <a:defRPr sz="1800">
                <a:solidFill>
                  <a:srgbClr val="A5A5A5"/>
                </a:solidFill>
                <a:latin typeface="Corbel"/>
                <a:ea typeface="Corbel"/>
                <a:cs typeface="Corbel"/>
                <a:sym typeface="Corbel"/>
              </a:defRPr>
            </a:lvl7pPr>
            <a:lvl8pPr marL="0" marR="0" lvl="7" indent="0" algn="l" rtl="0">
              <a:spcBef>
                <a:spcPts val="0"/>
              </a:spcBef>
              <a:buNone/>
              <a:defRPr sz="1800">
                <a:solidFill>
                  <a:srgbClr val="A5A5A5"/>
                </a:solidFill>
                <a:latin typeface="Corbel"/>
                <a:ea typeface="Corbel"/>
                <a:cs typeface="Corbel"/>
                <a:sym typeface="Corbel"/>
              </a:defRPr>
            </a:lvl8pPr>
            <a:lvl9pPr marL="0" marR="0" lvl="8" indent="0" algn="l" rtl="0">
              <a:spcBef>
                <a:spcPts val="0"/>
              </a:spcBef>
              <a:buNone/>
              <a:defRPr sz="1800">
                <a:solidFill>
                  <a:srgbClr val="A5A5A5"/>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fr-FR"/>
              <a:t>‹N°›</a:t>
            </a:fld>
            <a:endParaRPr/>
          </a:p>
        </p:txBody>
      </p:sp>
      <p:sp>
        <p:nvSpPr>
          <p:cNvPr id="22" name="Google Shape;22;p7"/>
          <p:cNvSpPr txBox="1"/>
          <p:nvPr/>
        </p:nvSpPr>
        <p:spPr>
          <a:xfrm>
            <a:off x="149088" y="6461475"/>
            <a:ext cx="27318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A5A5A5"/>
                </a:solidFill>
                <a:latin typeface="Arial"/>
                <a:ea typeface="Arial"/>
                <a:cs typeface="Arial"/>
                <a:sym typeface="Arial"/>
              </a:rPr>
              <a:t>Plan national de formation 2020/2021</a:t>
            </a:r>
            <a:endParaRPr/>
          </a:p>
        </p:txBody>
      </p:sp>
      <p:sp>
        <p:nvSpPr>
          <p:cNvPr id="23" name="Google Shape;23;p7"/>
          <p:cNvSpPr txBox="1"/>
          <p:nvPr/>
        </p:nvSpPr>
        <p:spPr>
          <a:xfrm>
            <a:off x="4055165" y="6461474"/>
            <a:ext cx="450315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A5A5A5"/>
                </a:solidFill>
                <a:latin typeface="Arial"/>
                <a:ea typeface="Arial"/>
                <a:cs typeface="Arial"/>
                <a:sym typeface="Arial"/>
              </a:rPr>
              <a:t>Continuum lycée – enseignement supérieur en physique-chimie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re et contenu" type="obj">
  <p:cSld name="OBJEC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619539" y="624565"/>
            <a:ext cx="10972800" cy="698938"/>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213870"/>
              </a:buClr>
              <a:buSzPts val="3600"/>
              <a:buFont typeface="Corbel"/>
              <a:buNone/>
              <a:defRPr sz="3600" b="0" i="0" u="none" strike="noStrike" cap="none">
                <a:solidFill>
                  <a:srgbClr val="21387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8"/>
          <p:cNvSpPr txBox="1">
            <a:spLocks noGrp="1"/>
          </p:cNvSpPr>
          <p:nvPr>
            <p:ph type="body" idx="1"/>
          </p:nvPr>
        </p:nvSpPr>
        <p:spPr>
          <a:xfrm>
            <a:off x="609600" y="1860332"/>
            <a:ext cx="10972800" cy="402363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200"/>
              </a:spcBef>
              <a:spcAft>
                <a:spcPts val="0"/>
              </a:spcAft>
              <a:buClr>
                <a:schemeClr val="accent1"/>
              </a:buClr>
              <a:buSzPts val="2200"/>
              <a:buFont typeface="Noto Sans Symbols"/>
              <a:buNone/>
              <a:defRPr sz="2200" b="0" i="0" u="none" strike="noStrike" cap="none">
                <a:solidFill>
                  <a:srgbClr val="213870"/>
                </a:solidFill>
                <a:latin typeface="Corbel"/>
                <a:ea typeface="Corbel"/>
                <a:cs typeface="Corbel"/>
                <a:sym typeface="Corbel"/>
              </a:defRPr>
            </a:lvl1pPr>
            <a:lvl2pPr marL="914400" marR="0" lvl="1" indent="-355600" algn="l" rtl="0">
              <a:lnSpc>
                <a:spcPct val="90000"/>
              </a:lnSpc>
              <a:spcBef>
                <a:spcPts val="250"/>
              </a:spcBef>
              <a:spcAft>
                <a:spcPts val="0"/>
              </a:spcAft>
              <a:buClr>
                <a:schemeClr val="accent1"/>
              </a:buClr>
              <a:buSzPts val="2000"/>
              <a:buFont typeface="Noto Sans Symbols"/>
              <a:buChar char="⮚"/>
              <a:defRPr sz="2000" b="0" i="0" u="none" strike="noStrike" cap="none">
                <a:solidFill>
                  <a:srgbClr val="213870"/>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27" name="Google Shape;27;p8"/>
          <p:cNvSpPr txBox="1">
            <a:spLocks noGrp="1"/>
          </p:cNvSpPr>
          <p:nvPr>
            <p:ph type="sldNum" idx="12"/>
          </p:nvPr>
        </p:nvSpPr>
        <p:spPr>
          <a:xfrm>
            <a:off x="11592339" y="6461474"/>
            <a:ext cx="599661"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a:solidFill>
                  <a:srgbClr val="A5A5A5"/>
                </a:solidFill>
                <a:latin typeface="Arial"/>
                <a:ea typeface="Arial"/>
                <a:cs typeface="Arial"/>
                <a:sym typeface="Arial"/>
              </a:defRPr>
            </a:lvl1pPr>
            <a:lvl2pPr marL="0" marR="0" lvl="1" indent="0" algn="l" rtl="0">
              <a:spcBef>
                <a:spcPts val="0"/>
              </a:spcBef>
              <a:buNone/>
              <a:defRPr sz="1400">
                <a:solidFill>
                  <a:srgbClr val="A5A5A5"/>
                </a:solidFill>
                <a:latin typeface="Arial"/>
                <a:ea typeface="Arial"/>
                <a:cs typeface="Arial"/>
                <a:sym typeface="Arial"/>
              </a:defRPr>
            </a:lvl2pPr>
            <a:lvl3pPr marL="0" marR="0" lvl="2" indent="0" algn="l" rtl="0">
              <a:spcBef>
                <a:spcPts val="0"/>
              </a:spcBef>
              <a:buNone/>
              <a:defRPr sz="1400">
                <a:solidFill>
                  <a:srgbClr val="A5A5A5"/>
                </a:solidFill>
                <a:latin typeface="Arial"/>
                <a:ea typeface="Arial"/>
                <a:cs typeface="Arial"/>
                <a:sym typeface="Arial"/>
              </a:defRPr>
            </a:lvl3pPr>
            <a:lvl4pPr marL="0" marR="0" lvl="3" indent="0" algn="l" rtl="0">
              <a:spcBef>
                <a:spcPts val="0"/>
              </a:spcBef>
              <a:buNone/>
              <a:defRPr sz="1400">
                <a:solidFill>
                  <a:srgbClr val="A5A5A5"/>
                </a:solidFill>
                <a:latin typeface="Arial"/>
                <a:ea typeface="Arial"/>
                <a:cs typeface="Arial"/>
                <a:sym typeface="Arial"/>
              </a:defRPr>
            </a:lvl4pPr>
            <a:lvl5pPr marL="0" marR="0" lvl="4" indent="0" algn="l" rtl="0">
              <a:spcBef>
                <a:spcPts val="0"/>
              </a:spcBef>
              <a:buNone/>
              <a:defRPr sz="1400">
                <a:solidFill>
                  <a:srgbClr val="A5A5A5"/>
                </a:solidFill>
                <a:latin typeface="Arial"/>
                <a:ea typeface="Arial"/>
                <a:cs typeface="Arial"/>
                <a:sym typeface="Arial"/>
              </a:defRPr>
            </a:lvl5pPr>
            <a:lvl6pPr marL="0" marR="0" lvl="5" indent="0" algn="l" rtl="0">
              <a:spcBef>
                <a:spcPts val="0"/>
              </a:spcBef>
              <a:buNone/>
              <a:defRPr sz="1400">
                <a:solidFill>
                  <a:srgbClr val="A5A5A5"/>
                </a:solidFill>
                <a:latin typeface="Arial"/>
                <a:ea typeface="Arial"/>
                <a:cs typeface="Arial"/>
                <a:sym typeface="Arial"/>
              </a:defRPr>
            </a:lvl6pPr>
            <a:lvl7pPr marL="0" marR="0" lvl="6" indent="0" algn="l" rtl="0">
              <a:spcBef>
                <a:spcPts val="0"/>
              </a:spcBef>
              <a:buNone/>
              <a:defRPr sz="1400">
                <a:solidFill>
                  <a:srgbClr val="A5A5A5"/>
                </a:solidFill>
                <a:latin typeface="Arial"/>
                <a:ea typeface="Arial"/>
                <a:cs typeface="Arial"/>
                <a:sym typeface="Arial"/>
              </a:defRPr>
            </a:lvl7pPr>
            <a:lvl8pPr marL="0" marR="0" lvl="7" indent="0" algn="l" rtl="0">
              <a:spcBef>
                <a:spcPts val="0"/>
              </a:spcBef>
              <a:buNone/>
              <a:defRPr sz="1400">
                <a:solidFill>
                  <a:srgbClr val="A5A5A5"/>
                </a:solidFill>
                <a:latin typeface="Arial"/>
                <a:ea typeface="Arial"/>
                <a:cs typeface="Arial"/>
                <a:sym typeface="Arial"/>
              </a:defRPr>
            </a:lvl8pPr>
            <a:lvl9pPr marL="0" marR="0" lvl="8" indent="0" algn="l" rtl="0">
              <a:spcBef>
                <a:spcPts val="0"/>
              </a:spcBef>
              <a:buNone/>
              <a:defRPr sz="14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
        <p:nvSpPr>
          <p:cNvPr id="28" name="Google Shape;28;p8"/>
          <p:cNvSpPr txBox="1"/>
          <p:nvPr/>
        </p:nvSpPr>
        <p:spPr>
          <a:xfrm>
            <a:off x="149088" y="6461475"/>
            <a:ext cx="27318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A5A5A5"/>
                </a:solidFill>
                <a:latin typeface="Arial"/>
                <a:ea typeface="Arial"/>
                <a:cs typeface="Arial"/>
                <a:sym typeface="Arial"/>
              </a:rPr>
              <a:t>Plan national de formation 2020/2021</a:t>
            </a:r>
            <a:endParaRPr/>
          </a:p>
        </p:txBody>
      </p:sp>
      <p:sp>
        <p:nvSpPr>
          <p:cNvPr id="29" name="Google Shape;29;p8"/>
          <p:cNvSpPr txBox="1"/>
          <p:nvPr/>
        </p:nvSpPr>
        <p:spPr>
          <a:xfrm>
            <a:off x="4055165" y="6461474"/>
            <a:ext cx="450315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A5A5A5"/>
                </a:solidFill>
                <a:latin typeface="Arial"/>
                <a:ea typeface="Arial"/>
                <a:cs typeface="Arial"/>
                <a:sym typeface="Arial"/>
              </a:rPr>
              <a:t>Continuum lycée – enseignement supérieur en physique-chimie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eux contenus"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1479348" y="522568"/>
            <a:ext cx="9233303" cy="74232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213870"/>
              </a:buClr>
              <a:buSzPts val="3600"/>
              <a:buFont typeface="Corbel"/>
              <a:buNone/>
              <a:defRPr sz="3600" b="0" i="0" u="none" strike="noStrike" cap="none">
                <a:solidFill>
                  <a:srgbClr val="21387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200"/>
              </a:spcBef>
              <a:spcAft>
                <a:spcPts val="0"/>
              </a:spcAft>
              <a:buClr>
                <a:schemeClr val="accent1"/>
              </a:buClr>
              <a:buSzPts val="2500"/>
              <a:buFont typeface="Noto Sans Symbols"/>
              <a:buNone/>
              <a:defRPr sz="2500" b="0" i="0" u="none" strike="noStrike" cap="none">
                <a:solidFill>
                  <a:srgbClr val="213870"/>
                </a:solidFill>
                <a:latin typeface="Corbel"/>
                <a:ea typeface="Corbel"/>
                <a:cs typeface="Corbel"/>
                <a:sym typeface="Corbel"/>
              </a:defRPr>
            </a:lvl1pPr>
            <a:lvl2pPr marL="914400" marR="0" lvl="1" indent="-368300" algn="l" rtl="0">
              <a:lnSpc>
                <a:spcPct val="90000"/>
              </a:lnSpc>
              <a:spcBef>
                <a:spcPts val="250"/>
              </a:spcBef>
              <a:spcAft>
                <a:spcPts val="0"/>
              </a:spcAft>
              <a:buClr>
                <a:schemeClr val="accent1"/>
              </a:buClr>
              <a:buSzPts val="2200"/>
              <a:buFont typeface="Noto Sans Symbols"/>
              <a:buChar char="⮚"/>
              <a:defRPr sz="2200" b="0" i="0" u="none" strike="noStrike" cap="none">
                <a:solidFill>
                  <a:srgbClr val="213870"/>
                </a:solidFill>
                <a:latin typeface="Corbel"/>
                <a:ea typeface="Corbel"/>
                <a:cs typeface="Corbel"/>
                <a:sym typeface="Corbel"/>
              </a:defRPr>
            </a:lvl2pPr>
            <a:lvl3pPr marL="1371600" marR="0" lvl="2" indent="-355600" algn="l" rtl="0">
              <a:lnSpc>
                <a:spcPct val="90000"/>
              </a:lnSpc>
              <a:spcBef>
                <a:spcPts val="25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3pPr>
            <a:lvl4pPr marL="1828800" marR="0" lvl="3"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4pPr>
            <a:lvl5pPr marL="2286000" marR="0" lvl="4"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5pPr>
            <a:lvl6pPr marL="2743200" marR="0" lvl="5"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6pPr>
            <a:lvl7pPr marL="3200400" marR="0" lvl="6"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7pPr>
            <a:lvl8pPr marL="3657600" marR="0" lvl="7"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8pPr>
            <a:lvl9pPr marL="4114800" marR="0" lvl="8" indent="-342900" algn="l" rtl="0">
              <a:lnSpc>
                <a:spcPct val="90000"/>
              </a:lnSpc>
              <a:spcBef>
                <a:spcPts val="250"/>
              </a:spcBef>
              <a:spcAft>
                <a:spcPts val="25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9pPr>
          </a:lstStyle>
          <a:p>
            <a:endParaRPr/>
          </a:p>
        </p:txBody>
      </p:sp>
      <p:sp>
        <p:nvSpPr>
          <p:cNvPr id="33" name="Google Shape;33;p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200"/>
              </a:spcBef>
              <a:spcAft>
                <a:spcPts val="0"/>
              </a:spcAft>
              <a:buClr>
                <a:schemeClr val="accent1"/>
              </a:buClr>
              <a:buSzPts val="2500"/>
              <a:buFont typeface="Noto Sans Symbols"/>
              <a:buNone/>
              <a:defRPr sz="2500" b="0" i="0" u="none" strike="noStrike" cap="none">
                <a:solidFill>
                  <a:srgbClr val="213870"/>
                </a:solidFill>
                <a:latin typeface="Corbel"/>
                <a:ea typeface="Corbel"/>
                <a:cs typeface="Corbel"/>
                <a:sym typeface="Corbel"/>
              </a:defRPr>
            </a:lvl1pPr>
            <a:lvl2pPr marL="914400" marR="0" lvl="1" indent="-368300" algn="l" rtl="0">
              <a:lnSpc>
                <a:spcPct val="90000"/>
              </a:lnSpc>
              <a:spcBef>
                <a:spcPts val="250"/>
              </a:spcBef>
              <a:spcAft>
                <a:spcPts val="0"/>
              </a:spcAft>
              <a:buClr>
                <a:schemeClr val="accent1"/>
              </a:buClr>
              <a:buSzPts val="2200"/>
              <a:buFont typeface="Noto Sans Symbols"/>
              <a:buChar char="⮚"/>
              <a:defRPr sz="2200" b="0" i="0" u="none" strike="noStrike" cap="none">
                <a:solidFill>
                  <a:srgbClr val="213870"/>
                </a:solidFill>
                <a:latin typeface="Corbel"/>
                <a:ea typeface="Corbel"/>
                <a:cs typeface="Corbel"/>
                <a:sym typeface="Corbel"/>
              </a:defRPr>
            </a:lvl2pPr>
            <a:lvl3pPr marL="1371600" marR="0" lvl="2" indent="-355600" algn="l" rtl="0">
              <a:lnSpc>
                <a:spcPct val="90000"/>
              </a:lnSpc>
              <a:spcBef>
                <a:spcPts val="25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3pPr>
            <a:lvl4pPr marL="1828800" marR="0" lvl="3"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4pPr>
            <a:lvl5pPr marL="2286000" marR="0" lvl="4"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5pPr>
            <a:lvl6pPr marL="2743200" marR="0" lvl="5"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6pPr>
            <a:lvl7pPr marL="3200400" marR="0" lvl="6"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7pPr>
            <a:lvl8pPr marL="3657600" marR="0" lvl="7"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8pPr>
            <a:lvl9pPr marL="4114800" marR="0" lvl="8" indent="-342900" algn="l" rtl="0">
              <a:lnSpc>
                <a:spcPct val="90000"/>
              </a:lnSpc>
              <a:spcBef>
                <a:spcPts val="250"/>
              </a:spcBef>
              <a:spcAft>
                <a:spcPts val="25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9pPr>
          </a:lstStyle>
          <a:p>
            <a:endParaRPr/>
          </a:p>
        </p:txBody>
      </p:sp>
      <p:sp>
        <p:nvSpPr>
          <p:cNvPr id="34" name="Google Shape;34;p9"/>
          <p:cNvSpPr txBox="1">
            <a:spLocks noGrp="1"/>
          </p:cNvSpPr>
          <p:nvPr>
            <p:ph type="sldNum" idx="12"/>
          </p:nvPr>
        </p:nvSpPr>
        <p:spPr>
          <a:xfrm>
            <a:off x="11592339" y="6461474"/>
            <a:ext cx="599661"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a:solidFill>
                  <a:srgbClr val="A5A5A5"/>
                </a:solidFill>
                <a:latin typeface="Arial"/>
                <a:ea typeface="Arial"/>
                <a:cs typeface="Arial"/>
                <a:sym typeface="Arial"/>
              </a:defRPr>
            </a:lvl1pPr>
            <a:lvl2pPr marL="0" marR="0" lvl="1" indent="0" algn="l" rtl="0">
              <a:spcBef>
                <a:spcPts val="0"/>
              </a:spcBef>
              <a:buNone/>
              <a:defRPr sz="1400">
                <a:solidFill>
                  <a:srgbClr val="A5A5A5"/>
                </a:solidFill>
                <a:latin typeface="Arial"/>
                <a:ea typeface="Arial"/>
                <a:cs typeface="Arial"/>
                <a:sym typeface="Arial"/>
              </a:defRPr>
            </a:lvl2pPr>
            <a:lvl3pPr marL="0" marR="0" lvl="2" indent="0" algn="l" rtl="0">
              <a:spcBef>
                <a:spcPts val="0"/>
              </a:spcBef>
              <a:buNone/>
              <a:defRPr sz="1400">
                <a:solidFill>
                  <a:srgbClr val="A5A5A5"/>
                </a:solidFill>
                <a:latin typeface="Arial"/>
                <a:ea typeface="Arial"/>
                <a:cs typeface="Arial"/>
                <a:sym typeface="Arial"/>
              </a:defRPr>
            </a:lvl3pPr>
            <a:lvl4pPr marL="0" marR="0" lvl="3" indent="0" algn="l" rtl="0">
              <a:spcBef>
                <a:spcPts val="0"/>
              </a:spcBef>
              <a:buNone/>
              <a:defRPr sz="1400">
                <a:solidFill>
                  <a:srgbClr val="A5A5A5"/>
                </a:solidFill>
                <a:latin typeface="Arial"/>
                <a:ea typeface="Arial"/>
                <a:cs typeface="Arial"/>
                <a:sym typeface="Arial"/>
              </a:defRPr>
            </a:lvl4pPr>
            <a:lvl5pPr marL="0" marR="0" lvl="4" indent="0" algn="l" rtl="0">
              <a:spcBef>
                <a:spcPts val="0"/>
              </a:spcBef>
              <a:buNone/>
              <a:defRPr sz="1400">
                <a:solidFill>
                  <a:srgbClr val="A5A5A5"/>
                </a:solidFill>
                <a:latin typeface="Arial"/>
                <a:ea typeface="Arial"/>
                <a:cs typeface="Arial"/>
                <a:sym typeface="Arial"/>
              </a:defRPr>
            </a:lvl5pPr>
            <a:lvl6pPr marL="0" marR="0" lvl="5" indent="0" algn="l" rtl="0">
              <a:spcBef>
                <a:spcPts val="0"/>
              </a:spcBef>
              <a:buNone/>
              <a:defRPr sz="1400">
                <a:solidFill>
                  <a:srgbClr val="A5A5A5"/>
                </a:solidFill>
                <a:latin typeface="Arial"/>
                <a:ea typeface="Arial"/>
                <a:cs typeface="Arial"/>
                <a:sym typeface="Arial"/>
              </a:defRPr>
            </a:lvl6pPr>
            <a:lvl7pPr marL="0" marR="0" lvl="6" indent="0" algn="l" rtl="0">
              <a:spcBef>
                <a:spcPts val="0"/>
              </a:spcBef>
              <a:buNone/>
              <a:defRPr sz="1400">
                <a:solidFill>
                  <a:srgbClr val="A5A5A5"/>
                </a:solidFill>
                <a:latin typeface="Arial"/>
                <a:ea typeface="Arial"/>
                <a:cs typeface="Arial"/>
                <a:sym typeface="Arial"/>
              </a:defRPr>
            </a:lvl7pPr>
            <a:lvl8pPr marL="0" marR="0" lvl="7" indent="0" algn="l" rtl="0">
              <a:spcBef>
                <a:spcPts val="0"/>
              </a:spcBef>
              <a:buNone/>
              <a:defRPr sz="1400">
                <a:solidFill>
                  <a:srgbClr val="A5A5A5"/>
                </a:solidFill>
                <a:latin typeface="Arial"/>
                <a:ea typeface="Arial"/>
                <a:cs typeface="Arial"/>
                <a:sym typeface="Arial"/>
              </a:defRPr>
            </a:lvl8pPr>
            <a:lvl9pPr marL="0" marR="0" lvl="8" indent="0" algn="l" rtl="0">
              <a:spcBef>
                <a:spcPts val="0"/>
              </a:spcBef>
              <a:buNone/>
              <a:defRPr sz="14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
        <p:nvSpPr>
          <p:cNvPr id="35" name="Google Shape;35;p9"/>
          <p:cNvSpPr txBox="1"/>
          <p:nvPr/>
        </p:nvSpPr>
        <p:spPr>
          <a:xfrm>
            <a:off x="149088" y="6461475"/>
            <a:ext cx="27318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A5A5A5"/>
                </a:solidFill>
                <a:latin typeface="Arial"/>
                <a:ea typeface="Arial"/>
                <a:cs typeface="Arial"/>
                <a:sym typeface="Arial"/>
              </a:rPr>
              <a:t>Plan national de formation 2020/2021</a:t>
            </a:r>
            <a:endParaRPr/>
          </a:p>
        </p:txBody>
      </p:sp>
      <p:sp>
        <p:nvSpPr>
          <p:cNvPr id="36" name="Google Shape;36;p9"/>
          <p:cNvSpPr txBox="1"/>
          <p:nvPr/>
        </p:nvSpPr>
        <p:spPr>
          <a:xfrm>
            <a:off x="4055165" y="6461474"/>
            <a:ext cx="450315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A5A5A5"/>
                </a:solidFill>
                <a:latin typeface="Arial"/>
                <a:ea typeface="Arial"/>
                <a:cs typeface="Arial"/>
                <a:sym typeface="Arial"/>
              </a:rPr>
              <a:t>Continuum lycée – enseignement supérieur en physique-chimie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seul" type="titleOnly">
  <p:cSld name="TITLE_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1266025" y="1581228"/>
            <a:ext cx="9233303" cy="13907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213870"/>
              </a:buClr>
              <a:buSzPts val="3600"/>
              <a:buFont typeface="Corbel"/>
              <a:buNone/>
              <a:defRPr sz="3600" b="0" i="0" u="none" strike="noStrike" cap="none">
                <a:solidFill>
                  <a:srgbClr val="21387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0"/>
          <p:cNvSpPr txBox="1">
            <a:spLocks noGrp="1"/>
          </p:cNvSpPr>
          <p:nvPr>
            <p:ph type="sldNum" idx="12"/>
          </p:nvPr>
        </p:nvSpPr>
        <p:spPr>
          <a:xfrm>
            <a:off x="11592339" y="6461474"/>
            <a:ext cx="599661"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a:solidFill>
                  <a:srgbClr val="A5A5A5"/>
                </a:solidFill>
                <a:latin typeface="Arial"/>
                <a:ea typeface="Arial"/>
                <a:cs typeface="Arial"/>
                <a:sym typeface="Arial"/>
              </a:defRPr>
            </a:lvl1pPr>
            <a:lvl2pPr marL="0" marR="0" lvl="1" indent="0" algn="l" rtl="0">
              <a:spcBef>
                <a:spcPts val="0"/>
              </a:spcBef>
              <a:buNone/>
              <a:defRPr sz="1400">
                <a:solidFill>
                  <a:srgbClr val="A5A5A5"/>
                </a:solidFill>
                <a:latin typeface="Arial"/>
                <a:ea typeface="Arial"/>
                <a:cs typeface="Arial"/>
                <a:sym typeface="Arial"/>
              </a:defRPr>
            </a:lvl2pPr>
            <a:lvl3pPr marL="0" marR="0" lvl="2" indent="0" algn="l" rtl="0">
              <a:spcBef>
                <a:spcPts val="0"/>
              </a:spcBef>
              <a:buNone/>
              <a:defRPr sz="1400">
                <a:solidFill>
                  <a:srgbClr val="A5A5A5"/>
                </a:solidFill>
                <a:latin typeface="Arial"/>
                <a:ea typeface="Arial"/>
                <a:cs typeface="Arial"/>
                <a:sym typeface="Arial"/>
              </a:defRPr>
            </a:lvl3pPr>
            <a:lvl4pPr marL="0" marR="0" lvl="3" indent="0" algn="l" rtl="0">
              <a:spcBef>
                <a:spcPts val="0"/>
              </a:spcBef>
              <a:buNone/>
              <a:defRPr sz="1400">
                <a:solidFill>
                  <a:srgbClr val="A5A5A5"/>
                </a:solidFill>
                <a:latin typeface="Arial"/>
                <a:ea typeface="Arial"/>
                <a:cs typeface="Arial"/>
                <a:sym typeface="Arial"/>
              </a:defRPr>
            </a:lvl4pPr>
            <a:lvl5pPr marL="0" marR="0" lvl="4" indent="0" algn="l" rtl="0">
              <a:spcBef>
                <a:spcPts val="0"/>
              </a:spcBef>
              <a:buNone/>
              <a:defRPr sz="1400">
                <a:solidFill>
                  <a:srgbClr val="A5A5A5"/>
                </a:solidFill>
                <a:latin typeface="Arial"/>
                <a:ea typeface="Arial"/>
                <a:cs typeface="Arial"/>
                <a:sym typeface="Arial"/>
              </a:defRPr>
            </a:lvl5pPr>
            <a:lvl6pPr marL="0" marR="0" lvl="5" indent="0" algn="l" rtl="0">
              <a:spcBef>
                <a:spcPts val="0"/>
              </a:spcBef>
              <a:buNone/>
              <a:defRPr sz="1400">
                <a:solidFill>
                  <a:srgbClr val="A5A5A5"/>
                </a:solidFill>
                <a:latin typeface="Arial"/>
                <a:ea typeface="Arial"/>
                <a:cs typeface="Arial"/>
                <a:sym typeface="Arial"/>
              </a:defRPr>
            </a:lvl6pPr>
            <a:lvl7pPr marL="0" marR="0" lvl="6" indent="0" algn="l" rtl="0">
              <a:spcBef>
                <a:spcPts val="0"/>
              </a:spcBef>
              <a:buNone/>
              <a:defRPr sz="1400">
                <a:solidFill>
                  <a:srgbClr val="A5A5A5"/>
                </a:solidFill>
                <a:latin typeface="Arial"/>
                <a:ea typeface="Arial"/>
                <a:cs typeface="Arial"/>
                <a:sym typeface="Arial"/>
              </a:defRPr>
            </a:lvl7pPr>
            <a:lvl8pPr marL="0" marR="0" lvl="7" indent="0" algn="l" rtl="0">
              <a:spcBef>
                <a:spcPts val="0"/>
              </a:spcBef>
              <a:buNone/>
              <a:defRPr sz="1400">
                <a:solidFill>
                  <a:srgbClr val="A5A5A5"/>
                </a:solidFill>
                <a:latin typeface="Arial"/>
                <a:ea typeface="Arial"/>
                <a:cs typeface="Arial"/>
                <a:sym typeface="Arial"/>
              </a:defRPr>
            </a:lvl8pPr>
            <a:lvl9pPr marL="0" marR="0" lvl="8" indent="0" algn="l" rtl="0">
              <a:spcBef>
                <a:spcPts val="0"/>
              </a:spcBef>
              <a:buNone/>
              <a:defRPr sz="14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
        <p:nvSpPr>
          <p:cNvPr id="40" name="Google Shape;40;p10"/>
          <p:cNvSpPr txBox="1"/>
          <p:nvPr/>
        </p:nvSpPr>
        <p:spPr>
          <a:xfrm>
            <a:off x="149088" y="6461475"/>
            <a:ext cx="27318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A5A5A5"/>
                </a:solidFill>
                <a:latin typeface="Arial"/>
                <a:ea typeface="Arial"/>
                <a:cs typeface="Arial"/>
                <a:sym typeface="Arial"/>
              </a:rPr>
              <a:t>Plan national de formation 2020/2021</a:t>
            </a:r>
            <a:endParaRPr/>
          </a:p>
        </p:txBody>
      </p:sp>
      <p:sp>
        <p:nvSpPr>
          <p:cNvPr id="41" name="Google Shape;41;p10"/>
          <p:cNvSpPr txBox="1"/>
          <p:nvPr/>
        </p:nvSpPr>
        <p:spPr>
          <a:xfrm>
            <a:off x="4055165" y="6461474"/>
            <a:ext cx="450315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A5A5A5"/>
                </a:solidFill>
                <a:latin typeface="Arial"/>
                <a:ea typeface="Arial"/>
                <a:cs typeface="Arial"/>
                <a:sym typeface="Arial"/>
              </a:rPr>
              <a:t>Continuum lycée – enseignement supérieur en physique-chimie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ocietechimiquedefrance.fr/Enseignement-Formation-130.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1"/>
          <p:cNvPicPr preferRelativeResize="0"/>
          <p:nvPr/>
        </p:nvPicPr>
        <p:blipFill rotWithShape="1">
          <a:blip r:embed="rId3">
            <a:alphaModFix/>
          </a:blip>
          <a:srcRect/>
          <a:stretch/>
        </p:blipFill>
        <p:spPr>
          <a:xfrm>
            <a:off x="0" y="3505"/>
            <a:ext cx="12192000" cy="6850989"/>
          </a:xfrm>
          <a:prstGeom prst="rect">
            <a:avLst/>
          </a:prstGeom>
          <a:noFill/>
          <a:ln>
            <a:noFill/>
          </a:ln>
        </p:spPr>
      </p:pic>
      <p:sp>
        <p:nvSpPr>
          <p:cNvPr id="47" name="Google Shape;47;p1"/>
          <p:cNvSpPr txBox="1">
            <a:spLocks noGrp="1"/>
          </p:cNvSpPr>
          <p:nvPr>
            <p:ph type="ctrTitle"/>
          </p:nvPr>
        </p:nvSpPr>
        <p:spPr>
          <a:xfrm>
            <a:off x="723481" y="1065126"/>
            <a:ext cx="10530673" cy="245897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13870"/>
              </a:buClr>
              <a:buSzPct val="100000"/>
              <a:buFont typeface="Corbel"/>
              <a:buNone/>
            </a:pPr>
            <a:r>
              <a:rPr lang="fr-FR"/>
              <a:t>Le continuum lycée – enseignement supérieur</a:t>
            </a:r>
            <a:br>
              <a:rPr lang="fr-FR"/>
            </a:br>
            <a:r>
              <a:rPr lang="fr-FR"/>
              <a:t>en physique-chimie</a:t>
            </a:r>
            <a:endParaRPr/>
          </a:p>
        </p:txBody>
      </p:sp>
      <p:sp>
        <p:nvSpPr>
          <p:cNvPr id="48" name="Google Shape;48;p1"/>
          <p:cNvSpPr txBox="1">
            <a:spLocks noGrp="1"/>
          </p:cNvSpPr>
          <p:nvPr>
            <p:ph type="subTitle" idx="1"/>
          </p:nvPr>
        </p:nvSpPr>
        <p:spPr>
          <a:xfrm>
            <a:off x="2358012" y="4038115"/>
            <a:ext cx="7315200" cy="914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200"/>
              <a:buNone/>
            </a:pPr>
            <a:r>
              <a:rPr lang="fr-FR"/>
              <a:t>Mercredi 7 avril 2021</a:t>
            </a:r>
            <a:endParaRPr/>
          </a:p>
        </p:txBody>
      </p:sp>
      <p:sp>
        <p:nvSpPr>
          <p:cNvPr id="49" name="Google Shape;49;p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a:t>
            </a:fld>
            <a:endParaRPr/>
          </a:p>
        </p:txBody>
      </p:sp>
      <p:pic>
        <p:nvPicPr>
          <p:cNvPr id="50" name="Google Shape;50;p1"/>
          <p:cNvPicPr preferRelativeResize="0"/>
          <p:nvPr/>
        </p:nvPicPr>
        <p:blipFill rotWithShape="1">
          <a:blip r:embed="rId4">
            <a:alphaModFix/>
          </a:blip>
          <a:srcRect/>
          <a:stretch/>
        </p:blipFill>
        <p:spPr>
          <a:xfrm>
            <a:off x="5480184" y="4940280"/>
            <a:ext cx="2041211" cy="1052500"/>
          </a:xfrm>
          <a:prstGeom prst="rect">
            <a:avLst/>
          </a:prstGeom>
          <a:noFill/>
          <a:ln>
            <a:noFill/>
          </a:ln>
        </p:spPr>
      </p:pic>
      <p:pic>
        <p:nvPicPr>
          <p:cNvPr id="51" name="Google Shape;51;p1"/>
          <p:cNvPicPr preferRelativeResize="0"/>
          <p:nvPr/>
        </p:nvPicPr>
        <p:blipFill rotWithShape="1">
          <a:blip r:embed="rId5">
            <a:alphaModFix/>
          </a:blip>
          <a:srcRect/>
          <a:stretch/>
        </p:blipFill>
        <p:spPr>
          <a:xfrm>
            <a:off x="3415117" y="4952515"/>
            <a:ext cx="1706880" cy="1057244"/>
          </a:xfrm>
          <a:prstGeom prst="rect">
            <a:avLst/>
          </a:prstGeom>
          <a:noFill/>
          <a:ln>
            <a:noFill/>
          </a:ln>
        </p:spPr>
      </p:pic>
      <p:pic>
        <p:nvPicPr>
          <p:cNvPr id="52" name="Google Shape;52;p1" descr="Une image contenant texte&#10;&#10;Description générée automatiquement"/>
          <p:cNvPicPr preferRelativeResize="0"/>
          <p:nvPr/>
        </p:nvPicPr>
        <p:blipFill rotWithShape="1">
          <a:blip r:embed="rId6">
            <a:alphaModFix/>
          </a:blip>
          <a:srcRect/>
          <a:stretch/>
        </p:blipFill>
        <p:spPr>
          <a:xfrm>
            <a:off x="1126601" y="4940280"/>
            <a:ext cx="2015355" cy="1052500"/>
          </a:xfrm>
          <a:prstGeom prst="rect">
            <a:avLst/>
          </a:prstGeom>
          <a:noFill/>
          <a:ln>
            <a:noFill/>
          </a:ln>
        </p:spPr>
      </p:pic>
      <p:pic>
        <p:nvPicPr>
          <p:cNvPr id="2" name="Image 1"/>
          <p:cNvPicPr>
            <a:picLocks noChangeAspect="1"/>
          </p:cNvPicPr>
          <p:nvPr/>
        </p:nvPicPr>
        <p:blipFill>
          <a:blip r:embed="rId7"/>
          <a:stretch>
            <a:fillRect/>
          </a:stretch>
        </p:blipFill>
        <p:spPr>
          <a:xfrm>
            <a:off x="7858148" y="4720238"/>
            <a:ext cx="1668624" cy="12988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a:t>
            </a:fld>
            <a:endParaRPr/>
          </a:p>
        </p:txBody>
      </p:sp>
      <p:sp>
        <p:nvSpPr>
          <p:cNvPr id="58" name="Google Shape;58;p2"/>
          <p:cNvSpPr txBox="1"/>
          <p:nvPr/>
        </p:nvSpPr>
        <p:spPr>
          <a:xfrm>
            <a:off x="1995055" y="225994"/>
            <a:ext cx="7576437" cy="586478"/>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rgbClr val="213870"/>
              </a:buClr>
              <a:buSzPct val="100000"/>
              <a:buFont typeface="Corbel"/>
              <a:buNone/>
            </a:pPr>
            <a:r>
              <a:rPr lang="fr-FR" sz="3600" dirty="0">
                <a:solidFill>
                  <a:srgbClr val="213870"/>
                </a:solidFill>
                <a:latin typeface="Corbel"/>
                <a:ea typeface="Corbel"/>
                <a:cs typeface="Corbel"/>
                <a:sym typeface="Corbel"/>
              </a:rPr>
              <a:t>Quelques mots de bienvenue !</a:t>
            </a:r>
            <a:endParaRPr dirty="0"/>
          </a:p>
        </p:txBody>
      </p:sp>
      <p:sp>
        <p:nvSpPr>
          <p:cNvPr id="60" name="Google Shape;60;p2"/>
          <p:cNvSpPr txBox="1"/>
          <p:nvPr/>
        </p:nvSpPr>
        <p:spPr>
          <a:xfrm>
            <a:off x="293448" y="2368051"/>
            <a:ext cx="665599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Corbel"/>
                <a:ea typeface="Corbel"/>
                <a:cs typeface="Corbel"/>
                <a:sym typeface="Corbel"/>
              </a:rPr>
              <a:t>   La Division Enseignement-Formation (</a:t>
            </a:r>
            <a:r>
              <a:rPr lang="fr-FR" sz="1600" dirty="0">
                <a:solidFill>
                  <a:srgbClr val="0000FF"/>
                </a:solidFill>
                <a:latin typeface="Corbel"/>
                <a:ea typeface="Corbel"/>
                <a:cs typeface="Corbel"/>
                <a:sym typeface="Corbel"/>
              </a:rPr>
              <a:t>DEF</a:t>
            </a:r>
            <a:r>
              <a:rPr lang="fr-FR" sz="1600" dirty="0">
                <a:solidFill>
                  <a:schemeClr val="dk1"/>
                </a:solidFill>
                <a:latin typeface="Corbel"/>
                <a:ea typeface="Corbel"/>
                <a:cs typeface="Corbel"/>
                <a:sym typeface="Corbel"/>
              </a:rPr>
              <a:t>) de la Société Chimique de France (</a:t>
            </a:r>
            <a:r>
              <a:rPr lang="fr-FR" sz="1600" dirty="0">
                <a:solidFill>
                  <a:srgbClr val="0000FF"/>
                </a:solidFill>
                <a:latin typeface="Corbel"/>
                <a:ea typeface="Corbel"/>
                <a:cs typeface="Corbel"/>
                <a:sym typeface="Corbel"/>
              </a:rPr>
              <a:t>SCF</a:t>
            </a:r>
            <a:r>
              <a:rPr lang="fr-FR" sz="1600" dirty="0">
                <a:solidFill>
                  <a:schemeClr val="dk1"/>
                </a:solidFill>
                <a:latin typeface="Corbel"/>
                <a:ea typeface="Corbel"/>
                <a:cs typeface="Corbel"/>
                <a:sym typeface="Corbel"/>
              </a:rPr>
              <a:t>) est le réseau français du monde enseignant la chimie.</a:t>
            </a:r>
            <a:endParaRPr dirty="0"/>
          </a:p>
          <a:p>
            <a:pPr marL="0" marR="0" lvl="0" indent="0" algn="l" rtl="0">
              <a:spcBef>
                <a:spcPts val="0"/>
              </a:spcBef>
              <a:spcAft>
                <a:spcPts val="0"/>
              </a:spcAft>
              <a:buNone/>
            </a:pPr>
            <a:r>
              <a:rPr lang="fr-FR" sz="1600" dirty="0">
                <a:solidFill>
                  <a:schemeClr val="dk1"/>
                </a:solidFill>
                <a:latin typeface="Corbel"/>
                <a:ea typeface="Corbel"/>
                <a:cs typeface="Corbel"/>
                <a:sym typeface="Corbel"/>
              </a:rPr>
              <a:t>   La DEF a pour rôle de coordonner, au sein de la SCF, </a:t>
            </a:r>
            <a:r>
              <a:rPr lang="fr-FR" sz="1600" dirty="0">
                <a:solidFill>
                  <a:srgbClr val="0000FF"/>
                </a:solidFill>
                <a:latin typeface="Corbel"/>
                <a:ea typeface="Corbel"/>
                <a:cs typeface="Corbel"/>
                <a:sym typeface="Corbel"/>
              </a:rPr>
              <a:t>toutes les questions qui concernent l’enseignement de la chimie</a:t>
            </a:r>
            <a:r>
              <a:rPr lang="fr-FR" sz="1600" dirty="0">
                <a:solidFill>
                  <a:schemeClr val="dk1"/>
                </a:solidFill>
                <a:latin typeface="Corbel"/>
                <a:ea typeface="Corbel"/>
                <a:cs typeface="Corbel"/>
                <a:sym typeface="Corbel"/>
              </a:rPr>
              <a:t>, en profitant de l’expérience de tous les membres de la SCF, qu’ils soient industriels, enseignants, enseignant-chercheurs ou chercheurs.</a:t>
            </a:r>
            <a:endParaRPr dirty="0"/>
          </a:p>
          <a:p>
            <a:pPr marL="0" marR="0" lvl="0" indent="0" algn="l" rtl="0">
              <a:spcBef>
                <a:spcPts val="0"/>
              </a:spcBef>
              <a:spcAft>
                <a:spcPts val="0"/>
              </a:spcAft>
              <a:buNone/>
            </a:pPr>
            <a:endParaRPr sz="1600" dirty="0">
              <a:solidFill>
                <a:schemeClr val="dk1"/>
              </a:solidFill>
              <a:latin typeface="Corbel"/>
              <a:ea typeface="Corbel"/>
              <a:cs typeface="Corbel"/>
              <a:sym typeface="Corbel"/>
            </a:endParaRPr>
          </a:p>
        </p:txBody>
      </p:sp>
      <p:pic>
        <p:nvPicPr>
          <p:cNvPr id="61" name="Google Shape;61;p2"/>
          <p:cNvPicPr preferRelativeResize="0"/>
          <p:nvPr/>
        </p:nvPicPr>
        <p:blipFill rotWithShape="1">
          <a:blip r:embed="rId3">
            <a:alphaModFix/>
          </a:blip>
          <a:srcRect/>
          <a:stretch/>
        </p:blipFill>
        <p:spPr>
          <a:xfrm>
            <a:off x="6899953" y="1904379"/>
            <a:ext cx="5076569" cy="1428151"/>
          </a:xfrm>
          <a:prstGeom prst="rect">
            <a:avLst/>
          </a:prstGeom>
          <a:noFill/>
          <a:ln>
            <a:noFill/>
          </a:ln>
        </p:spPr>
      </p:pic>
      <p:sp>
        <p:nvSpPr>
          <p:cNvPr id="62" name="Google Shape;62;p2"/>
          <p:cNvSpPr/>
          <p:nvPr/>
        </p:nvSpPr>
        <p:spPr>
          <a:xfrm>
            <a:off x="235260" y="4375374"/>
            <a:ext cx="1184893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Corbel"/>
                <a:ea typeface="Corbel"/>
                <a:cs typeface="Corbel"/>
                <a:sym typeface="Corbel"/>
              </a:rPr>
              <a:t>   Outre l’</a:t>
            </a:r>
            <a:r>
              <a:rPr lang="fr-FR" sz="1600" dirty="0">
                <a:solidFill>
                  <a:srgbClr val="0000FF"/>
                </a:solidFill>
                <a:latin typeface="Corbel"/>
                <a:ea typeface="Corbel"/>
                <a:cs typeface="Corbel"/>
                <a:sym typeface="Corbel"/>
              </a:rPr>
              <a:t>animation</a:t>
            </a:r>
            <a:r>
              <a:rPr lang="fr-FR" sz="1600" dirty="0">
                <a:solidFill>
                  <a:schemeClr val="dk1"/>
                </a:solidFill>
                <a:latin typeface="Corbel"/>
                <a:ea typeface="Corbel"/>
                <a:cs typeface="Corbel"/>
                <a:sym typeface="Corbel"/>
              </a:rPr>
              <a:t> du réseau et les </a:t>
            </a:r>
            <a:r>
              <a:rPr lang="fr-FR" sz="1600" dirty="0">
                <a:solidFill>
                  <a:srgbClr val="0000FF"/>
                </a:solidFill>
                <a:latin typeface="Corbel"/>
                <a:ea typeface="Corbel"/>
                <a:cs typeface="Corbel"/>
                <a:sym typeface="Corbel"/>
              </a:rPr>
              <a:t>réflexions</a:t>
            </a:r>
            <a:r>
              <a:rPr lang="fr-FR" sz="1600" dirty="0">
                <a:solidFill>
                  <a:schemeClr val="dk1"/>
                </a:solidFill>
                <a:latin typeface="Corbel"/>
                <a:ea typeface="Corbel"/>
                <a:cs typeface="Corbel"/>
                <a:sym typeface="Corbel"/>
              </a:rPr>
              <a:t> menées tout au long de l’année, la DEF organisent tous les 2 ans les « Journées de l’Innovation et de la Recherche pour l’Enseignement de la Chimie » (</a:t>
            </a:r>
            <a:r>
              <a:rPr lang="fr-FR" sz="1600" dirty="0">
                <a:solidFill>
                  <a:srgbClr val="0000FF"/>
                </a:solidFill>
                <a:latin typeface="Corbel"/>
                <a:ea typeface="Corbel"/>
                <a:cs typeface="Corbel"/>
                <a:sym typeface="Corbel"/>
              </a:rPr>
              <a:t>JIREC</a:t>
            </a:r>
            <a:r>
              <a:rPr lang="fr-FR" sz="1600" dirty="0">
                <a:solidFill>
                  <a:schemeClr val="dk1"/>
                </a:solidFill>
                <a:latin typeface="Corbel"/>
                <a:ea typeface="Corbel"/>
                <a:cs typeface="Corbel"/>
                <a:sym typeface="Corbel"/>
              </a:rPr>
              <a:t>, prochaine édition en 2022). Elles permettent de faire connaître les travaux de la Division et d’y associer tous les membres de la SCF. Les travaux de la DEF font l’objet de </a:t>
            </a:r>
            <a:r>
              <a:rPr lang="fr-FR" sz="1600" dirty="0" smtClean="0">
                <a:solidFill>
                  <a:schemeClr val="dk1"/>
                </a:solidFill>
                <a:latin typeface="Corbel"/>
                <a:ea typeface="Corbel"/>
                <a:cs typeface="Corbel"/>
                <a:sym typeface="Corbel"/>
              </a:rPr>
              <a:t>comptes rendus </a:t>
            </a:r>
            <a:r>
              <a:rPr lang="fr-FR" sz="1600" dirty="0">
                <a:solidFill>
                  <a:srgbClr val="0000FF"/>
                </a:solidFill>
                <a:latin typeface="Corbel"/>
                <a:ea typeface="Corbel"/>
                <a:cs typeface="Corbel"/>
                <a:sym typeface="Corbel"/>
              </a:rPr>
              <a:t>publiés</a:t>
            </a:r>
            <a:r>
              <a:rPr lang="fr-FR" sz="1600" dirty="0">
                <a:solidFill>
                  <a:schemeClr val="dk1"/>
                </a:solidFill>
                <a:latin typeface="Corbel"/>
                <a:ea typeface="Corbel"/>
                <a:cs typeface="Corbel"/>
                <a:sym typeface="Corbel"/>
              </a:rPr>
              <a:t>.</a:t>
            </a:r>
            <a:endParaRPr dirty="0"/>
          </a:p>
          <a:p>
            <a:pPr marL="0" marR="0" lvl="0" indent="0" algn="l" rtl="0">
              <a:spcBef>
                <a:spcPts val="0"/>
              </a:spcBef>
              <a:spcAft>
                <a:spcPts val="0"/>
              </a:spcAft>
              <a:buNone/>
            </a:pPr>
            <a:r>
              <a:rPr lang="fr-FR" sz="1600" dirty="0">
                <a:solidFill>
                  <a:schemeClr val="dk1"/>
                </a:solidFill>
                <a:latin typeface="Corbel"/>
                <a:ea typeface="Corbel"/>
                <a:cs typeface="Corbel"/>
                <a:sym typeface="Corbel"/>
              </a:rPr>
              <a:t>   Un </a:t>
            </a:r>
            <a:r>
              <a:rPr lang="fr-FR" sz="1600" dirty="0">
                <a:solidFill>
                  <a:srgbClr val="0000FF"/>
                </a:solidFill>
                <a:latin typeface="Corbel"/>
                <a:ea typeface="Corbel"/>
                <a:cs typeface="Corbel"/>
                <a:sym typeface="Corbel"/>
              </a:rPr>
              <a:t>Prix de l’enseignement de la Chimie </a:t>
            </a:r>
            <a:r>
              <a:rPr lang="fr-FR" sz="1600" dirty="0">
                <a:solidFill>
                  <a:schemeClr val="dk1"/>
                </a:solidFill>
                <a:latin typeface="Corbel"/>
                <a:ea typeface="Corbel"/>
                <a:cs typeface="Corbel"/>
                <a:sym typeface="Corbel"/>
              </a:rPr>
              <a:t>est également décerné chaque année par le conseil d’administration de la SCF sur proposition du conseil de la DEF.</a:t>
            </a:r>
            <a:endParaRPr dirty="0"/>
          </a:p>
        </p:txBody>
      </p:sp>
      <p:sp>
        <p:nvSpPr>
          <p:cNvPr id="63" name="Google Shape;63;p2"/>
          <p:cNvSpPr txBox="1"/>
          <p:nvPr/>
        </p:nvSpPr>
        <p:spPr>
          <a:xfrm>
            <a:off x="6924696" y="3332530"/>
            <a:ext cx="502708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u="sng" dirty="0">
                <a:solidFill>
                  <a:schemeClr val="dk1"/>
                </a:solidFill>
                <a:latin typeface="Corbel"/>
                <a:ea typeface="Corbel"/>
                <a:cs typeface="Corbel"/>
                <a:sym typeface="Corbe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https://www.societechimiquedefrance.fr/Enseignement-Formation-130.html</a:t>
            </a:r>
            <a:r>
              <a:rPr lang="fr-FR" sz="1200" dirty="0">
                <a:solidFill>
                  <a:schemeClr val="dk1"/>
                </a:solidFill>
                <a:latin typeface="Corbel"/>
                <a:ea typeface="Corbel"/>
                <a:cs typeface="Corbel"/>
                <a:sym typeface="Corbel"/>
              </a:rPr>
              <a:t> </a:t>
            </a:r>
            <a:endParaRPr dirty="0"/>
          </a:p>
        </p:txBody>
      </p:sp>
      <p:sp>
        <p:nvSpPr>
          <p:cNvPr id="9" name="ZoneTexte 8"/>
          <p:cNvSpPr txBox="1"/>
          <p:nvPr/>
        </p:nvSpPr>
        <p:spPr>
          <a:xfrm>
            <a:off x="740680" y="883531"/>
            <a:ext cx="11211098" cy="1077218"/>
          </a:xfrm>
          <a:prstGeom prst="rect">
            <a:avLst/>
          </a:prstGeom>
          <a:noFill/>
        </p:spPr>
        <p:txBody>
          <a:bodyPr wrap="square" rtlCol="0">
            <a:spAutoFit/>
          </a:bodyPr>
          <a:lstStyle/>
          <a:p>
            <a:r>
              <a:rPr lang="fr-FR" sz="1600" b="1" i="1" dirty="0"/>
              <a:t>Cécile Bruyère, </a:t>
            </a:r>
            <a:r>
              <a:rPr lang="fr-FR" sz="1600" i="1" dirty="0" smtClean="0"/>
              <a:t>Inspectrice Générale de l’Education, du Sport et de la Recherche</a:t>
            </a:r>
            <a:endParaRPr lang="fr-FR" sz="1600" i="1" dirty="0"/>
          </a:p>
          <a:p>
            <a:r>
              <a:rPr lang="fr-FR" sz="1600" b="1" i="1" dirty="0" smtClean="0"/>
              <a:t>Julien </a:t>
            </a:r>
            <a:r>
              <a:rPr lang="fr-FR" sz="1600" b="1" i="1" dirty="0"/>
              <a:t>Bonin, </a:t>
            </a:r>
            <a:r>
              <a:rPr lang="fr-FR" sz="1600" i="1" dirty="0" smtClean="0"/>
              <a:t>Maître de Conférences, Université de Paris</a:t>
            </a:r>
            <a:r>
              <a:rPr lang="fr-FR" sz="1600" i="1" dirty="0"/>
              <a:t>, </a:t>
            </a:r>
            <a:r>
              <a:rPr lang="fr-FR" sz="1600" i="1" dirty="0" smtClean="0"/>
              <a:t>Vice-Président de la Division Enseignement-Formation</a:t>
            </a:r>
          </a:p>
          <a:p>
            <a:r>
              <a:rPr lang="fr-FR" sz="1600" b="1" i="1" dirty="0" smtClean="0"/>
              <a:t>Geneviève </a:t>
            </a:r>
            <a:r>
              <a:rPr lang="fr-FR" sz="1600" b="1" i="1" dirty="0" err="1" smtClean="0"/>
              <a:t>Ponsonnet</a:t>
            </a:r>
            <a:r>
              <a:rPr lang="fr-FR" sz="1600" i="1" dirty="0" smtClean="0"/>
              <a:t>, chargée d’études au bureau de la formation, DGESCO</a:t>
            </a:r>
            <a:endParaRPr lang="fr-FR" sz="1600" i="1" dirty="0"/>
          </a:p>
          <a:p>
            <a:endParaRPr lang="fr-FR" sz="16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c7f30a39b3_0_0"/>
          <p:cNvSpPr txBox="1">
            <a:spLocks noGrp="1"/>
          </p:cNvSpPr>
          <p:nvPr>
            <p:ph type="sldNum" idx="12"/>
          </p:nvPr>
        </p:nvSpPr>
        <p:spPr>
          <a:xfrm>
            <a:off x="10634135" y="6356350"/>
            <a:ext cx="15309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fr-FR"/>
              <a:t>3</a:t>
            </a:fld>
            <a:endParaRPr/>
          </a:p>
        </p:txBody>
      </p:sp>
      <p:pic>
        <p:nvPicPr>
          <p:cNvPr id="77" name="Google Shape;77;gc7f30a39b3_0_0" descr="Participants_07avril2021.png"/>
          <p:cNvPicPr preferRelativeResize="0"/>
          <p:nvPr/>
        </p:nvPicPr>
        <p:blipFill>
          <a:blip r:embed="rId3">
            <a:alphaModFix/>
          </a:blip>
          <a:stretch>
            <a:fillRect/>
          </a:stretch>
        </p:blipFill>
        <p:spPr>
          <a:xfrm>
            <a:off x="2332163" y="1707825"/>
            <a:ext cx="7527677" cy="4210824"/>
          </a:xfrm>
          <a:prstGeom prst="rect">
            <a:avLst/>
          </a:prstGeom>
          <a:noFill/>
          <a:ln>
            <a:noFill/>
          </a:ln>
        </p:spPr>
      </p:pic>
      <p:sp>
        <p:nvSpPr>
          <p:cNvPr id="78" name="Google Shape;78;gc7f30a39b3_0_0"/>
          <p:cNvSpPr txBox="1"/>
          <p:nvPr/>
        </p:nvSpPr>
        <p:spPr>
          <a:xfrm>
            <a:off x="2047250" y="220428"/>
            <a:ext cx="7576500" cy="6564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13870"/>
              </a:buClr>
              <a:buSzPts val="3600"/>
              <a:buFont typeface="Corbel"/>
              <a:buNone/>
            </a:pPr>
            <a:r>
              <a:rPr lang="fr-FR" sz="3600">
                <a:solidFill>
                  <a:srgbClr val="213870"/>
                </a:solidFill>
                <a:latin typeface="Corbel"/>
                <a:ea typeface="Corbel"/>
                <a:cs typeface="Corbel"/>
                <a:sym typeface="Corbel"/>
              </a:rPr>
              <a:t>Les participants</a:t>
            </a:r>
            <a:endParaRPr/>
          </a:p>
        </p:txBody>
      </p:sp>
      <p:sp>
        <p:nvSpPr>
          <p:cNvPr id="79" name="Google Shape;79;gc7f30a39b3_0_0"/>
          <p:cNvSpPr txBox="1"/>
          <p:nvPr/>
        </p:nvSpPr>
        <p:spPr>
          <a:xfrm>
            <a:off x="235219" y="876813"/>
            <a:ext cx="10975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Corbel"/>
                <a:ea typeface="Corbel"/>
                <a:cs typeface="Corbel"/>
                <a:sym typeface="Corbel"/>
              </a:rPr>
              <a:t>Total des inscriptions au séminaire (06 avril soir) : </a:t>
            </a:r>
            <a:r>
              <a:rPr lang="fr-FR" sz="1600" b="1" dirty="0">
                <a:solidFill>
                  <a:schemeClr val="dk1"/>
                </a:solidFill>
                <a:latin typeface="Corbel"/>
                <a:ea typeface="Corbel"/>
                <a:cs typeface="Corbel"/>
                <a:sym typeface="Corbel"/>
              </a:rPr>
              <a:t>146</a:t>
            </a:r>
            <a:r>
              <a:rPr lang="fr-FR" sz="1600" dirty="0">
                <a:solidFill>
                  <a:schemeClr val="dk1"/>
                </a:solidFill>
                <a:latin typeface="Corbel"/>
                <a:ea typeface="Corbel"/>
                <a:cs typeface="Corbel"/>
                <a:sym typeface="Corbel"/>
              </a:rPr>
              <a:t> participants</a:t>
            </a:r>
            <a:endParaRPr sz="16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600" b="1" dirty="0">
                <a:solidFill>
                  <a:schemeClr val="dk1"/>
                </a:solidFill>
                <a:latin typeface="Corbel"/>
                <a:ea typeface="Corbel"/>
                <a:cs typeface="Corbel"/>
                <a:sym typeface="Corbel"/>
              </a:rPr>
              <a:t>63</a:t>
            </a:r>
            <a:r>
              <a:rPr lang="fr-FR" sz="1600" dirty="0">
                <a:solidFill>
                  <a:schemeClr val="dk1"/>
                </a:solidFill>
                <a:latin typeface="Corbel"/>
                <a:ea typeface="Corbel"/>
                <a:cs typeface="Corbel"/>
                <a:sym typeface="Corbel"/>
              </a:rPr>
              <a:t> professeurs du secondaire, </a:t>
            </a:r>
            <a:r>
              <a:rPr lang="fr-FR" sz="1600" b="1" dirty="0">
                <a:solidFill>
                  <a:schemeClr val="dk1"/>
                </a:solidFill>
                <a:latin typeface="Corbel"/>
                <a:ea typeface="Corbel"/>
                <a:cs typeface="Corbel"/>
                <a:sym typeface="Corbel"/>
              </a:rPr>
              <a:t>33</a:t>
            </a:r>
            <a:r>
              <a:rPr lang="fr-FR" sz="1600" dirty="0">
                <a:solidFill>
                  <a:schemeClr val="dk1"/>
                </a:solidFill>
                <a:latin typeface="Corbel"/>
                <a:ea typeface="Corbel"/>
                <a:cs typeface="Corbel"/>
                <a:sym typeface="Corbel"/>
              </a:rPr>
              <a:t> IA-IPR, </a:t>
            </a:r>
            <a:r>
              <a:rPr lang="fr-FR" sz="1600" b="1" dirty="0">
                <a:solidFill>
                  <a:schemeClr val="dk1"/>
                </a:solidFill>
                <a:latin typeface="Corbel"/>
                <a:ea typeface="Corbel"/>
                <a:cs typeface="Corbel"/>
                <a:sym typeface="Corbel"/>
              </a:rPr>
              <a:t>43 </a:t>
            </a:r>
            <a:r>
              <a:rPr lang="fr-FR" sz="1600" dirty="0">
                <a:solidFill>
                  <a:schemeClr val="dk1"/>
                </a:solidFill>
                <a:latin typeface="Corbel"/>
                <a:ea typeface="Corbel"/>
                <a:cs typeface="Corbel"/>
                <a:sym typeface="Corbel"/>
              </a:rPr>
              <a:t>professeurs de l’enseignement supérieur, </a:t>
            </a:r>
            <a:r>
              <a:rPr lang="fr-FR" sz="1600" b="1" dirty="0">
                <a:solidFill>
                  <a:schemeClr val="dk1"/>
                </a:solidFill>
                <a:latin typeface="Corbel"/>
                <a:ea typeface="Corbel"/>
                <a:cs typeface="Corbel"/>
                <a:sym typeface="Corbel"/>
              </a:rPr>
              <a:t>7</a:t>
            </a:r>
            <a:r>
              <a:rPr lang="fr-FR" sz="1600" dirty="0">
                <a:solidFill>
                  <a:schemeClr val="dk1"/>
                </a:solidFill>
                <a:latin typeface="Corbel"/>
                <a:ea typeface="Corbel"/>
                <a:cs typeface="Corbel"/>
                <a:sym typeface="Corbel"/>
              </a:rPr>
              <a:t> “autres”</a:t>
            </a:r>
            <a:endParaRPr sz="16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600" b="1" dirty="0">
                <a:solidFill>
                  <a:schemeClr val="dk1"/>
                </a:solidFill>
                <a:latin typeface="Corbel"/>
                <a:ea typeface="Corbel"/>
                <a:cs typeface="Corbel"/>
                <a:sym typeface="Corbel"/>
              </a:rPr>
              <a:t>29</a:t>
            </a:r>
            <a:r>
              <a:rPr lang="fr-FR" sz="1600" dirty="0">
                <a:solidFill>
                  <a:schemeClr val="dk1"/>
                </a:solidFill>
                <a:latin typeface="Corbel"/>
                <a:ea typeface="Corbel"/>
                <a:cs typeface="Corbel"/>
                <a:sym typeface="Corbel"/>
              </a:rPr>
              <a:t> académies</a:t>
            </a:r>
            <a:endParaRPr sz="1600" dirty="0">
              <a:solidFill>
                <a:schemeClr val="dk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a:t>
            </a:fld>
            <a:endParaRPr/>
          </a:p>
        </p:txBody>
      </p:sp>
      <p:sp>
        <p:nvSpPr>
          <p:cNvPr id="69" name="Google Shape;69;p3"/>
          <p:cNvSpPr txBox="1"/>
          <p:nvPr/>
        </p:nvSpPr>
        <p:spPr>
          <a:xfrm>
            <a:off x="1995055" y="105612"/>
            <a:ext cx="7576437" cy="866977"/>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rgbClr val="213870"/>
              </a:buClr>
              <a:buSzPct val="100000"/>
              <a:buFont typeface="Corbel"/>
              <a:buNone/>
            </a:pPr>
            <a:r>
              <a:rPr lang="fr-FR" sz="3600">
                <a:solidFill>
                  <a:srgbClr val="213870"/>
                </a:solidFill>
                <a:latin typeface="Corbel"/>
                <a:ea typeface="Corbel"/>
                <a:cs typeface="Corbel"/>
                <a:sym typeface="Corbel"/>
              </a:rPr>
              <a:t>Le programme de la demi-journée</a:t>
            </a:r>
            <a:endParaRPr/>
          </a:p>
        </p:txBody>
      </p:sp>
      <p:sp>
        <p:nvSpPr>
          <p:cNvPr id="70" name="Google Shape;70;p3"/>
          <p:cNvSpPr txBox="1"/>
          <p:nvPr/>
        </p:nvSpPr>
        <p:spPr>
          <a:xfrm>
            <a:off x="175433" y="772007"/>
            <a:ext cx="6299795" cy="6001603"/>
          </a:xfrm>
          <a:prstGeom prst="rect">
            <a:avLst/>
          </a:prstGeom>
          <a:noFill/>
          <a:ln>
            <a:noFill/>
          </a:ln>
        </p:spPr>
        <p:txBody>
          <a:bodyPr spcFirstLastPara="1" wrap="square" lIns="91425" tIns="45700" rIns="91425" bIns="45700" anchor="t" anchorCtr="0">
            <a:spAutoFit/>
          </a:bodyPr>
          <a:lstStyle/>
          <a:p>
            <a:r>
              <a:rPr lang="fr-FR" sz="1200" b="1" dirty="0" smtClean="0">
                <a:solidFill>
                  <a:srgbClr val="0000FF"/>
                </a:solidFill>
                <a:latin typeface="Corbel" panose="020B0503020204020204" pitchFamily="34" charset="0"/>
              </a:rPr>
              <a:t>14h00	Introduction </a:t>
            </a:r>
            <a:endParaRPr lang="fr-FR" sz="1200" b="1" dirty="0">
              <a:solidFill>
                <a:srgbClr val="0000FF"/>
              </a:solidFill>
              <a:latin typeface="Corbel" panose="020B0503020204020204" pitchFamily="34" charset="0"/>
            </a:endParaRPr>
          </a:p>
          <a:p>
            <a:r>
              <a:rPr lang="fr-FR" sz="1200" b="1" i="1" dirty="0">
                <a:latin typeface="Corbel" panose="020B0503020204020204" pitchFamily="34" charset="0"/>
              </a:rPr>
              <a:t>	Cécile Bruyère, </a:t>
            </a:r>
            <a:r>
              <a:rPr lang="fr-FR" sz="1200" i="1" dirty="0">
                <a:latin typeface="Corbel" panose="020B0503020204020204" pitchFamily="34" charset="0"/>
              </a:rPr>
              <a:t>IGESR</a:t>
            </a:r>
          </a:p>
          <a:p>
            <a:r>
              <a:rPr lang="fr-FR" sz="1200" b="1" i="1" dirty="0">
                <a:latin typeface="Corbel" panose="020B0503020204020204" pitchFamily="34" charset="0"/>
              </a:rPr>
              <a:t>	Julien Bonin, </a:t>
            </a:r>
            <a:r>
              <a:rPr lang="fr-FR" sz="1200" i="1" dirty="0">
                <a:latin typeface="Corbel" panose="020B0503020204020204" pitchFamily="34" charset="0"/>
              </a:rPr>
              <a:t>MC</a:t>
            </a:r>
            <a:r>
              <a:rPr lang="fr-FR" sz="1200" dirty="0">
                <a:latin typeface="Corbel" panose="020B0503020204020204" pitchFamily="34" charset="0"/>
              </a:rPr>
              <a:t>, U. Paris, Vice-Président DEF</a:t>
            </a:r>
          </a:p>
          <a:p>
            <a:r>
              <a:rPr lang="fr-FR" sz="1200" b="1" i="1" dirty="0">
                <a:latin typeface="Corbel" panose="020B0503020204020204" pitchFamily="34" charset="0"/>
              </a:rPr>
              <a:t>	Geneviève </a:t>
            </a:r>
            <a:r>
              <a:rPr lang="fr-FR" sz="1200" b="1" i="1" dirty="0" err="1">
                <a:latin typeface="Corbel" panose="020B0503020204020204" pitchFamily="34" charset="0"/>
              </a:rPr>
              <a:t>Ponsonnet</a:t>
            </a:r>
            <a:r>
              <a:rPr lang="fr-FR" sz="1200" i="1" dirty="0">
                <a:latin typeface="Corbel" panose="020B0503020204020204" pitchFamily="34" charset="0"/>
              </a:rPr>
              <a:t>, DGESCO</a:t>
            </a:r>
            <a:endParaRPr lang="fr-FR" sz="1200" b="1" dirty="0">
              <a:solidFill>
                <a:srgbClr val="0000FF"/>
              </a:solidFill>
              <a:latin typeface="Corbel" panose="020B0503020204020204" pitchFamily="34" charset="0"/>
            </a:endParaRPr>
          </a:p>
          <a:p>
            <a:pPr marL="0" marR="0" lvl="0" indent="0" algn="l" rtl="0">
              <a:spcBef>
                <a:spcPts val="0"/>
              </a:spcBef>
              <a:spcAft>
                <a:spcPts val="0"/>
              </a:spcAft>
              <a:buNone/>
            </a:pPr>
            <a:endParaRPr lang="fr-FR" sz="1200" b="1" dirty="0" smtClean="0">
              <a:solidFill>
                <a:srgbClr val="0000FF"/>
              </a:solidFill>
              <a:latin typeface="Corbel"/>
              <a:ea typeface="Corbel"/>
              <a:cs typeface="Corbel"/>
              <a:sym typeface="Corbel"/>
            </a:endParaRPr>
          </a:p>
          <a:p>
            <a:pPr marL="0" marR="0" lvl="0" indent="0" algn="l" rtl="0">
              <a:spcBef>
                <a:spcPts val="0"/>
              </a:spcBef>
              <a:spcAft>
                <a:spcPts val="0"/>
              </a:spcAft>
              <a:buNone/>
            </a:pPr>
            <a:r>
              <a:rPr lang="fr-FR" sz="1200" b="1" dirty="0" smtClean="0">
                <a:solidFill>
                  <a:srgbClr val="0000FF"/>
                </a:solidFill>
                <a:latin typeface="Corbel"/>
                <a:ea typeface="Corbel"/>
                <a:cs typeface="Corbel"/>
                <a:sym typeface="Corbel"/>
              </a:rPr>
              <a:t>14h10</a:t>
            </a:r>
            <a:r>
              <a:rPr lang="fr-FR" sz="1200" b="1" dirty="0">
                <a:solidFill>
                  <a:schemeClr val="dk1"/>
                </a:solidFill>
                <a:latin typeface="Corbel"/>
                <a:ea typeface="Corbel"/>
                <a:cs typeface="Corbel"/>
                <a:sym typeface="Corbel"/>
              </a:rPr>
              <a:t>	</a:t>
            </a:r>
            <a:r>
              <a:rPr lang="fr-FR" sz="1200" b="1" dirty="0">
                <a:solidFill>
                  <a:srgbClr val="0000FF"/>
                </a:solidFill>
                <a:latin typeface="Corbel"/>
                <a:ea typeface="Corbel"/>
                <a:cs typeface="Corbel"/>
                <a:sym typeface="Corbel"/>
              </a:rPr>
              <a:t>La réforme du lycée</a:t>
            </a:r>
            <a:r>
              <a:rPr lang="fr-FR" sz="1200" b="1" dirty="0">
                <a:solidFill>
                  <a:schemeClr val="dk1"/>
                </a:solidFill>
                <a:latin typeface="Corbel"/>
                <a:ea typeface="Corbel"/>
                <a:cs typeface="Corbel"/>
                <a:sym typeface="Corbel"/>
              </a:rPr>
              <a:t> : évolutions et premières statistiques sur les choix </a:t>
            </a:r>
            <a:r>
              <a:rPr lang="fr-FR" sz="1200" b="1" dirty="0" smtClean="0">
                <a:solidFill>
                  <a:schemeClr val="dk1"/>
                </a:solidFill>
                <a:latin typeface="Corbel"/>
                <a:ea typeface="Corbel"/>
                <a:cs typeface="Corbel"/>
                <a:sym typeface="Corbel"/>
              </a:rPr>
              <a:t>	d’enseignement </a:t>
            </a:r>
            <a:r>
              <a:rPr lang="fr-FR" sz="1200" b="1" dirty="0">
                <a:solidFill>
                  <a:schemeClr val="dk1"/>
                </a:solidFill>
                <a:latin typeface="Corbel"/>
                <a:ea typeface="Corbel"/>
                <a:cs typeface="Corbel"/>
                <a:sym typeface="Corbel"/>
              </a:rPr>
              <a:t>de spécialité</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Marie-Blanche Mauhourat et Cécile Bruyère, </a:t>
            </a:r>
            <a:r>
              <a:rPr lang="fr-FR" sz="1200" dirty="0">
                <a:solidFill>
                  <a:schemeClr val="dk1"/>
                </a:solidFill>
                <a:latin typeface="Corbel"/>
                <a:ea typeface="Corbel"/>
                <a:cs typeface="Corbel"/>
                <a:sym typeface="Corbel"/>
              </a:rPr>
              <a:t>IGESR</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rgbClr val="0000FF"/>
                </a:solidFill>
                <a:latin typeface="Corbel"/>
                <a:ea typeface="Corbel"/>
                <a:cs typeface="Corbel"/>
                <a:sym typeface="Corbel"/>
              </a:rPr>
              <a:t>14h30</a:t>
            </a:r>
            <a:r>
              <a:rPr lang="fr-FR" sz="1200" b="1" dirty="0">
                <a:solidFill>
                  <a:schemeClr val="dk1"/>
                </a:solidFill>
                <a:latin typeface="Corbel"/>
                <a:ea typeface="Corbel"/>
                <a:cs typeface="Corbel"/>
                <a:sym typeface="Corbel"/>
              </a:rPr>
              <a:t>	À propos des dossiers </a:t>
            </a:r>
            <a:r>
              <a:rPr lang="fr-FR" sz="1200" b="1" dirty="0" err="1">
                <a:solidFill>
                  <a:srgbClr val="0000FF"/>
                </a:solidFill>
                <a:latin typeface="Corbel"/>
                <a:ea typeface="Corbel"/>
                <a:cs typeface="Corbel"/>
                <a:sym typeface="Corbel"/>
              </a:rPr>
              <a:t>Parcoursup</a:t>
            </a:r>
            <a:r>
              <a:rPr lang="fr-FR" sz="1200" b="1" dirty="0">
                <a:solidFill>
                  <a:schemeClr val="dk1"/>
                </a:solidFill>
                <a:latin typeface="Corbel"/>
                <a:ea typeface="Corbel"/>
                <a:cs typeface="Corbel"/>
                <a:sym typeface="Corbel"/>
              </a:rPr>
              <a:t> : constitution des dossiers et analyse des </a:t>
            </a:r>
            <a:r>
              <a:rPr lang="fr-FR" sz="1200" b="1" dirty="0" smtClean="0">
                <a:solidFill>
                  <a:schemeClr val="dk1"/>
                </a:solidFill>
                <a:latin typeface="Corbel"/>
                <a:ea typeface="Corbel"/>
                <a:cs typeface="Corbel"/>
                <a:sym typeface="Corbel"/>
              </a:rPr>
              <a:t>	dossiers </a:t>
            </a:r>
            <a:r>
              <a:rPr lang="fr-FR" sz="1200" b="1" dirty="0">
                <a:solidFill>
                  <a:schemeClr val="dk1"/>
                </a:solidFill>
                <a:latin typeface="Corbel"/>
                <a:ea typeface="Corbel"/>
                <a:cs typeface="Corbel"/>
                <a:sym typeface="Corbel"/>
              </a:rPr>
              <a:t>dans différentes formations (table ronde)</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r>
              <a:rPr lang="fr-FR" sz="1200" b="1" dirty="0" smtClean="0">
                <a:solidFill>
                  <a:schemeClr val="dk1"/>
                </a:solidFill>
                <a:latin typeface="Corbel"/>
                <a:ea typeface="Corbel"/>
                <a:cs typeface="Corbel"/>
                <a:sym typeface="Corbel"/>
              </a:rPr>
              <a:t>Bénédicte </a:t>
            </a:r>
            <a:r>
              <a:rPr lang="fr-FR" sz="1200" b="1" dirty="0">
                <a:solidFill>
                  <a:schemeClr val="dk1"/>
                </a:solidFill>
                <a:latin typeface="Corbel"/>
                <a:ea typeface="Corbel"/>
                <a:cs typeface="Corbel"/>
                <a:sym typeface="Corbel"/>
              </a:rPr>
              <a:t>de Bonneval, </a:t>
            </a:r>
            <a:r>
              <a:rPr lang="fr-FR" sz="1200" b="1" dirty="0" smtClean="0">
                <a:solidFill>
                  <a:schemeClr val="dk1"/>
                </a:solidFill>
                <a:latin typeface="Corbel"/>
                <a:ea typeface="Corbel"/>
                <a:cs typeface="Corbel"/>
                <a:sym typeface="Corbel"/>
              </a:rPr>
              <a:t> </a:t>
            </a:r>
            <a:r>
              <a:rPr lang="fr-FR" sz="1200" dirty="0" smtClean="0">
                <a:solidFill>
                  <a:schemeClr val="dk1"/>
                </a:solidFill>
                <a:latin typeface="Corbel"/>
                <a:ea typeface="Corbel"/>
                <a:cs typeface="Corbel"/>
                <a:sym typeface="Corbel"/>
              </a:rPr>
              <a:t>MC</a:t>
            </a:r>
            <a:r>
              <a:rPr lang="fr-FR" sz="1200" dirty="0">
                <a:solidFill>
                  <a:schemeClr val="dk1"/>
                </a:solidFill>
                <a:latin typeface="Corbel"/>
                <a:ea typeface="Corbel"/>
                <a:cs typeface="Corbel"/>
                <a:sym typeface="Corbel"/>
              </a:rPr>
              <a:t>, </a:t>
            </a:r>
            <a:r>
              <a:rPr lang="fr-FR" sz="1200" dirty="0" err="1">
                <a:solidFill>
                  <a:schemeClr val="dk1"/>
                </a:solidFill>
                <a:latin typeface="Corbel"/>
                <a:ea typeface="Corbel"/>
                <a:cs typeface="Corbel"/>
                <a:sym typeface="Corbel"/>
              </a:rPr>
              <a:t>U.Toulouse</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Julien Bonin, </a:t>
            </a:r>
            <a:r>
              <a:rPr lang="fr-FR" sz="1200" b="1" dirty="0">
                <a:solidFill>
                  <a:schemeClr val="dk1"/>
                </a:solidFill>
                <a:latin typeface="Corbel"/>
                <a:ea typeface="Corbel"/>
                <a:cs typeface="Corbel"/>
                <a:sym typeface="Corbel"/>
              </a:rPr>
              <a:t>	</a:t>
            </a:r>
            <a:r>
              <a:rPr lang="fr-FR" sz="1200" b="1" dirty="0" smtClean="0">
                <a:solidFill>
                  <a:schemeClr val="dk1"/>
                </a:solidFill>
                <a:latin typeface="Corbel"/>
                <a:ea typeface="Corbel"/>
                <a:cs typeface="Corbel"/>
                <a:sym typeface="Corbel"/>
              </a:rPr>
              <a:t>                      </a:t>
            </a:r>
            <a:r>
              <a:rPr lang="fr-FR" sz="1200" dirty="0" smtClean="0">
                <a:solidFill>
                  <a:schemeClr val="dk1"/>
                </a:solidFill>
                <a:latin typeface="Corbel"/>
                <a:ea typeface="Corbel"/>
                <a:cs typeface="Corbel"/>
                <a:sym typeface="Corbel"/>
              </a:rPr>
              <a:t>MC</a:t>
            </a:r>
            <a:r>
              <a:rPr lang="fr-FR" sz="1200" dirty="0">
                <a:solidFill>
                  <a:schemeClr val="dk1"/>
                </a:solidFill>
                <a:latin typeface="Corbel"/>
                <a:ea typeface="Corbel"/>
                <a:cs typeface="Corbel"/>
                <a:sym typeface="Corbel"/>
              </a:rPr>
              <a:t>, Directeur des études, Licence de Chimie, U. Paris</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Myriam </a:t>
            </a:r>
            <a:r>
              <a:rPr lang="fr-FR" sz="1200" b="1" dirty="0" err="1">
                <a:solidFill>
                  <a:schemeClr val="dk1"/>
                </a:solidFill>
                <a:latin typeface="Corbel"/>
                <a:ea typeface="Corbel"/>
                <a:cs typeface="Corbel"/>
                <a:sym typeface="Corbel"/>
              </a:rPr>
              <a:t>Peronnet</a:t>
            </a:r>
            <a:r>
              <a:rPr lang="fr-FR" sz="1200" b="1" dirty="0">
                <a:solidFill>
                  <a:schemeClr val="dk1"/>
                </a:solidFill>
                <a:latin typeface="Corbel"/>
                <a:ea typeface="Corbel"/>
                <a:cs typeface="Corbel"/>
                <a:sym typeface="Corbel"/>
              </a:rPr>
              <a:t>, </a:t>
            </a:r>
            <a:r>
              <a:rPr lang="fr-FR" sz="1200" b="1" dirty="0" smtClean="0">
                <a:solidFill>
                  <a:schemeClr val="dk1"/>
                </a:solidFill>
                <a:latin typeface="Corbel"/>
                <a:ea typeface="Corbel"/>
                <a:cs typeface="Corbel"/>
                <a:sym typeface="Corbel"/>
              </a:rPr>
              <a:t>            </a:t>
            </a:r>
            <a:r>
              <a:rPr lang="fr-FR" sz="1200" dirty="0" smtClean="0">
                <a:solidFill>
                  <a:schemeClr val="dk1"/>
                </a:solidFill>
                <a:latin typeface="Corbel"/>
                <a:ea typeface="Corbel"/>
                <a:cs typeface="Corbel"/>
                <a:sym typeface="Corbel"/>
              </a:rPr>
              <a:t>PU</a:t>
            </a:r>
            <a:r>
              <a:rPr lang="fr-FR" sz="1200" dirty="0">
                <a:solidFill>
                  <a:schemeClr val="dk1"/>
                </a:solidFill>
                <a:latin typeface="Corbel"/>
                <a:ea typeface="Corbel"/>
                <a:cs typeface="Corbel"/>
                <a:sym typeface="Corbel"/>
              </a:rPr>
              <a:t>, Directrice du Physique-Chimie-SI, UCB-Lyon 1</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Muriel Roux, 	</a:t>
            </a:r>
            <a:r>
              <a:rPr lang="fr-FR" sz="1200" b="1" dirty="0" smtClean="0">
                <a:solidFill>
                  <a:schemeClr val="dk1"/>
                </a:solidFill>
                <a:latin typeface="Corbel"/>
                <a:ea typeface="Corbel"/>
                <a:cs typeface="Corbel"/>
                <a:sym typeface="Corbel"/>
              </a:rPr>
              <a:t>                      </a:t>
            </a:r>
            <a:r>
              <a:rPr lang="fr-FR" sz="1200" dirty="0" smtClean="0">
                <a:solidFill>
                  <a:schemeClr val="dk1"/>
                </a:solidFill>
                <a:latin typeface="Corbel"/>
                <a:ea typeface="Corbel"/>
                <a:cs typeface="Corbel"/>
                <a:sym typeface="Corbel"/>
              </a:rPr>
              <a:t>enseignante </a:t>
            </a:r>
            <a:r>
              <a:rPr lang="fr-FR" sz="1200" dirty="0">
                <a:solidFill>
                  <a:schemeClr val="dk1"/>
                </a:solidFill>
                <a:latin typeface="Corbel"/>
                <a:ea typeface="Corbel"/>
                <a:cs typeface="Corbel"/>
                <a:sym typeface="Corbel"/>
              </a:rPr>
              <a:t>de chimie en CPGE, </a:t>
            </a:r>
            <a:r>
              <a:rPr lang="fr-FR" sz="1200" dirty="0" smtClean="0">
                <a:solidFill>
                  <a:schemeClr val="dk1"/>
                </a:solidFill>
                <a:latin typeface="Corbel"/>
                <a:ea typeface="Corbel"/>
                <a:cs typeface="Corbel"/>
                <a:sym typeface="Corbel"/>
              </a:rPr>
              <a:t>Orsay</a:t>
            </a:r>
          </a:p>
          <a:p>
            <a:pPr marL="0" marR="0" lvl="0" indent="0" algn="l" rtl="0">
              <a:spcBef>
                <a:spcPts val="0"/>
              </a:spcBef>
              <a:spcAft>
                <a:spcPts val="0"/>
              </a:spcAft>
              <a:buNone/>
            </a:pPr>
            <a:r>
              <a:rPr lang="fr-FR" sz="1200" dirty="0">
                <a:solidFill>
                  <a:schemeClr val="dk1"/>
                </a:solidFill>
                <a:latin typeface="Corbel"/>
                <a:sym typeface="Corbel"/>
              </a:rPr>
              <a:t>	</a:t>
            </a:r>
            <a:r>
              <a:rPr lang="fr-FR" sz="1200" b="1" dirty="0" smtClean="0">
                <a:solidFill>
                  <a:schemeClr val="dk1"/>
                </a:solidFill>
                <a:latin typeface="Corbel"/>
                <a:sym typeface="Corbel"/>
              </a:rPr>
              <a:t>Vincent Blanchard,            </a:t>
            </a:r>
            <a:r>
              <a:rPr lang="fr-FR" sz="1200" dirty="0" smtClean="0">
                <a:solidFill>
                  <a:schemeClr val="dk1"/>
                </a:solidFill>
                <a:latin typeface="Corbel"/>
                <a:sym typeface="Corbel"/>
              </a:rPr>
              <a:t>enseignant de Génie des Procédés à l’IUT d’Orsay</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endParaRPr lang="fr-FR" sz="1200" b="1" dirty="0" smtClean="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rgbClr val="0000FF"/>
                </a:solidFill>
                <a:latin typeface="Corbel"/>
                <a:ea typeface="Corbel"/>
                <a:cs typeface="Corbel"/>
                <a:sym typeface="Corbel"/>
              </a:rPr>
              <a:t>15h20</a:t>
            </a:r>
            <a:r>
              <a:rPr lang="fr-FR" sz="1200" b="1" dirty="0">
                <a:solidFill>
                  <a:schemeClr val="dk1"/>
                </a:solidFill>
                <a:latin typeface="Corbel"/>
                <a:ea typeface="Corbel"/>
                <a:cs typeface="Corbel"/>
                <a:sym typeface="Corbel"/>
              </a:rPr>
              <a:t>	</a:t>
            </a:r>
            <a:r>
              <a:rPr lang="fr-FR" sz="1200" b="1" dirty="0">
                <a:solidFill>
                  <a:srgbClr val="0000FF"/>
                </a:solidFill>
                <a:latin typeface="Corbel"/>
                <a:ea typeface="Corbel"/>
                <a:cs typeface="Corbel"/>
                <a:sym typeface="Corbel"/>
              </a:rPr>
              <a:t>Information à l’orientation</a:t>
            </a:r>
            <a:r>
              <a:rPr lang="fr-FR" sz="1200" b="1" dirty="0">
                <a:solidFill>
                  <a:schemeClr val="dk1"/>
                </a:solidFill>
                <a:latin typeface="Corbel"/>
                <a:ea typeface="Corbel"/>
                <a:cs typeface="Corbel"/>
                <a:sym typeface="Corbel"/>
              </a:rPr>
              <a:t> : attentes des enseignants du secondaire et </a:t>
            </a:r>
            <a:r>
              <a:rPr lang="fr-FR" sz="1200" b="1" dirty="0" smtClean="0">
                <a:solidFill>
                  <a:schemeClr val="dk1"/>
                </a:solidFill>
                <a:latin typeface="Corbel"/>
                <a:ea typeface="Corbel"/>
                <a:cs typeface="Corbel"/>
                <a:sym typeface="Corbel"/>
              </a:rPr>
              <a:t>	témoignages </a:t>
            </a:r>
            <a:r>
              <a:rPr lang="fr-FR" sz="1200" b="1" dirty="0">
                <a:solidFill>
                  <a:schemeClr val="dk1"/>
                </a:solidFill>
                <a:latin typeface="Corbel"/>
                <a:ea typeface="Corbel"/>
                <a:cs typeface="Corbel"/>
                <a:sym typeface="Corbel"/>
              </a:rPr>
              <a:t>sur des actions d’information à l’orientation vers le supérieur </a:t>
            </a:r>
            <a:r>
              <a:rPr lang="fr-FR" sz="1200" b="1" dirty="0" smtClean="0">
                <a:solidFill>
                  <a:schemeClr val="dk1"/>
                </a:solidFill>
                <a:latin typeface="Corbel"/>
                <a:ea typeface="Corbel"/>
                <a:cs typeface="Corbel"/>
                <a:sym typeface="Corbel"/>
              </a:rPr>
              <a:t>	(</a:t>
            </a:r>
            <a:r>
              <a:rPr lang="fr-FR" sz="1200" b="1" dirty="0">
                <a:solidFill>
                  <a:schemeClr val="dk1"/>
                </a:solidFill>
                <a:latin typeface="Corbel"/>
                <a:ea typeface="Corbel"/>
                <a:cs typeface="Corbel"/>
                <a:sym typeface="Corbel"/>
              </a:rPr>
              <a:t>table ronde)</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Gianni Colamonico, 	</a:t>
            </a:r>
            <a:r>
              <a:rPr lang="fr-FR" sz="1200" dirty="0" smtClean="0">
                <a:solidFill>
                  <a:schemeClr val="dk1"/>
                </a:solidFill>
                <a:latin typeface="Corbel"/>
                <a:ea typeface="Corbel"/>
                <a:cs typeface="Corbel"/>
                <a:sym typeface="Corbel"/>
              </a:rPr>
              <a:t>IA-IPR </a:t>
            </a:r>
            <a:r>
              <a:rPr lang="fr-FR" sz="1200" dirty="0">
                <a:solidFill>
                  <a:schemeClr val="dk1"/>
                </a:solidFill>
                <a:latin typeface="Corbel"/>
                <a:ea typeface="Corbel"/>
                <a:cs typeface="Corbel"/>
                <a:sym typeface="Corbel"/>
              </a:rPr>
              <a:t>académie de Toulouse</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Isabelle Kermen, 	</a:t>
            </a:r>
            <a:r>
              <a:rPr lang="fr-FR" sz="1200" dirty="0" smtClean="0">
                <a:solidFill>
                  <a:schemeClr val="dk1"/>
                </a:solidFill>
                <a:latin typeface="Corbel"/>
                <a:ea typeface="Corbel"/>
                <a:cs typeface="Corbel"/>
                <a:sym typeface="Corbel"/>
              </a:rPr>
              <a:t>MC</a:t>
            </a:r>
            <a:r>
              <a:rPr lang="fr-FR" sz="1200" dirty="0">
                <a:solidFill>
                  <a:schemeClr val="dk1"/>
                </a:solidFill>
                <a:latin typeface="Corbel"/>
                <a:ea typeface="Corbel"/>
                <a:cs typeface="Corbel"/>
                <a:sym typeface="Corbel"/>
              </a:rPr>
              <a:t>, U. Artois</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r>
              <a:rPr lang="fr-FR" sz="1200" b="1" dirty="0" err="1">
                <a:solidFill>
                  <a:schemeClr val="dk1"/>
                </a:solidFill>
                <a:latin typeface="Corbel"/>
                <a:ea typeface="Corbel"/>
                <a:cs typeface="Corbel"/>
                <a:sym typeface="Corbel"/>
              </a:rPr>
              <a:t>Bénedicte</a:t>
            </a:r>
            <a:r>
              <a:rPr lang="fr-FR" sz="1200" b="1" dirty="0">
                <a:solidFill>
                  <a:schemeClr val="dk1"/>
                </a:solidFill>
                <a:latin typeface="Corbel"/>
                <a:ea typeface="Corbel"/>
                <a:cs typeface="Corbel"/>
                <a:sym typeface="Corbel"/>
              </a:rPr>
              <a:t> de Bonneval, 	</a:t>
            </a:r>
            <a:r>
              <a:rPr lang="fr-FR" sz="1200" dirty="0">
                <a:solidFill>
                  <a:schemeClr val="dk1"/>
                </a:solidFill>
                <a:latin typeface="Corbel"/>
                <a:ea typeface="Corbel"/>
                <a:cs typeface="Corbel"/>
                <a:sym typeface="Corbel"/>
              </a:rPr>
              <a:t>MC, UT3  Toulouse</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Julien Bonin, 		</a:t>
            </a:r>
            <a:r>
              <a:rPr lang="fr-FR" sz="1200" dirty="0" smtClean="0">
                <a:solidFill>
                  <a:schemeClr val="dk1"/>
                </a:solidFill>
                <a:latin typeface="Corbel"/>
                <a:ea typeface="Corbel"/>
                <a:cs typeface="Corbel"/>
                <a:sym typeface="Corbel"/>
              </a:rPr>
              <a:t>MC</a:t>
            </a:r>
            <a:r>
              <a:rPr lang="fr-FR" sz="1200" dirty="0">
                <a:solidFill>
                  <a:schemeClr val="dk1"/>
                </a:solidFill>
                <a:latin typeface="Corbel"/>
                <a:ea typeface="Corbel"/>
                <a:cs typeface="Corbel"/>
                <a:sym typeface="Corbel"/>
              </a:rPr>
              <a:t>, U. Paris</a:t>
            </a:r>
            <a:r>
              <a:rPr lang="fr-FR" sz="1200" b="1" dirty="0">
                <a:solidFill>
                  <a:schemeClr val="dk1"/>
                </a:solidFill>
                <a:latin typeface="Corbel"/>
                <a:ea typeface="Corbel"/>
                <a:cs typeface="Corbel"/>
                <a:sym typeface="Corbel"/>
              </a:rPr>
              <a:t> </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Xavier Bataille, 	</a:t>
            </a:r>
            <a:r>
              <a:rPr lang="fr-FR" sz="1200" dirty="0" smtClean="0">
                <a:solidFill>
                  <a:schemeClr val="dk1"/>
                </a:solidFill>
                <a:latin typeface="Corbel"/>
                <a:ea typeface="Corbel"/>
                <a:cs typeface="Corbel"/>
                <a:sym typeface="Corbel"/>
              </a:rPr>
              <a:t>enseignant </a:t>
            </a:r>
            <a:r>
              <a:rPr lang="fr-FR" sz="1200" dirty="0">
                <a:solidFill>
                  <a:schemeClr val="dk1"/>
                </a:solidFill>
                <a:latin typeface="Corbel"/>
                <a:ea typeface="Corbel"/>
                <a:cs typeface="Corbel"/>
                <a:sym typeface="Corbel"/>
              </a:rPr>
              <a:t>de chimie en STS Métiers de la </a:t>
            </a:r>
            <a:r>
              <a:rPr lang="fr-FR" sz="1200" dirty="0" smtClean="0">
                <a:solidFill>
                  <a:schemeClr val="dk1"/>
                </a:solidFill>
                <a:latin typeface="Corbel"/>
                <a:ea typeface="Corbel"/>
                <a:cs typeface="Corbel"/>
                <a:sym typeface="Corbel"/>
              </a:rPr>
              <a:t>Chimie</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r>
              <a:rPr lang="fr-FR" sz="1200" b="1" dirty="0">
                <a:solidFill>
                  <a:srgbClr val="0000FF"/>
                </a:solidFill>
                <a:latin typeface="Corbel"/>
                <a:ea typeface="Corbel"/>
                <a:cs typeface="Corbel"/>
                <a:sym typeface="Corbel"/>
              </a:rPr>
              <a:t>16h00</a:t>
            </a:r>
            <a:r>
              <a:rPr lang="fr-FR" sz="1200" b="1" dirty="0">
                <a:solidFill>
                  <a:schemeClr val="dk1"/>
                </a:solidFill>
                <a:latin typeface="Corbel"/>
                <a:ea typeface="Corbel"/>
                <a:cs typeface="Corbel"/>
                <a:sym typeface="Corbel"/>
              </a:rPr>
              <a:t>	</a:t>
            </a:r>
            <a:r>
              <a:rPr lang="fr-FR" sz="1200" b="1" dirty="0">
                <a:solidFill>
                  <a:srgbClr val="0000FF"/>
                </a:solidFill>
                <a:latin typeface="Corbel"/>
                <a:ea typeface="Corbel"/>
                <a:cs typeface="Corbel"/>
                <a:sym typeface="Corbel"/>
              </a:rPr>
              <a:t>Échanges</a:t>
            </a:r>
            <a:r>
              <a:rPr lang="fr-FR" sz="1200" b="1" dirty="0">
                <a:solidFill>
                  <a:schemeClr val="dk1"/>
                </a:solidFill>
                <a:latin typeface="Corbel"/>
                <a:ea typeface="Corbel"/>
                <a:cs typeface="Corbel"/>
                <a:sym typeface="Corbel"/>
              </a:rPr>
              <a:t> avec les intervenants en ateliers </a:t>
            </a:r>
            <a:endParaRPr lang="fr-FR" sz="1200" b="1" dirty="0" smtClean="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r>
              <a:rPr lang="fr-FR" sz="1200" b="1" dirty="0" smtClean="0">
                <a:solidFill>
                  <a:schemeClr val="dk1"/>
                </a:solidFill>
                <a:latin typeface="Corbel"/>
                <a:ea typeface="Corbel"/>
                <a:cs typeface="Corbel"/>
                <a:sym typeface="Corbel"/>
              </a:rPr>
              <a:t>(</a:t>
            </a:r>
            <a:r>
              <a:rPr lang="fr-FR" sz="1200" b="1" dirty="0">
                <a:solidFill>
                  <a:schemeClr val="dk1"/>
                </a:solidFill>
                <a:latin typeface="Corbel"/>
                <a:ea typeface="Corbel"/>
                <a:cs typeface="Corbel"/>
                <a:sym typeface="Corbel"/>
              </a:rPr>
              <a:t>intervenants des deux tables rondes )</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endParaRPr sz="1200" dirty="0">
              <a:solidFill>
                <a:schemeClr val="dk1"/>
              </a:solidFill>
              <a:latin typeface="Corbel"/>
              <a:ea typeface="Corbel"/>
              <a:cs typeface="Corbel"/>
              <a:sym typeface="Corbel"/>
            </a:endParaRPr>
          </a:p>
        </p:txBody>
      </p:sp>
      <p:sp>
        <p:nvSpPr>
          <p:cNvPr id="71" name="Google Shape;71;p3"/>
          <p:cNvSpPr txBox="1"/>
          <p:nvPr/>
        </p:nvSpPr>
        <p:spPr>
          <a:xfrm>
            <a:off x="6348578" y="1346165"/>
            <a:ext cx="5704877"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rgbClr val="0000FF"/>
                </a:solidFill>
                <a:latin typeface="Corbel"/>
                <a:ea typeface="Corbel"/>
                <a:cs typeface="Corbel"/>
                <a:sym typeface="Corbel"/>
              </a:rPr>
              <a:t>16h30</a:t>
            </a:r>
            <a:r>
              <a:rPr lang="fr-FR" sz="1200" b="1" dirty="0">
                <a:solidFill>
                  <a:schemeClr val="dk1"/>
                </a:solidFill>
                <a:latin typeface="Corbel"/>
                <a:ea typeface="Corbel"/>
                <a:cs typeface="Corbel"/>
                <a:sym typeface="Corbel"/>
              </a:rPr>
              <a:t>	Les </a:t>
            </a:r>
            <a:r>
              <a:rPr lang="fr-FR" sz="1200" b="1" dirty="0">
                <a:solidFill>
                  <a:srgbClr val="0000FF"/>
                </a:solidFill>
                <a:latin typeface="Corbel"/>
                <a:ea typeface="Corbel"/>
                <a:cs typeface="Corbel"/>
                <a:sym typeface="Corbel"/>
              </a:rPr>
              <a:t>nouveaux contenus </a:t>
            </a:r>
            <a:r>
              <a:rPr lang="fr-FR" sz="1200" b="1" dirty="0">
                <a:solidFill>
                  <a:schemeClr val="dk1"/>
                </a:solidFill>
                <a:latin typeface="Corbel"/>
                <a:ea typeface="Corbel"/>
                <a:cs typeface="Corbel"/>
                <a:sym typeface="Corbel"/>
              </a:rPr>
              <a:t>de formation en physique-chimie au lycée </a:t>
            </a:r>
            <a:r>
              <a:rPr lang="fr-FR" sz="1200" b="1" dirty="0" smtClean="0">
                <a:solidFill>
                  <a:schemeClr val="dk1"/>
                </a:solidFill>
                <a:latin typeface="Corbel"/>
                <a:ea typeface="Corbel"/>
                <a:cs typeface="Corbel"/>
                <a:sym typeface="Corbel"/>
              </a:rPr>
              <a:t>	général </a:t>
            </a:r>
            <a:r>
              <a:rPr lang="fr-FR" sz="1200" b="1" dirty="0">
                <a:solidFill>
                  <a:schemeClr val="dk1"/>
                </a:solidFill>
                <a:latin typeface="Corbel"/>
                <a:ea typeface="Corbel"/>
                <a:cs typeface="Corbel"/>
                <a:sym typeface="Corbel"/>
              </a:rPr>
              <a:t>et technologique, notamment en chimie</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Marie-Blanche Mauhourat et Cécile Bruyère, </a:t>
            </a:r>
            <a:r>
              <a:rPr lang="fr-FR" sz="1200" dirty="0">
                <a:solidFill>
                  <a:schemeClr val="dk1"/>
                </a:solidFill>
                <a:latin typeface="Corbel"/>
                <a:ea typeface="Corbel"/>
                <a:cs typeface="Corbel"/>
                <a:sym typeface="Corbel"/>
              </a:rPr>
              <a:t>IGESR</a:t>
            </a:r>
            <a:endParaRPr dirty="0"/>
          </a:p>
          <a:p>
            <a:pPr marL="0" marR="0" lvl="0" indent="0" algn="l" rtl="0">
              <a:spcBef>
                <a:spcPts val="0"/>
              </a:spcBef>
              <a:spcAft>
                <a:spcPts val="0"/>
              </a:spcAft>
              <a:buNone/>
            </a:pPr>
            <a:endParaRPr sz="1200" b="1" dirty="0">
              <a:solidFill>
                <a:srgbClr val="0000FF"/>
              </a:solidFill>
              <a:latin typeface="Corbel"/>
              <a:ea typeface="Corbel"/>
              <a:cs typeface="Corbel"/>
              <a:sym typeface="Corbel"/>
            </a:endParaRPr>
          </a:p>
          <a:p>
            <a:pPr marL="0" marR="0" lvl="0" indent="0" algn="l" rtl="0">
              <a:spcBef>
                <a:spcPts val="0"/>
              </a:spcBef>
              <a:spcAft>
                <a:spcPts val="0"/>
              </a:spcAft>
              <a:buNone/>
            </a:pPr>
            <a:r>
              <a:rPr lang="fr-FR" sz="1200" b="1" dirty="0">
                <a:solidFill>
                  <a:srgbClr val="0000FF"/>
                </a:solidFill>
                <a:latin typeface="Corbel"/>
                <a:ea typeface="Corbel"/>
                <a:cs typeface="Corbel"/>
                <a:sym typeface="Corbel"/>
              </a:rPr>
              <a:t>17h00</a:t>
            </a:r>
            <a:r>
              <a:rPr lang="fr-FR" sz="1200" b="1" dirty="0">
                <a:solidFill>
                  <a:schemeClr val="dk1"/>
                </a:solidFill>
                <a:latin typeface="Corbel"/>
                <a:ea typeface="Corbel"/>
                <a:cs typeface="Corbel"/>
                <a:sym typeface="Corbel"/>
              </a:rPr>
              <a:t>	Enseignement de la chimie : </a:t>
            </a:r>
            <a:r>
              <a:rPr lang="fr-FR" sz="1200" b="1" dirty="0">
                <a:solidFill>
                  <a:srgbClr val="0000FF"/>
                </a:solidFill>
                <a:latin typeface="Corbel"/>
                <a:ea typeface="Corbel"/>
                <a:cs typeface="Corbel"/>
                <a:sym typeface="Corbel"/>
              </a:rPr>
              <a:t>transition vers l’enseignement supérieur</a:t>
            </a:r>
            <a:r>
              <a:rPr lang="fr-FR" sz="1200" b="1" dirty="0">
                <a:solidFill>
                  <a:schemeClr val="dk1"/>
                </a:solidFill>
                <a:latin typeface="Corbel"/>
                <a:ea typeface="Corbel"/>
                <a:cs typeface="Corbel"/>
                <a:sym typeface="Corbel"/>
              </a:rPr>
              <a:t>, </a:t>
            </a:r>
            <a:r>
              <a:rPr lang="fr-FR" sz="1200" b="1" dirty="0" smtClean="0">
                <a:solidFill>
                  <a:schemeClr val="dk1"/>
                </a:solidFill>
                <a:latin typeface="Corbel"/>
                <a:ea typeface="Corbel"/>
                <a:cs typeface="Corbel"/>
                <a:sym typeface="Corbel"/>
              </a:rPr>
              <a:t>	adaptation </a:t>
            </a:r>
            <a:r>
              <a:rPr lang="fr-FR" sz="1200" b="1" dirty="0">
                <a:solidFill>
                  <a:schemeClr val="dk1"/>
                </a:solidFill>
                <a:latin typeface="Corbel"/>
                <a:ea typeface="Corbel"/>
                <a:cs typeface="Corbel"/>
                <a:sym typeface="Corbel"/>
              </a:rPr>
              <a:t>des formations en chimie pour assurer la continuité et </a:t>
            </a:r>
            <a:r>
              <a:rPr lang="fr-FR" sz="1200" b="1" dirty="0" smtClean="0">
                <a:solidFill>
                  <a:schemeClr val="dk1"/>
                </a:solidFill>
                <a:latin typeface="Corbel"/>
                <a:ea typeface="Corbel"/>
                <a:cs typeface="Corbel"/>
                <a:sym typeface="Corbel"/>
              </a:rPr>
              <a:t>	dispositifs </a:t>
            </a:r>
            <a:r>
              <a:rPr lang="fr-FR" sz="1200" b="1" dirty="0">
                <a:solidFill>
                  <a:schemeClr val="dk1"/>
                </a:solidFill>
                <a:latin typeface="Corbel"/>
                <a:ea typeface="Corbel"/>
                <a:cs typeface="Corbel"/>
                <a:sym typeface="Corbel"/>
              </a:rPr>
              <a:t>d’accueil de profils diversifiés d’étudiants</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Katia Fajerwerg, 		</a:t>
            </a:r>
            <a:r>
              <a:rPr lang="fr-FR" sz="1200" dirty="0">
                <a:solidFill>
                  <a:schemeClr val="dk1"/>
                </a:solidFill>
                <a:latin typeface="Corbel"/>
                <a:ea typeface="Corbel"/>
                <a:cs typeface="Corbel"/>
                <a:sym typeface="Corbel"/>
              </a:rPr>
              <a:t>MC, UT3-Toulouse</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Julien Bonin, 			</a:t>
            </a:r>
            <a:r>
              <a:rPr lang="fr-FR" sz="1200" dirty="0">
                <a:solidFill>
                  <a:schemeClr val="dk1"/>
                </a:solidFill>
                <a:latin typeface="Corbel"/>
                <a:ea typeface="Corbel"/>
                <a:cs typeface="Corbel"/>
                <a:sym typeface="Corbel"/>
              </a:rPr>
              <a:t>MC, U. Paris</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Myriam </a:t>
            </a:r>
            <a:r>
              <a:rPr lang="fr-FR" sz="1200" b="1" dirty="0" err="1">
                <a:solidFill>
                  <a:schemeClr val="dk1"/>
                </a:solidFill>
                <a:latin typeface="Corbel"/>
                <a:ea typeface="Corbel"/>
                <a:cs typeface="Corbel"/>
                <a:sym typeface="Corbel"/>
              </a:rPr>
              <a:t>Peronnet</a:t>
            </a:r>
            <a:r>
              <a:rPr lang="fr-FR" sz="1200" b="1" dirty="0">
                <a:solidFill>
                  <a:schemeClr val="dk1"/>
                </a:solidFill>
                <a:latin typeface="Corbel"/>
                <a:ea typeface="Corbel"/>
                <a:cs typeface="Corbel"/>
                <a:sym typeface="Corbel"/>
              </a:rPr>
              <a:t>, 		</a:t>
            </a:r>
            <a:r>
              <a:rPr lang="fr-FR" sz="1200" dirty="0">
                <a:solidFill>
                  <a:schemeClr val="dk1"/>
                </a:solidFill>
                <a:latin typeface="Corbel"/>
                <a:ea typeface="Corbel"/>
                <a:cs typeface="Corbel"/>
                <a:sym typeface="Corbel"/>
              </a:rPr>
              <a:t>PR, UCB-Lyon 1</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Marie-Blanche Mauhourat, 	</a:t>
            </a:r>
            <a:r>
              <a:rPr lang="fr-FR" sz="1200" b="1" dirty="0" smtClean="0">
                <a:solidFill>
                  <a:schemeClr val="dk1"/>
                </a:solidFill>
                <a:latin typeface="Corbel"/>
                <a:ea typeface="Corbel"/>
                <a:cs typeface="Corbel"/>
                <a:sym typeface="Corbel"/>
              </a:rPr>
              <a:t>	</a:t>
            </a:r>
            <a:r>
              <a:rPr lang="fr-FR" sz="1200" dirty="0" smtClean="0">
                <a:solidFill>
                  <a:schemeClr val="dk1"/>
                </a:solidFill>
                <a:latin typeface="Corbel"/>
                <a:ea typeface="Corbel"/>
                <a:cs typeface="Corbel"/>
                <a:sym typeface="Corbel"/>
              </a:rPr>
              <a:t>IGESR</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Cécile Bruyère,		</a:t>
            </a:r>
            <a:r>
              <a:rPr lang="fr-FR" sz="1200" dirty="0">
                <a:solidFill>
                  <a:schemeClr val="dk1"/>
                </a:solidFill>
                <a:latin typeface="Corbel"/>
                <a:ea typeface="Corbel"/>
                <a:cs typeface="Corbel"/>
                <a:sym typeface="Corbel"/>
              </a:rPr>
              <a:t>IGESR</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rgbClr val="0000FF"/>
                </a:solidFill>
                <a:latin typeface="Corbel"/>
                <a:ea typeface="Corbel"/>
                <a:cs typeface="Corbel"/>
                <a:sym typeface="Corbel"/>
              </a:rPr>
              <a:t>17h55</a:t>
            </a:r>
            <a:r>
              <a:rPr lang="fr-FR" sz="1200" b="1" dirty="0">
                <a:solidFill>
                  <a:schemeClr val="dk1"/>
                </a:solidFill>
                <a:latin typeface="Corbel"/>
                <a:ea typeface="Corbel"/>
                <a:cs typeface="Corbel"/>
                <a:sym typeface="Corbel"/>
              </a:rPr>
              <a:t>	</a:t>
            </a:r>
            <a:r>
              <a:rPr lang="fr-FR" sz="1200" b="1" dirty="0">
                <a:solidFill>
                  <a:srgbClr val="0000FF"/>
                </a:solidFill>
                <a:latin typeface="Corbel"/>
                <a:ea typeface="Corbel"/>
                <a:cs typeface="Corbel"/>
                <a:sym typeface="Corbel"/>
              </a:rPr>
              <a:t>Synthèse</a:t>
            </a:r>
            <a:r>
              <a:rPr lang="fr-FR" sz="1200" b="1" dirty="0">
                <a:solidFill>
                  <a:schemeClr val="dk1"/>
                </a:solidFill>
                <a:latin typeface="Corbel"/>
                <a:ea typeface="Corbel"/>
                <a:cs typeface="Corbel"/>
                <a:sym typeface="Corbel"/>
              </a:rPr>
              <a:t> de la journée</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Cécile Bruyère, 	</a:t>
            </a:r>
            <a:r>
              <a:rPr lang="fr-FR" sz="1200" dirty="0" smtClean="0">
                <a:solidFill>
                  <a:schemeClr val="dk1"/>
                </a:solidFill>
                <a:latin typeface="Corbel"/>
                <a:ea typeface="Corbel"/>
                <a:cs typeface="Corbel"/>
                <a:sym typeface="Corbel"/>
              </a:rPr>
              <a:t>IGESR </a:t>
            </a:r>
            <a:endParaRPr dirty="0"/>
          </a:p>
          <a:p>
            <a:pPr marL="0" marR="0" lvl="0" indent="0" algn="l" rtl="0">
              <a:spcBef>
                <a:spcPts val="0"/>
              </a:spcBef>
              <a:spcAft>
                <a:spcPts val="0"/>
              </a:spcAft>
              <a:buNone/>
            </a:pPr>
            <a:r>
              <a:rPr lang="fr-FR" sz="1200" b="1" dirty="0">
                <a:solidFill>
                  <a:schemeClr val="dk1"/>
                </a:solidFill>
                <a:latin typeface="Corbel"/>
                <a:ea typeface="Corbel"/>
                <a:cs typeface="Corbel"/>
                <a:sym typeface="Corbel"/>
              </a:rPr>
              <a:t>	Julien Bonin, 		</a:t>
            </a:r>
            <a:r>
              <a:rPr lang="fr-FR" sz="1200" dirty="0" smtClean="0">
                <a:solidFill>
                  <a:schemeClr val="dk1"/>
                </a:solidFill>
                <a:latin typeface="Corbel"/>
                <a:ea typeface="Corbel"/>
                <a:cs typeface="Corbel"/>
                <a:sym typeface="Corbel"/>
              </a:rPr>
              <a:t>MC</a:t>
            </a:r>
            <a:r>
              <a:rPr lang="fr-FR" sz="1200" dirty="0">
                <a:solidFill>
                  <a:schemeClr val="dk1"/>
                </a:solidFill>
                <a:latin typeface="Corbel"/>
                <a:ea typeface="Corbel"/>
                <a:cs typeface="Corbel"/>
                <a:sym typeface="Corbel"/>
              </a:rPr>
              <a:t>, U. Paris, Vice-Président DEF</a:t>
            </a:r>
            <a:endParaRPr dirty="0"/>
          </a:p>
          <a:p>
            <a:pPr marL="0" marR="0" lvl="0" indent="0" algn="l" rtl="0">
              <a:spcBef>
                <a:spcPts val="0"/>
              </a:spcBef>
              <a:spcAft>
                <a:spcPts val="0"/>
              </a:spcAft>
              <a:buNone/>
            </a:pPr>
            <a:r>
              <a:rPr lang="fr-FR" sz="1200" i="1" dirty="0">
                <a:solidFill>
                  <a:schemeClr val="dk1"/>
                </a:solidFill>
                <a:latin typeface="Corbel"/>
                <a:ea typeface="Corbel"/>
                <a:cs typeface="Corbel"/>
                <a:sym typeface="Corbel"/>
              </a:rPr>
              <a:t> </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fr-FR" sz="1200" b="1" dirty="0">
                <a:solidFill>
                  <a:srgbClr val="0000FF"/>
                </a:solidFill>
                <a:latin typeface="Corbel"/>
                <a:ea typeface="Corbel"/>
                <a:cs typeface="Corbel"/>
                <a:sym typeface="Corbel"/>
              </a:rPr>
              <a:t>18h05</a:t>
            </a:r>
            <a:r>
              <a:rPr lang="fr-FR" sz="1200" b="1" dirty="0">
                <a:solidFill>
                  <a:schemeClr val="dk1"/>
                </a:solidFill>
                <a:latin typeface="Corbel"/>
                <a:ea typeface="Corbel"/>
                <a:cs typeface="Corbel"/>
                <a:sym typeface="Corbel"/>
              </a:rPr>
              <a:t>	</a:t>
            </a:r>
            <a:r>
              <a:rPr lang="fr-FR" sz="1200" b="1" dirty="0">
                <a:solidFill>
                  <a:srgbClr val="0000FF"/>
                </a:solidFill>
                <a:latin typeface="Corbel"/>
                <a:ea typeface="Corbel"/>
                <a:cs typeface="Corbel"/>
                <a:sym typeface="Corbel"/>
              </a:rPr>
              <a:t>Échanges informels </a:t>
            </a:r>
            <a:r>
              <a:rPr lang="fr-FR" sz="1200" b="1" dirty="0">
                <a:solidFill>
                  <a:schemeClr val="dk1"/>
                </a:solidFill>
                <a:latin typeface="Corbel"/>
                <a:ea typeface="Corbel"/>
                <a:cs typeface="Corbel"/>
                <a:sym typeface="Corbel"/>
              </a:rPr>
              <a:t>avec tous les intervenants en </a:t>
            </a:r>
            <a:r>
              <a:rPr lang="fr-FR" sz="1200" b="1" dirty="0" smtClean="0">
                <a:solidFill>
                  <a:schemeClr val="dk1"/>
                </a:solidFill>
                <a:latin typeface="Corbel"/>
                <a:ea typeface="Corbel"/>
                <a:cs typeface="Corbel"/>
                <a:sym typeface="Corbel"/>
              </a:rPr>
              <a:t>ateliers</a:t>
            </a:r>
            <a:endParaRPr sz="1200" dirty="0">
              <a:solidFill>
                <a:schemeClr val="dk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Cadre">
  <a:themeElements>
    <a:clrScheme name="Bleu vert">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673</Words>
  <Application>Microsoft Office PowerPoint</Application>
  <PresentationFormat>Grand écran</PresentationFormat>
  <Paragraphs>63</Paragraphs>
  <Slides>4</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Noto Sans Symbols</vt:lpstr>
      <vt:lpstr>Corbel</vt:lpstr>
      <vt:lpstr>Cadre</vt:lpstr>
      <vt:lpstr>Le continuum lycée – enseignement supérieur en physique-chimie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continuum lycée – enseignement supérieur en physique-chimie</dc:title>
  <dc:creator>Miguel Toquet</dc:creator>
  <cp:lastModifiedBy>Cécile Bruyère</cp:lastModifiedBy>
  <cp:revision>7</cp:revision>
  <dcterms:created xsi:type="dcterms:W3CDTF">2020-12-14T02:30:27Z</dcterms:created>
  <dcterms:modified xsi:type="dcterms:W3CDTF">2021-04-06T21:43:18Z</dcterms:modified>
</cp:coreProperties>
</file>