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handoutMasterIdLst>
    <p:handoutMasterId r:id="rId25"/>
  </p:handout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96" r:id="rId9"/>
    <p:sldId id="297" r:id="rId10"/>
    <p:sldId id="298" r:id="rId11"/>
    <p:sldId id="301" r:id="rId12"/>
    <p:sldId id="302" r:id="rId13"/>
    <p:sldId id="299" r:id="rId14"/>
    <p:sldId id="310" r:id="rId15"/>
    <p:sldId id="303" r:id="rId16"/>
    <p:sldId id="304" r:id="rId17"/>
    <p:sldId id="305" r:id="rId18"/>
    <p:sldId id="306" r:id="rId19"/>
    <p:sldId id="307" r:id="rId20"/>
    <p:sldId id="308" r:id="rId21"/>
    <p:sldId id="291" r:id="rId22"/>
    <p:sldId id="292" r:id="rId23"/>
    <p:sldId id="30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13870"/>
    <a:srgbClr val="00ACF1"/>
    <a:srgbClr val="5689BF"/>
    <a:srgbClr val="E97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2" autoAdjust="0"/>
    <p:restoredTop sz="92839" autoAdjust="0"/>
  </p:normalViewPr>
  <p:slideViewPr>
    <p:cSldViewPr snapToGrid="0">
      <p:cViewPr varScale="1">
        <p:scale>
          <a:sx n="65" d="100"/>
          <a:sy n="65" d="100"/>
        </p:scale>
        <p:origin x="46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7227"/>
    </p:cViewPr>
  </p:sorterViewPr>
  <p:notesViewPr>
    <p:cSldViewPr snapToGrid="0">
      <p:cViewPr varScale="1">
        <p:scale>
          <a:sx n="108" d="100"/>
          <a:sy n="108" d="100"/>
        </p:scale>
        <p:origin x="377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1C84096-A974-1B46-8B84-8F39C7B33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EFAA12-7913-E643-AF74-A9D9FCF4A0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76CD8-6D8C-ED44-83B5-0AFA6545248C}" type="datetimeFigureOut">
              <a:rPr lang="fr-FR" smtClean="0"/>
              <a:pPr/>
              <a:t>14/04/2021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14304A-C9FE-1A47-B472-D1DA8494DB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2208AF-2507-BB45-97A8-F02FBDA8D3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FC3B0-536A-1C44-9B08-CD80AEE0140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614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5493" y="1152688"/>
            <a:ext cx="73152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900" spc="-100" baseline="0">
                <a:solidFill>
                  <a:srgbClr val="21387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390186"/>
            <a:ext cx="7315200" cy="914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200" cap="none" spc="0" baseline="0">
                <a:solidFill>
                  <a:srgbClr val="213870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130F8B-54D8-B345-BD9C-5229865729BF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10" name="AutoShape 8" descr="2020_logo_signature_mail_MENJS_Dgesco">
            <a:extLst>
              <a:ext uri="{FF2B5EF4-FFF2-40B4-BE49-F238E27FC236}">
                <a16:creationId xmlns:a16="http://schemas.microsoft.com/office/drawing/2014/main" id="{AB58EAF0-8AF2-CD45-88DE-F9CE0660B2C5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6253093" y="5216875"/>
            <a:ext cx="32639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D23A93-1680-DD46-9840-2D5DFC0CC8AD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2804875908"/>
      </p:ext>
    </p:extLst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7E6A66-3EE3-2145-8499-53C5B6CCE4E7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0EF8BF-49BE-514F-96DD-4A3B10DEEE53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587297176"/>
      </p:ext>
    </p:extLst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0" baseline="0">
                <a:solidFill>
                  <a:srgbClr val="213870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788060" cy="512064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213870"/>
                </a:solidFill>
              </a:defRPr>
            </a:lvl1pPr>
            <a:lvl2pPr>
              <a:defRPr sz="2400">
                <a:solidFill>
                  <a:srgbClr val="213870"/>
                </a:solidFill>
              </a:defRPr>
            </a:lvl2pPr>
            <a:lvl3pPr>
              <a:defRPr sz="2000">
                <a:solidFill>
                  <a:srgbClr val="213870"/>
                </a:solidFill>
              </a:defRPr>
            </a:lvl3pPr>
            <a:lvl4pPr>
              <a:defRPr sz="1800">
                <a:solidFill>
                  <a:srgbClr val="213870"/>
                </a:solidFill>
              </a:defRPr>
            </a:lvl4pPr>
            <a:lvl5pPr>
              <a:defRPr sz="1800">
                <a:solidFill>
                  <a:srgbClr val="213870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21387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08E3F03-BBD5-EC47-BDFB-3625C975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98FDD1-78D6-4E42-A4F7-2CBBB66498BE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243097-8EC4-CE49-83D6-EFAD0A10B427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3846397067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619539" y="624565"/>
            <a:ext cx="10972800" cy="698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3870"/>
                </a:solidFill>
              </a:defRPr>
            </a:lvl1pPr>
          </a:lstStyle>
          <a:p>
            <a:pPr>
              <a:defRPr/>
            </a:pPr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1" hasCustomPrompt="1"/>
          </p:nvPr>
        </p:nvSpPr>
        <p:spPr bwMode="auto">
          <a:xfrm>
            <a:off x="609600" y="1860332"/>
            <a:ext cx="10972800" cy="4023634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13870"/>
                </a:solidFill>
              </a:defRPr>
            </a:lvl1pPr>
            <a:lvl2pPr>
              <a:buFont typeface="Wingdings" pitchFamily="2" charset="2"/>
              <a:buChar char="Ø"/>
              <a:defRPr sz="2000">
                <a:solidFill>
                  <a:srgbClr val="213870"/>
                </a:solidFill>
              </a:defRPr>
            </a:lvl2pPr>
          </a:lstStyle>
          <a:p>
            <a:pPr lvl="0">
              <a:defRPr/>
            </a:pPr>
            <a:r>
              <a:rPr lang="fr-FR" dirty="0"/>
              <a:t>Modifiez les styles du texte du masque</a:t>
            </a:r>
            <a:endParaRPr dirty="0"/>
          </a:p>
          <a:p>
            <a:pPr lvl="1">
              <a:defRPr/>
            </a:pPr>
            <a:r>
              <a:rPr lang="fr-FR" dirty="0"/>
              <a:t> Deuxième niveau</a:t>
            </a:r>
            <a:endParaRPr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76F09EB-02C5-BA4F-B823-5DCE90D3A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92339" y="6461474"/>
            <a:ext cx="59966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FF966B-540F-BE46-863C-841F0AC48BEC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77EA5D1-8DCB-2345-B0A3-2869FC2E60D6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780219946"/>
      </p:ext>
    </p:extLst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479348" y="522568"/>
            <a:ext cx="9233303" cy="7423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3870"/>
                </a:solidFill>
              </a:defRPr>
            </a:lvl1pPr>
          </a:lstStyle>
          <a:p>
            <a:pPr>
              <a:defRPr/>
            </a:pPr>
            <a:r>
              <a:rPr lang="fr-FR" dirty="0"/>
              <a:t>Modifiez le style du titre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" hasCustomPrompt="1"/>
          </p:nvPr>
        </p:nvSpPr>
        <p:spPr bwMode="auto"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213870"/>
                </a:solidFill>
              </a:defRPr>
            </a:lvl1pPr>
            <a:lvl2pPr>
              <a:buFont typeface="Wingdings" pitchFamily="2" charset="2"/>
              <a:buChar char="Ø"/>
              <a:defRPr sz="2200">
                <a:solidFill>
                  <a:srgbClr val="21387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 dirty="0"/>
              <a:t>Modifiez les styles du texte du masque</a:t>
            </a:r>
            <a:endParaRPr dirty="0"/>
          </a:p>
          <a:p>
            <a:pPr lvl="1">
              <a:defRPr/>
            </a:pPr>
            <a:r>
              <a:rPr lang="fr-FR" dirty="0"/>
              <a:t>Deuxième niveau</a:t>
            </a:r>
            <a:endParaRPr dirty="0"/>
          </a:p>
        </p:txBody>
      </p:sp>
      <p:sp>
        <p:nvSpPr>
          <p:cNvPr id="6" name="Espace réservé du contenu 3"/>
          <p:cNvSpPr>
            <a:spLocks noGrp="1"/>
          </p:cNvSpPr>
          <p:nvPr>
            <p:ph sz="half" idx="2" hasCustomPrompt="1"/>
          </p:nvPr>
        </p:nvSpPr>
        <p:spPr bwMode="auto"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500">
                <a:solidFill>
                  <a:srgbClr val="213870"/>
                </a:solidFill>
              </a:defRPr>
            </a:lvl1pPr>
            <a:lvl2pPr>
              <a:buFont typeface="Wingdings" pitchFamily="2" charset="2"/>
              <a:buChar char="Ø"/>
              <a:defRPr sz="2200">
                <a:solidFill>
                  <a:srgbClr val="21387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fr-FR" dirty="0"/>
              <a:t>Modifiez les styles du texte du masque</a:t>
            </a:r>
          </a:p>
          <a:p>
            <a:pPr lvl="1">
              <a:defRPr/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A4C194C4-2686-114A-8F56-CB8114AB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92339" y="6461474"/>
            <a:ext cx="59966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6782ACF-B5E0-F848-A2A2-005EA80E4EF0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A6ADAF-A54C-5442-8008-9CE93F09D611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527157891"/>
      </p:ext>
    </p:extLst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>
          <a:xfrm>
            <a:off x="1266025" y="1581228"/>
            <a:ext cx="9233303" cy="13907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3870"/>
                </a:solidFill>
              </a:defRPr>
            </a:lvl1pPr>
          </a:lstStyle>
          <a:p>
            <a:pPr>
              <a:defRPr/>
            </a:pPr>
            <a:r>
              <a:rPr lang="fr-FR" dirty="0"/>
              <a:t>Modifiez le style du titre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DE927840-EC98-F44E-BFAD-FBD0E41D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592339" y="6461474"/>
            <a:ext cx="599661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FAFE14-BCD6-0740-9241-C2BA846C408A}"/>
              </a:ext>
            </a:extLst>
          </p:cNvPr>
          <p:cNvSpPr txBox="1"/>
          <p:nvPr userDrawn="1"/>
        </p:nvSpPr>
        <p:spPr bwMode="auto">
          <a:xfrm>
            <a:off x="149088" y="6461475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national de formation 2020/2021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7FCFCF-4024-D240-9479-5B4BF8C7509E}"/>
              </a:ext>
            </a:extLst>
          </p:cNvPr>
          <p:cNvSpPr txBox="1"/>
          <p:nvPr userDrawn="1"/>
        </p:nvSpPr>
        <p:spPr bwMode="auto">
          <a:xfrm>
            <a:off x="4055165" y="6461474"/>
            <a:ext cx="4503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lycée – enseignement supérieur en physique-chimie</a:t>
            </a:r>
          </a:p>
        </p:txBody>
      </p:sp>
    </p:spTree>
    <p:extLst>
      <p:ext uri="{BB962C8B-B14F-4D97-AF65-F5344CB8AC3E}">
        <p14:creationId xmlns:p14="http://schemas.microsoft.com/office/powerpoint/2010/main" val="3734633950"/>
      </p:ext>
    </p:extLst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4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82" r:id="rId2"/>
    <p:sldLayoutId id="2147483883" r:id="rId3"/>
    <p:sldLayoutId id="2147483674" r:id="rId4"/>
    <p:sldLayoutId id="2147483676" r:id="rId5"/>
    <p:sldLayoutId id="2147483678" r:id="rId6"/>
  </p:sldLayoutIdLst>
  <p:hf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E79C14D-E3CA-EC44-86C3-7BC14BB00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"/>
            <a:ext cx="12192000" cy="6850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B84ACE-F098-D943-B6C5-722829C83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481" y="1065126"/>
            <a:ext cx="10530673" cy="2458974"/>
          </a:xfrm>
        </p:spPr>
        <p:txBody>
          <a:bodyPr>
            <a:normAutofit fontScale="90000"/>
          </a:bodyPr>
          <a:lstStyle/>
          <a:p>
            <a:r>
              <a:rPr lang="fr-FR" dirty="0"/>
              <a:t>Le continuum lycée – enseignement supérieur</a:t>
            </a:r>
            <a:br>
              <a:rPr lang="fr-FR" dirty="0"/>
            </a:br>
            <a:r>
              <a:rPr lang="fr-FR" dirty="0"/>
              <a:t>en physique-chimie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E031D1-7915-6A46-A834-ADDF2A74D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8012" y="4038115"/>
            <a:ext cx="7315200" cy="914400"/>
          </a:xfrm>
        </p:spPr>
        <p:txBody>
          <a:bodyPr/>
          <a:lstStyle/>
          <a:p>
            <a:r>
              <a:rPr lang="fr-FR" dirty="0"/>
              <a:t>Mercredi 7 avril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8BBA97-7482-3A4A-888D-4A688FAC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06C589-1D9F-DE42-86B3-B92C5596D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26" y="4846054"/>
            <a:ext cx="2041211" cy="1052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A51B89-DE04-6E40-BAFF-FB2B04B8416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3040" y="4850486"/>
            <a:ext cx="1706880" cy="1057244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7F5AD7-E1D6-DC4F-83B2-DABB0666D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334" y="4846054"/>
            <a:ext cx="2015355" cy="10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D0EA88-B060-1F42-8A52-91B405B3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CBAFAD-7BD4-3842-B818-B77F6349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7" y="1599249"/>
            <a:ext cx="11717801" cy="34715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571C35-6E58-1D4C-81CF-66F9D3BCF2C6}"/>
              </a:ext>
            </a:extLst>
          </p:cNvPr>
          <p:cNvSpPr/>
          <p:nvPr/>
        </p:nvSpPr>
        <p:spPr>
          <a:xfrm>
            <a:off x="3075632" y="27950"/>
            <a:ext cx="6136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213870"/>
                </a:solidFill>
              </a:rPr>
              <a:t>Critères généraux d’examen des </a:t>
            </a:r>
            <a:r>
              <a:rPr lang="fr-FR" sz="2800" b="1" dirty="0" err="1">
                <a:solidFill>
                  <a:srgbClr val="213870"/>
                </a:solidFill>
              </a:rPr>
              <a:t>voeux</a:t>
            </a:r>
            <a:endParaRPr lang="fr-FR" sz="2800" b="1" dirty="0">
              <a:solidFill>
                <a:srgbClr val="21387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EA0D62-119D-8646-8977-42C6262EE91B}"/>
              </a:ext>
            </a:extLst>
          </p:cNvPr>
          <p:cNvSpPr txBox="1"/>
          <p:nvPr/>
        </p:nvSpPr>
        <p:spPr>
          <a:xfrm>
            <a:off x="130628" y="963131"/>
            <a:ext cx="358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Résultats académiques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89EE34C-848D-E04E-8670-F084CBEDF83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52595" y="208817"/>
            <a:ext cx="2083066" cy="4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D0EA88-B060-1F42-8A52-91B405B3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740FC0-4297-0C4F-ADDB-8672E486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777350"/>
            <a:ext cx="11564570" cy="54809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A3F892-7E4E-8740-96DF-F1966315E2C8}"/>
              </a:ext>
            </a:extLst>
          </p:cNvPr>
          <p:cNvSpPr txBox="1"/>
          <p:nvPr/>
        </p:nvSpPr>
        <p:spPr>
          <a:xfrm>
            <a:off x="130628" y="217632"/>
            <a:ext cx="919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Compétences académiques, acquis méthodologiques, savoir-faire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C7B969-059E-2E4C-95F9-4260176CF9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52595" y="208817"/>
            <a:ext cx="2083066" cy="4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237D69D-3291-804F-AA79-2752C5CB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01CC5B-F92F-BF4A-B1F3-CD61FC0CE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7" y="1159255"/>
            <a:ext cx="11435938" cy="4569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8B0E285-CD2B-3D4F-AC0E-4BAE5150A567}"/>
              </a:ext>
            </a:extLst>
          </p:cNvPr>
          <p:cNvSpPr txBox="1"/>
          <p:nvPr/>
        </p:nvSpPr>
        <p:spPr>
          <a:xfrm>
            <a:off x="178130" y="301200"/>
            <a:ext cx="870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Savoir-être, Motivation, Cohérence du projet, engagements…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637593-5335-8B46-A375-DDB63EA46E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952595" y="208817"/>
            <a:ext cx="2083066" cy="4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347C2F-C788-A04D-A11D-9DB78524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65CCC9-3ACE-104F-BA75-63BB292BD488}"/>
              </a:ext>
            </a:extLst>
          </p:cNvPr>
          <p:cNvSpPr txBox="1"/>
          <p:nvPr/>
        </p:nvSpPr>
        <p:spPr>
          <a:xfrm>
            <a:off x="3669471" y="225632"/>
            <a:ext cx="4734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213870"/>
                </a:solidFill>
              </a:rPr>
              <a:t>REPONSES AUX CANDIDATS</a:t>
            </a:r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99D55776-955E-0D4C-A58B-758711AC8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409" y="1115326"/>
            <a:ext cx="10835918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890588" indent="-1714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347788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804988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262188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719388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6600"/>
              </a:buClr>
              <a:buNone/>
            </a:pPr>
            <a:r>
              <a:rPr lang="fr-FR" altLang="fr-FR" sz="24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2 parcours proposés</a:t>
            </a:r>
          </a:p>
          <a:p>
            <a:pPr>
              <a:spcBef>
                <a:spcPct val="0"/>
              </a:spcBef>
              <a:buClr>
                <a:srgbClr val="DD4026"/>
              </a:buClr>
              <a:buFontTx/>
              <a:buNone/>
            </a:pPr>
            <a:endParaRPr lang="fr-FR" altLang="fr-FR" sz="12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DD4026"/>
              </a:buClr>
              <a:buFontTx/>
              <a:buNone/>
            </a:pPr>
            <a:endParaRPr lang="fr-FR" altLang="fr-FR" sz="16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>
              <a:spcBef>
                <a:spcPct val="0"/>
              </a:spcBef>
              <a:buClr>
                <a:srgbClr val="FF6600"/>
              </a:buClr>
              <a:buFont typeface="Wingdings" pitchFamily="2" charset="2"/>
              <a:buChar char="Ø"/>
            </a:pPr>
            <a:r>
              <a:rPr lang="fr-FR" altLang="fr-FR" sz="2000" b="1" dirty="0">
                <a:solidFill>
                  <a:srgbClr val="FF66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L1 PCSI Parcours classique </a:t>
            </a:r>
          </a:p>
          <a:p>
            <a:pPr marL="719138" lvl="4" indent="0">
              <a:spcBef>
                <a:spcPct val="0"/>
              </a:spcBef>
              <a:buClr>
                <a:srgbClr val="FF6600"/>
              </a:buClr>
              <a:buNone/>
            </a:pPr>
            <a:endParaRPr lang="fr-FR" altLang="fr-FR" sz="1000" b="1" dirty="0">
              <a:solidFill>
                <a:srgbClr val="FF00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FontTx/>
              <a:buNone/>
            </a:pPr>
            <a:r>
              <a:rPr lang="fr-FR" altLang="fr-FR" sz="2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</a:t>
            </a:r>
            <a:r>
              <a:rPr lang="fr-FR" altLang="fr-FR" sz="2000" b="1" dirty="0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Etudiants concernés : </a:t>
            </a:r>
            <a:r>
              <a:rPr lang="fr-FR" altLang="fr-FR" sz="2000" b="1" dirty="0">
                <a:solidFill>
                  <a:srgbClr val="FF66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« oui »</a:t>
            </a:r>
            <a:r>
              <a:rPr lang="fr-FR" altLang="fr-FR" sz="2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 </a:t>
            </a:r>
            <a:r>
              <a:rPr lang="fr-FR" altLang="fr-FR" sz="2000" b="1" dirty="0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dans </a:t>
            </a:r>
            <a:r>
              <a:rPr lang="fr-FR" altLang="fr-FR" sz="2000" b="1" dirty="0" err="1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Parcoursup</a:t>
            </a:r>
            <a:endParaRPr lang="fr-FR" altLang="fr-FR" sz="2000" b="1" dirty="0">
              <a:solidFill>
                <a:srgbClr val="21387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FontTx/>
              <a:buNone/>
            </a:pPr>
            <a:endParaRPr lang="fr-FR" altLang="fr-FR" sz="800" b="1" dirty="0">
              <a:solidFill>
                <a:srgbClr val="FF66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FF6600"/>
              </a:buClr>
              <a:buFontTx/>
              <a:buNone/>
            </a:pPr>
            <a:r>
              <a:rPr lang="fr-FR" altLang="fr-FR" sz="2000" b="1" dirty="0">
                <a:solidFill>
                  <a:srgbClr val="FF66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	avec ou sans option accès Santé en L1</a:t>
            </a:r>
          </a:p>
          <a:p>
            <a:pPr>
              <a:spcBef>
                <a:spcPct val="0"/>
              </a:spcBef>
              <a:buClr>
                <a:srgbClr val="FF6600"/>
              </a:buClr>
              <a:buFontTx/>
              <a:buNone/>
            </a:pPr>
            <a:endParaRPr lang="fr-FR" altLang="fr-FR" sz="14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457200" lvl="1" indent="0">
              <a:spcBef>
                <a:spcPct val="0"/>
              </a:spcBef>
              <a:buClr>
                <a:srgbClr val="FF6600"/>
              </a:buClr>
              <a:buNone/>
            </a:pPr>
            <a:r>
              <a:rPr lang="fr-FR" altLang="fr-FR" sz="1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</a:t>
            </a:r>
          </a:p>
          <a:p>
            <a:pPr marL="457200" lvl="1" indent="0">
              <a:spcBef>
                <a:spcPct val="0"/>
              </a:spcBef>
              <a:buClr>
                <a:srgbClr val="FF6600"/>
              </a:buClr>
              <a:buNone/>
            </a:pPr>
            <a:endParaRPr lang="fr-FR" altLang="fr-FR" sz="20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marL="457200" lvl="1" indent="0">
              <a:spcBef>
                <a:spcPct val="0"/>
              </a:spcBef>
              <a:buClr>
                <a:srgbClr val="8DCA14"/>
              </a:buClr>
              <a:buNone/>
            </a:pPr>
            <a:endParaRPr lang="fr-FR" altLang="fr-FR" sz="10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>
              <a:spcBef>
                <a:spcPct val="0"/>
              </a:spcBef>
              <a:buClr>
                <a:srgbClr val="8DCA14"/>
              </a:buClr>
              <a:buFont typeface="Wingdings" pitchFamily="2" charset="2"/>
              <a:buChar char="Ø"/>
            </a:pPr>
            <a:r>
              <a:rPr lang="fr-FR" altLang="fr-FR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L1 PCSI Parcours adapté </a:t>
            </a:r>
          </a:p>
          <a:p>
            <a:pPr>
              <a:spcBef>
                <a:spcPct val="0"/>
              </a:spcBef>
              <a:buClr>
                <a:srgbClr val="DD4026"/>
              </a:buClr>
              <a:buFontTx/>
              <a:buNone/>
            </a:pPr>
            <a:endParaRPr lang="fr-FR" altLang="fr-FR" sz="1000" b="1" dirty="0">
              <a:solidFill>
                <a:srgbClr val="FF660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DD4026"/>
              </a:buClr>
              <a:buFontTx/>
              <a:buNone/>
            </a:pPr>
            <a:r>
              <a:rPr lang="fr-FR" altLang="fr-FR" sz="2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	</a:t>
            </a:r>
            <a:r>
              <a:rPr lang="fr-FR" altLang="fr-FR" sz="2000" b="1" dirty="0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Etudiants concernés : </a:t>
            </a:r>
            <a:r>
              <a:rPr lang="fr-FR" altLang="fr-FR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« oui si » </a:t>
            </a:r>
            <a:r>
              <a:rPr lang="fr-FR" altLang="fr-FR" sz="2000" b="1" dirty="0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dans </a:t>
            </a:r>
            <a:r>
              <a:rPr lang="fr-FR" altLang="fr-FR" sz="2000" b="1" dirty="0" err="1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Parcoursup</a:t>
            </a:r>
            <a:endParaRPr lang="fr-FR" altLang="fr-FR" sz="2000" b="1" dirty="0">
              <a:solidFill>
                <a:srgbClr val="213870"/>
              </a:solidFill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>
              <a:spcBef>
                <a:spcPct val="0"/>
              </a:spcBef>
              <a:buClr>
                <a:srgbClr val="DD4026"/>
              </a:buClr>
              <a:buFontTx/>
              <a:buNone/>
            </a:pPr>
            <a:endParaRPr lang="fr-FR" altLang="fr-FR" sz="1000" b="1" dirty="0">
              <a:latin typeface="Cambria" panose="02040503050406030204" pitchFamily="18" charset="0"/>
              <a:ea typeface="ＭＳ Ｐゴシック" panose="020B0600070205080204" pitchFamily="34" charset="-128"/>
            </a:endParaRPr>
          </a:p>
          <a:p>
            <a:pPr lvl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rgbClr val="FF660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		</a:t>
            </a:r>
            <a:r>
              <a:rPr lang="fr-FR" altLang="fr-FR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Type 2 : </a:t>
            </a:r>
            <a:r>
              <a:rPr lang="fr-FR" altLang="fr-FR" sz="2000" b="1" dirty="0">
                <a:solidFill>
                  <a:srgbClr val="213870"/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Aménagement pédagogique avec une année de formation supplémentaire</a:t>
            </a:r>
            <a:r>
              <a:rPr lang="fr-FR" altLang="fr-FR" sz="2000" b="1" dirty="0">
                <a:latin typeface="Cambria" panose="02040503050406030204" pitchFamily="18" charset="0"/>
                <a:ea typeface="ＭＳ Ｐゴシック" panose="020B0600070205080204" pitchFamily="34" charset="-128"/>
              </a:rPr>
              <a:t> </a:t>
            </a:r>
            <a:r>
              <a:rPr lang="fr-FR" altLang="fr-FR" sz="20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ＭＳ Ｐゴシック" panose="020B0600070205080204" pitchFamily="34" charset="-128"/>
              </a:rPr>
              <a:t>(L1 sur 2 ans)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30BA4-6713-C543-964B-501B749181CB}"/>
              </a:ext>
            </a:extLst>
          </p:cNvPr>
          <p:cNvSpPr/>
          <p:nvPr/>
        </p:nvSpPr>
        <p:spPr>
          <a:xfrm rot="16200000">
            <a:off x="-111056" y="2188350"/>
            <a:ext cx="2006930" cy="504057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Parcours classique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42DADB-8AB7-7849-BB63-43AB75E5B218}"/>
              </a:ext>
            </a:extLst>
          </p:cNvPr>
          <p:cNvSpPr/>
          <p:nvPr/>
        </p:nvSpPr>
        <p:spPr>
          <a:xfrm rot="16200000">
            <a:off x="-160177" y="4610875"/>
            <a:ext cx="2105173" cy="50405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Parcours adapté</a:t>
            </a:r>
          </a:p>
        </p:txBody>
      </p:sp>
    </p:spTree>
    <p:extLst>
      <p:ext uri="{BB962C8B-B14F-4D97-AF65-F5344CB8AC3E}">
        <p14:creationId xmlns:p14="http://schemas.microsoft.com/office/powerpoint/2010/main" val="16660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7D2464-F0A5-3C42-961C-77268B8A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0BD52C8-A6C3-F340-94A3-E40F51A03A92}"/>
              </a:ext>
            </a:extLst>
          </p:cNvPr>
          <p:cNvSpPr txBox="1"/>
          <p:nvPr/>
        </p:nvSpPr>
        <p:spPr>
          <a:xfrm>
            <a:off x="3273837" y="73701"/>
            <a:ext cx="5135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213870"/>
                </a:solidFill>
              </a:rPr>
              <a:t>PARCOURSUP</a:t>
            </a:r>
            <a:r>
              <a:rPr lang="fr-FR" sz="2800" b="1" dirty="0">
                <a:solidFill>
                  <a:srgbClr val="213870"/>
                </a:solidFill>
              </a:rPr>
              <a:t> – Quelques chiffres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41E83B-CD49-B64E-B395-AF978AD3ADC6}"/>
              </a:ext>
            </a:extLst>
          </p:cNvPr>
          <p:cNvSpPr txBox="1"/>
          <p:nvPr/>
        </p:nvSpPr>
        <p:spPr>
          <a:xfrm>
            <a:off x="90869" y="715163"/>
            <a:ext cx="3371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Profils des candidats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D63B9E4-E410-4D42-AEE5-31B5D0144F5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3380" y="1295070"/>
          <a:ext cx="907986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5777">
                  <a:extLst>
                    <a:ext uri="{9D8B030D-6E8A-4147-A177-3AD203B41FA5}">
                      <a16:colId xmlns:a16="http://schemas.microsoft.com/office/drawing/2014/main" val="3350212927"/>
                    </a:ext>
                  </a:extLst>
                </a:gridCol>
                <a:gridCol w="3964088">
                  <a:extLst>
                    <a:ext uri="{9D8B030D-6E8A-4147-A177-3AD203B41FA5}">
                      <a16:colId xmlns:a16="http://schemas.microsoft.com/office/drawing/2014/main" val="1571886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Bac général : Spécialités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Pourcentage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57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 + Physique-Chimie 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45,2 % (76,6 % des bacs généraux)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728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Physique-chimie + SVT 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22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 + SI et Sciences physiques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90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Physique-chimie + SI et Sciences physiques</a:t>
                      </a:r>
                      <a:endParaRPr lang="fr-F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856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 + Numériques et sciences 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446364"/>
                  </a:ext>
                </a:extLst>
              </a:tr>
            </a:tbl>
          </a:graphicData>
        </a:graphic>
      </p:graphicFrame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0400412-E2CB-424F-AD19-3FFCD58555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3380" y="3797717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91865469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2322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Bacs technologiques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Pourcentage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019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STI2D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228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956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ST2S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44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STD2A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175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151026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3AAB966-22E1-554E-B610-F68E0D5D81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27380" y="4910237"/>
          <a:ext cx="557226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575">
                  <a:extLst>
                    <a:ext uri="{9D8B030D-6E8A-4147-A177-3AD203B41FA5}">
                      <a16:colId xmlns:a16="http://schemas.microsoft.com/office/drawing/2014/main" val="2294149366"/>
                    </a:ext>
                  </a:extLst>
                </a:gridCol>
                <a:gridCol w="2691685">
                  <a:extLst>
                    <a:ext uri="{9D8B030D-6E8A-4147-A177-3AD203B41FA5}">
                      <a16:colId xmlns:a16="http://schemas.microsoft.com/office/drawing/2014/main" val="3502298609"/>
                    </a:ext>
                  </a:extLst>
                </a:gridCol>
              </a:tblGrid>
              <a:tr h="356410">
                <a:tc>
                  <a:txBody>
                    <a:bodyPr/>
                    <a:lstStyle/>
                    <a:p>
                      <a:r>
                        <a:rPr lang="fr-FR" dirty="0"/>
                        <a:t>Autres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Pourcentage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103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Anciens bacs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48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DAEU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74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Diplômes étrangers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056060"/>
                  </a:ext>
                </a:extLst>
              </a:tr>
            </a:tbl>
          </a:graphicData>
        </a:graphic>
      </p:graphicFrame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7EC5E7D-AA00-D546-AF71-E0B292C0A5B1}"/>
              </a:ext>
            </a:extLst>
          </p:cNvPr>
          <p:cNvCxnSpPr>
            <a:cxnSpLocks/>
          </p:cNvCxnSpPr>
          <p:nvPr/>
        </p:nvCxnSpPr>
        <p:spPr>
          <a:xfrm>
            <a:off x="9543245" y="1801318"/>
            <a:ext cx="1090890" cy="8560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DA2C5EE-D05F-4D47-BAA9-51ACB88BE2C2}"/>
              </a:ext>
            </a:extLst>
          </p:cNvPr>
          <p:cNvCxnSpPr>
            <a:cxnSpLocks/>
          </p:cNvCxnSpPr>
          <p:nvPr/>
        </p:nvCxnSpPr>
        <p:spPr>
          <a:xfrm flipV="1">
            <a:off x="10123493" y="3520110"/>
            <a:ext cx="510642" cy="19851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8CD9F1F-7E34-434E-9E8B-BAAA99230073}"/>
              </a:ext>
            </a:extLst>
          </p:cNvPr>
          <p:cNvSpPr txBox="1"/>
          <p:nvPr/>
        </p:nvSpPr>
        <p:spPr>
          <a:xfrm>
            <a:off x="10495558" y="2857640"/>
            <a:ext cx="902811" cy="36933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72,2 %</a:t>
            </a:r>
          </a:p>
        </p:txBody>
      </p:sp>
    </p:spTree>
    <p:extLst>
      <p:ext uri="{BB962C8B-B14F-4D97-AF65-F5344CB8AC3E}">
        <p14:creationId xmlns:p14="http://schemas.microsoft.com/office/powerpoint/2010/main" val="1648826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6587" y="316074"/>
            <a:ext cx="10683056" cy="665001"/>
          </a:xfrm>
        </p:spPr>
        <p:txBody>
          <a:bodyPr>
            <a:normAutofit/>
          </a:bodyPr>
          <a:lstStyle/>
          <a:p>
            <a:pPr algn="l"/>
            <a:r>
              <a:rPr lang="fr-FR" sz="4000" dirty="0"/>
              <a:t>Exemple en CPGE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8" name="Sous-titre 5">
            <a:extLst>
              <a:ext uri="{FF2B5EF4-FFF2-40B4-BE49-F238E27FC236}">
                <a16:creationId xmlns:a16="http://schemas.microsoft.com/office/drawing/2014/main" id="{08D81396-9DE1-4208-9CCD-5C91C962EEFD}"/>
              </a:ext>
            </a:extLst>
          </p:cNvPr>
          <p:cNvSpPr txBox="1">
            <a:spLocks/>
          </p:cNvSpPr>
          <p:nvPr/>
        </p:nvSpPr>
        <p:spPr>
          <a:xfrm>
            <a:off x="546588" y="971209"/>
            <a:ext cx="10683055" cy="74353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rgbClr val="2138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600" dirty="0"/>
              <a:t>Statistiques</a:t>
            </a:r>
          </a:p>
          <a:p>
            <a:pPr algn="l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633E913-10AD-4C91-997D-281FBA00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49" y="1956401"/>
            <a:ext cx="11335901" cy="37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6587" y="316074"/>
            <a:ext cx="10683056" cy="665001"/>
          </a:xfrm>
        </p:spPr>
        <p:txBody>
          <a:bodyPr>
            <a:normAutofit/>
          </a:bodyPr>
          <a:lstStyle/>
          <a:p>
            <a:pPr algn="l"/>
            <a:r>
              <a:rPr lang="fr-FR" sz="4000" dirty="0"/>
              <a:t>Exemple en CPGE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FAC9216A-8765-4656-9E0E-2A32FD2B5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49" y="1113836"/>
            <a:ext cx="10683055" cy="74353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sz="2600" dirty="0"/>
              <a:t>Exemple de dossier :</a:t>
            </a:r>
          </a:p>
          <a:p>
            <a:pPr algn="l"/>
            <a:r>
              <a:rPr lang="fr-FR" dirty="0"/>
              <a:t>Il y a </a:t>
            </a:r>
            <a:r>
              <a:rPr lang="fr-FR" b="1" dirty="0"/>
              <a:t>anonymisation </a:t>
            </a:r>
            <a:r>
              <a:rPr lang="fr-FR" dirty="0"/>
              <a:t>des nom, prénom, adresse et âge du candidat (sauf pour l’attribution d’une place en internat)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0774" y="2505768"/>
            <a:ext cx="1423580" cy="298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7BC7C7-9CD8-48A0-B18E-09238A426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53" y="1990136"/>
            <a:ext cx="9601693" cy="400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6587" y="316074"/>
            <a:ext cx="10683056" cy="665001"/>
          </a:xfrm>
        </p:spPr>
        <p:txBody>
          <a:bodyPr>
            <a:normAutofit/>
          </a:bodyPr>
          <a:lstStyle/>
          <a:p>
            <a:pPr algn="l"/>
            <a:r>
              <a:rPr lang="fr-FR" sz="4000" dirty="0"/>
              <a:t>Exemple en CPGE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FAC9216A-8765-4656-9E0E-2A32FD2B5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749" y="1113836"/>
            <a:ext cx="10683055" cy="743539"/>
          </a:xfrm>
        </p:spPr>
        <p:txBody>
          <a:bodyPr>
            <a:normAutofit/>
          </a:bodyPr>
          <a:lstStyle/>
          <a:p>
            <a:pPr algn="l"/>
            <a:r>
              <a:rPr lang="fr-FR" sz="2000" dirty="0"/>
              <a:t>Exemple de dossier 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D7B056-4258-4AC2-90B8-B67F37494FA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74" y="1714500"/>
            <a:ext cx="5754626" cy="4696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BF0573-5F66-4A73-AD9E-4EDD570B993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75" y="136525"/>
            <a:ext cx="5657851" cy="6274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8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9539" y="104503"/>
            <a:ext cx="10972800" cy="1219000"/>
          </a:xfrm>
        </p:spPr>
        <p:txBody>
          <a:bodyPr/>
          <a:lstStyle/>
          <a:p>
            <a:r>
              <a:rPr lang="fr-FR" dirty="0"/>
              <a:t>Exemple en STS Métiers de la chimie </a:t>
            </a:r>
            <a:br>
              <a:rPr lang="fr-FR" dirty="0"/>
            </a:br>
            <a:r>
              <a:rPr lang="fr-FR" dirty="0"/>
              <a:t>(non apprentissage)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Existence de trois sous-groupes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96850" y="2297154"/>
            <a:ext cx="8856502" cy="325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5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19539" y="191589"/>
            <a:ext cx="10972800" cy="1131914"/>
          </a:xfrm>
        </p:spPr>
        <p:txBody>
          <a:bodyPr/>
          <a:lstStyle/>
          <a:p>
            <a:r>
              <a:rPr lang="fr-FR" dirty="0"/>
              <a:t>Exemple en STS Métiers de la chimie </a:t>
            </a:r>
            <a:br>
              <a:rPr lang="fr-FR" dirty="0"/>
            </a:br>
            <a:r>
              <a:rPr lang="fr-FR" dirty="0"/>
              <a:t>(non apprentissage)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609600" y="1860332"/>
            <a:ext cx="6789490" cy="4023634"/>
          </a:xfrm>
        </p:spPr>
        <p:txBody>
          <a:bodyPr/>
          <a:lstStyle/>
          <a:p>
            <a:r>
              <a:rPr lang="fr-FR" dirty="0"/>
              <a:t>Répartition proposée par l’interface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04807" y="1747482"/>
            <a:ext cx="4706224" cy="499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6721" y="2336697"/>
            <a:ext cx="4983018" cy="41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40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71641" y="2908467"/>
            <a:ext cx="9601654" cy="2821962"/>
          </a:xfrm>
        </p:spPr>
        <p:txBody>
          <a:bodyPr>
            <a:normAutofit/>
          </a:bodyPr>
          <a:lstStyle/>
          <a:p>
            <a:pPr algn="l"/>
            <a:r>
              <a:rPr lang="fr-FR" sz="1800" b="1" dirty="0"/>
              <a:t>Cécile Bruyère		</a:t>
            </a:r>
            <a:r>
              <a:rPr lang="fr-FR" sz="1800" dirty="0"/>
              <a:t>Inspectrice générale de l’éducation, du sport et de la recherche</a:t>
            </a:r>
          </a:p>
          <a:p>
            <a:pPr algn="l"/>
            <a:r>
              <a:rPr lang="fr-FR" sz="1800" b="1" dirty="0"/>
              <a:t>Bénédicte de Bonneval</a:t>
            </a:r>
            <a:r>
              <a:rPr lang="fr-FR" sz="1800" dirty="0"/>
              <a:t>	Maître de conférences, Université Toulouse III</a:t>
            </a:r>
          </a:p>
          <a:p>
            <a:pPr algn="l"/>
            <a:r>
              <a:rPr lang="fr-FR" sz="1800" b="1" dirty="0"/>
              <a:t>Julien Bonin</a:t>
            </a:r>
            <a:r>
              <a:rPr lang="fr-FR" sz="1800" dirty="0"/>
              <a:t>		Maître de conférences, Université de Paris</a:t>
            </a:r>
          </a:p>
          <a:p>
            <a:pPr algn="l"/>
            <a:r>
              <a:rPr lang="fr-FR" sz="1800" b="1" dirty="0"/>
              <a:t>Myriam </a:t>
            </a:r>
            <a:r>
              <a:rPr lang="fr-FR" sz="1800" b="1" dirty="0" err="1"/>
              <a:t>Peronnet</a:t>
            </a:r>
            <a:r>
              <a:rPr lang="fr-FR" sz="1800" dirty="0"/>
              <a:t>		Professeur des universités, Université Claude Bernard, Lyon 1</a:t>
            </a:r>
          </a:p>
          <a:p>
            <a:pPr algn="l"/>
            <a:r>
              <a:rPr lang="fr-FR" sz="1800" b="1" dirty="0"/>
              <a:t>Muriel Roux</a:t>
            </a:r>
            <a:r>
              <a:rPr lang="fr-FR" sz="1800" dirty="0"/>
              <a:t>		Enseignante de chimie en CPGE, Orsay</a:t>
            </a:r>
          </a:p>
          <a:p>
            <a:pPr algn="l"/>
            <a:r>
              <a:rPr lang="fr-FR" sz="1800" b="1" dirty="0"/>
              <a:t>Xavier Bataille</a:t>
            </a:r>
            <a:r>
              <a:rPr lang="fr-FR" sz="1800" dirty="0"/>
              <a:t>		Enseignant de chimie en STS Métiers de la chimie, Paris</a:t>
            </a:r>
          </a:p>
          <a:p>
            <a:pPr algn="l"/>
            <a:r>
              <a:rPr lang="fr-FR" sz="1800" b="1" dirty="0"/>
              <a:t>Vincent Blanchard</a:t>
            </a:r>
            <a:r>
              <a:rPr lang="fr-FR" sz="1800" dirty="0"/>
              <a:t>		Enseignant en IUT, Orsay</a:t>
            </a:r>
          </a:p>
          <a:p>
            <a:pPr algn="l"/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803762" y="274320"/>
            <a:ext cx="10683056" cy="2318229"/>
          </a:xfrm>
        </p:spPr>
        <p:txBody>
          <a:bodyPr>
            <a:noAutofit/>
          </a:bodyPr>
          <a:lstStyle/>
          <a:p>
            <a:r>
              <a:rPr lang="fr-FR" sz="4000" b="1" dirty="0" smtClean="0"/>
              <a:t>Table ronde</a:t>
            </a:r>
            <a:br>
              <a:rPr lang="fr-FR" sz="4000" b="1" dirty="0" smtClean="0"/>
            </a:br>
            <a:r>
              <a:rPr lang="fr-FR" sz="4000" dirty="0" smtClean="0"/>
              <a:t>A </a:t>
            </a:r>
            <a:r>
              <a:rPr lang="fr-FR" sz="4000" dirty="0"/>
              <a:t>propos des dossiers </a:t>
            </a:r>
            <a:r>
              <a:rPr lang="fr-FR" sz="4000" dirty="0" err="1" smtClean="0"/>
              <a:t>Parcoursup</a:t>
            </a:r>
            <a:r>
              <a:rPr lang="fr-FR" sz="4000" dirty="0" smtClean="0"/>
              <a:t> : </a:t>
            </a:r>
            <a:r>
              <a:rPr lang="fr-FR" sz="4000" dirty="0"/>
              <a:t>constitution des dossiers et analyse des dossiers dans différentes formations</a:t>
            </a:r>
          </a:p>
        </p:txBody>
      </p:sp>
    </p:spTree>
    <p:extLst>
      <p:ext uri="{BB962C8B-B14F-4D97-AF65-F5344CB8AC3E}">
        <p14:creationId xmlns:p14="http://schemas.microsoft.com/office/powerpoint/2010/main" val="308460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des données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866" y="1197818"/>
            <a:ext cx="10938934" cy="492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683998" y="516273"/>
            <a:ext cx="18002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51216" y="4323172"/>
            <a:ext cx="39243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0117123" y="3196206"/>
            <a:ext cx="687897" cy="5872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9714452" y="4504887"/>
            <a:ext cx="687897" cy="4278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2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14193" y="254298"/>
            <a:ext cx="10683056" cy="914400"/>
          </a:xfrm>
        </p:spPr>
        <p:txBody>
          <a:bodyPr>
            <a:normAutofit/>
          </a:bodyPr>
          <a:lstStyle/>
          <a:p>
            <a:r>
              <a:rPr lang="fr-FR" sz="4400" dirty="0"/>
              <a:t>Candidatures en B.U.T (ex-DUT) de chimie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14193" y="1473928"/>
            <a:ext cx="10509336" cy="4534986"/>
          </a:xfrm>
        </p:spPr>
        <p:txBody>
          <a:bodyPr>
            <a:normAutofit lnSpcReduction="10000"/>
          </a:bodyPr>
          <a:lstStyle/>
          <a:p>
            <a:pPr algn="l"/>
            <a:r>
              <a:rPr lang="fr-FR" sz="1800" dirty="0"/>
              <a:t>19 départements de chimie, 113 IUT</a:t>
            </a:r>
          </a:p>
          <a:p>
            <a:pPr algn="l"/>
            <a:r>
              <a:rPr lang="fr-FR" sz="1800" dirty="0"/>
              <a:t>Départements de 40 à 130 étudiants</a:t>
            </a:r>
          </a:p>
          <a:p>
            <a:pPr algn="l"/>
            <a:r>
              <a:rPr lang="fr-FR" sz="1800" b="1" dirty="0"/>
              <a:t>Deux files sur </a:t>
            </a:r>
            <a:r>
              <a:rPr lang="fr-FR" sz="1800" b="1" dirty="0" err="1"/>
              <a:t>Parcoursup</a:t>
            </a:r>
            <a:r>
              <a:rPr lang="fr-FR" sz="1800" b="1" dirty="0"/>
              <a:t> </a:t>
            </a:r>
            <a:r>
              <a:rPr lang="fr-FR" sz="1800" dirty="0"/>
              <a:t>: Bacs Technos (STL et autres) et Autres Bacs (bacs généraux, bacs étrangers, équivalences du bac ou diplôme de niveau IV, etc.)</a:t>
            </a:r>
          </a:p>
          <a:p>
            <a:pPr algn="l"/>
            <a:r>
              <a:rPr lang="fr-FR" sz="1800" b="1" dirty="0"/>
              <a:t>Constitution de grands groupes de dossiers pour l’étude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Bacs STL 2021 ou antérieurs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Bacs S antérieurs et bacs généraux avec spécialité M/PC en Terminale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Bacs généraux 2021 avec spécialité PC en Terminale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Autres bacs (bacs étrangers, bacs technos autres que STL, </a:t>
            </a:r>
            <a:r>
              <a:rPr lang="fr-FR" sz="1800" dirty="0" err="1"/>
              <a:t>etc</a:t>
            </a:r>
            <a:r>
              <a:rPr lang="fr-FR" sz="18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800" dirty="0"/>
          </a:p>
          <a:p>
            <a:pPr algn="l"/>
            <a:r>
              <a:rPr lang="fr-FR" sz="1800" b="1" dirty="0"/>
              <a:t>Evaluation des dossiers</a:t>
            </a:r>
            <a:r>
              <a:rPr lang="fr-FR" sz="1800" dirty="0"/>
              <a:t>: notes de </a:t>
            </a:r>
            <a:r>
              <a:rPr lang="fr-FR" sz="1800" i="1" dirty="0"/>
              <a:t>maths</a:t>
            </a:r>
            <a:r>
              <a:rPr lang="fr-FR" sz="1800" dirty="0"/>
              <a:t>, </a:t>
            </a:r>
            <a:r>
              <a:rPr lang="fr-FR" sz="1800" i="1" dirty="0"/>
              <a:t>physique-chimie</a:t>
            </a:r>
            <a:r>
              <a:rPr lang="fr-FR" sz="1800" dirty="0"/>
              <a:t> en </a:t>
            </a:r>
            <a:r>
              <a:rPr lang="fr-FR" sz="1800" i="1" dirty="0"/>
              <a:t>1</a:t>
            </a:r>
            <a:r>
              <a:rPr lang="fr-FR" sz="1800" i="1" baseline="30000" dirty="0"/>
              <a:t>ère</a:t>
            </a:r>
            <a:r>
              <a:rPr lang="fr-FR" sz="1800" i="1" dirty="0"/>
              <a:t> et Terminale </a:t>
            </a:r>
            <a:r>
              <a:rPr lang="fr-FR" sz="1800" dirty="0"/>
              <a:t>+ Français + LV</a:t>
            </a:r>
          </a:p>
          <a:p>
            <a:pPr algn="l"/>
            <a:r>
              <a:rPr lang="fr-FR" sz="1800" dirty="0"/>
              <a:t>Appréciations de l’équipe enseignante, assiduité, motivation / projet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238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7333" y="58356"/>
            <a:ext cx="10683056" cy="914400"/>
          </a:xfrm>
        </p:spPr>
        <p:txBody>
          <a:bodyPr>
            <a:normAutofit/>
          </a:bodyPr>
          <a:lstStyle/>
          <a:p>
            <a:r>
              <a:rPr lang="fr-FR" sz="4400" dirty="0"/>
              <a:t>Candidatures en B.U.T (ex-DUT) de chimie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814193" y="1114030"/>
            <a:ext cx="10509336" cy="524232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rgbClr val="21387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fr-FR" sz="2400" b="1" dirty="0"/>
              <a:t>Focus sur les bacs technologiques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 STL spécialité SPCL (sciences physiques et chimie de laboratoire)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 STL spécialité BBB (biologie, biochimie et biotechnologies)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Autres Bacs Techno (STI2D, ST2S)</a:t>
            </a:r>
          </a:p>
          <a:p>
            <a:pPr algn="l">
              <a:spcBef>
                <a:spcPts val="0"/>
              </a:spcBef>
            </a:pPr>
            <a:endParaRPr lang="fr-FR" sz="13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Bacs STL représentent 65 à 80% des candidatures totales Bac technos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75 à 90% de classement des dossiers STL</a:t>
            </a:r>
          </a:p>
          <a:p>
            <a:pPr algn="l">
              <a:spcBef>
                <a:spcPts val="0"/>
              </a:spcBef>
            </a:pPr>
            <a:endParaRPr lang="fr-FR" sz="15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dirty="0"/>
              <a:t>Quotas fixés : </a:t>
            </a:r>
            <a:r>
              <a:rPr lang="fr-FR" sz="1800" b="1" dirty="0"/>
              <a:t>20 à 45% en fonction du rectorat </a:t>
            </a:r>
            <a:r>
              <a:rPr lang="fr-FR" sz="1800" dirty="0"/>
              <a:t>(fonction du vivier local)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800" b="1" dirty="0"/>
              <a:t>Taux de pression 1,5 à 3,5 fois plus grand pour les autres bacs que pour les bacs technos (en particulier STL)</a:t>
            </a:r>
          </a:p>
          <a:p>
            <a:pPr algn="l">
              <a:spcBef>
                <a:spcPts val="0"/>
              </a:spcBef>
            </a:pPr>
            <a:endParaRPr lang="fr-FR" sz="900" dirty="0"/>
          </a:p>
          <a:p>
            <a:pPr algn="l"/>
            <a:r>
              <a:rPr lang="fr-FR" sz="1800" dirty="0"/>
              <a:t>Souvent épuisement des listes malgré un taux de classement supérieur à 75%</a:t>
            </a:r>
          </a:p>
          <a:p>
            <a:pPr algn="l"/>
            <a:endParaRPr lang="fr-FR" sz="1800" dirty="0"/>
          </a:p>
          <a:p>
            <a:pPr algn="l"/>
            <a:r>
              <a:rPr lang="fr-FR" sz="1800" i="1" dirty="0"/>
              <a:t>Exemple d’un cas du département de chimie de l’IUT de XXXXX (2021)</a:t>
            </a:r>
          </a:p>
          <a:p>
            <a:pPr algn="l"/>
            <a:r>
              <a:rPr lang="fr-FR" sz="1800" i="1" dirty="0"/>
              <a:t>   174 dossiers bacs technos (dont 113 STL) + 572 dossiers autres (dont 543 dossiers avec profils M et/ou PC)</a:t>
            </a:r>
          </a:p>
          <a:p>
            <a:pPr algn="l"/>
            <a:r>
              <a:rPr lang="fr-FR" sz="1800" i="1" dirty="0"/>
              <a:t>   42 places réservées bacs technos + 58 places autres candidats</a:t>
            </a:r>
          </a:p>
          <a:p>
            <a:pPr algn="l"/>
            <a:r>
              <a:rPr lang="fr-FR" sz="1800" i="1"/>
              <a:t>   =&gt; Taux </a:t>
            </a:r>
            <a:r>
              <a:rPr lang="fr-FR" sz="1800" i="1" dirty="0"/>
              <a:t>de pression  : 174/42 =</a:t>
            </a:r>
            <a:r>
              <a:rPr lang="fr-FR" sz="1800" b="1" i="1" dirty="0"/>
              <a:t> 4,1 </a:t>
            </a:r>
            <a:r>
              <a:rPr lang="fr-FR" sz="1800" i="1" dirty="0"/>
              <a:t>et 572/58 = </a:t>
            </a:r>
            <a:r>
              <a:rPr lang="fr-FR" sz="1800" b="1" i="1" dirty="0"/>
              <a:t>9,9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3519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E79C14D-E3CA-EC44-86C3-7BC14BB00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"/>
            <a:ext cx="12192000" cy="68509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B84ACE-F098-D943-B6C5-722829C83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481" y="1065126"/>
            <a:ext cx="10530673" cy="2458974"/>
          </a:xfrm>
        </p:spPr>
        <p:txBody>
          <a:bodyPr>
            <a:normAutofit/>
          </a:bodyPr>
          <a:lstStyle/>
          <a:p>
            <a:r>
              <a:rPr lang="fr-FR" dirty="0"/>
              <a:t>Merci pour votre écoute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8BBA97-7482-3A4A-888D-4A688FAC7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06C589-1D9F-DE42-86B3-B92C5596D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26" y="4846054"/>
            <a:ext cx="2041211" cy="1052500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35387DB9-1777-3E4E-8CE8-9DD8F19B7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13" y="4846054"/>
            <a:ext cx="2337080" cy="10513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A51B89-DE04-6E40-BAFF-FB2B04B84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040" y="4850486"/>
            <a:ext cx="1706880" cy="10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931" y="637763"/>
            <a:ext cx="5167223" cy="508958"/>
          </a:xfrm>
        </p:spPr>
        <p:txBody>
          <a:bodyPr>
            <a:noAutofit/>
          </a:bodyPr>
          <a:lstStyle/>
          <a:p>
            <a:pPr algn="l"/>
            <a:r>
              <a:rPr lang="fr-FR" sz="2800" dirty="0"/>
              <a:t>Les informations sur les formations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068D01-529D-4765-A4E0-5219EDB918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/>
          <a:stretch/>
        </p:blipFill>
        <p:spPr>
          <a:xfrm>
            <a:off x="0" y="1271545"/>
            <a:ext cx="6245884" cy="50537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253F10-E51C-4965-942B-679DE38B8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/>
          <a:stretch/>
        </p:blipFill>
        <p:spPr>
          <a:xfrm>
            <a:off x="6455838" y="94259"/>
            <a:ext cx="5709224" cy="436932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7B1CDB-01F1-499D-B1E5-67D52A2C9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38" y="4500857"/>
            <a:ext cx="5678630" cy="2008442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4FE372A-1274-48EB-9922-4EAA8B914889}"/>
              </a:ext>
            </a:extLst>
          </p:cNvPr>
          <p:cNvSpPr/>
          <p:nvPr/>
        </p:nvSpPr>
        <p:spPr>
          <a:xfrm>
            <a:off x="107931" y="1292112"/>
            <a:ext cx="1105988" cy="29294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C712CEC-34A8-43DB-931F-C356149752A2}"/>
              </a:ext>
            </a:extLst>
          </p:cNvPr>
          <p:cNvSpPr/>
          <p:nvPr/>
        </p:nvSpPr>
        <p:spPr>
          <a:xfrm>
            <a:off x="6455838" y="94259"/>
            <a:ext cx="1105988" cy="29294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BAEA840-47BE-4FF1-B4BB-7022ADD885E3}"/>
              </a:ext>
            </a:extLst>
          </p:cNvPr>
          <p:cNvSpPr/>
          <p:nvPr/>
        </p:nvSpPr>
        <p:spPr>
          <a:xfrm>
            <a:off x="6455838" y="4591362"/>
            <a:ext cx="1105988" cy="29294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F811C55B-2724-4117-A778-07ACCF57E2CB}"/>
              </a:ext>
            </a:extLst>
          </p:cNvPr>
          <p:cNvSpPr/>
          <p:nvPr/>
        </p:nvSpPr>
        <p:spPr>
          <a:xfrm>
            <a:off x="4523260" y="1949608"/>
            <a:ext cx="1722624" cy="63378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04DD1C6-2C60-4529-B5AB-5D017CDFB748}"/>
              </a:ext>
            </a:extLst>
          </p:cNvPr>
          <p:cNvSpPr/>
          <p:nvPr/>
        </p:nvSpPr>
        <p:spPr>
          <a:xfrm>
            <a:off x="10552971" y="685568"/>
            <a:ext cx="1612091" cy="585977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03250D7-C2CC-4D3C-883A-7E0803DFF7BF}"/>
              </a:ext>
            </a:extLst>
          </p:cNvPr>
          <p:cNvSpPr/>
          <p:nvPr/>
        </p:nvSpPr>
        <p:spPr>
          <a:xfrm>
            <a:off x="10634134" y="5875518"/>
            <a:ext cx="1500333" cy="63378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BE58270-55E4-4121-B139-ADADAE5A526A}"/>
              </a:ext>
            </a:extLst>
          </p:cNvPr>
          <p:cNvSpPr/>
          <p:nvPr/>
        </p:nvSpPr>
        <p:spPr>
          <a:xfrm>
            <a:off x="4523260" y="3164644"/>
            <a:ext cx="1722624" cy="63378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0409DC7-979E-4158-9267-70D1CAE7D321}"/>
              </a:ext>
            </a:extLst>
          </p:cNvPr>
          <p:cNvSpPr/>
          <p:nvPr/>
        </p:nvSpPr>
        <p:spPr>
          <a:xfrm>
            <a:off x="1531865" y="3164644"/>
            <a:ext cx="1722624" cy="63378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205765" y="20567"/>
            <a:ext cx="6250073" cy="6650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21387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000" dirty="0"/>
              <a:t>Exemple à l’Université</a:t>
            </a:r>
          </a:p>
        </p:txBody>
      </p:sp>
    </p:spTree>
    <p:extLst>
      <p:ext uri="{BB962C8B-B14F-4D97-AF65-F5344CB8AC3E}">
        <p14:creationId xmlns:p14="http://schemas.microsoft.com/office/powerpoint/2010/main" val="32269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D553C3F-5E49-4204-B416-17D22C6B8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8" y="162061"/>
            <a:ext cx="9184897" cy="6194289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C7AA0E48-5E5D-4B6C-84DF-5BD8EE7C57BC}"/>
              </a:ext>
            </a:extLst>
          </p:cNvPr>
          <p:cNvSpPr/>
          <p:nvPr/>
        </p:nvSpPr>
        <p:spPr>
          <a:xfrm>
            <a:off x="603849" y="1009290"/>
            <a:ext cx="2044461" cy="12680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9940844-5E20-4BAF-8E9A-2446B215C866}"/>
              </a:ext>
            </a:extLst>
          </p:cNvPr>
          <p:cNvSpPr/>
          <p:nvPr/>
        </p:nvSpPr>
        <p:spPr>
          <a:xfrm>
            <a:off x="2490799" y="5262113"/>
            <a:ext cx="7686136" cy="1199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9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70C785D-4011-45E8-836D-0BC48C6DF1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31" y="182472"/>
            <a:ext cx="8000087" cy="29273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E298997-B8FE-4729-850A-E698499FC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615" y="3507328"/>
            <a:ext cx="9256429" cy="281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4529D0-304A-486F-B449-759B24D297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8" y="0"/>
            <a:ext cx="8492896" cy="41751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3F6555-8D3A-43FA-825D-D961F063C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40" y="4451773"/>
            <a:ext cx="8492896" cy="23538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39E143-2AF4-4D0C-84E1-32BE0D30BB64}"/>
              </a:ext>
            </a:extLst>
          </p:cNvPr>
          <p:cNvSpPr txBox="1"/>
          <p:nvPr/>
        </p:nvSpPr>
        <p:spPr>
          <a:xfrm rot="16200000">
            <a:off x="-780438" y="2791318"/>
            <a:ext cx="2840778" cy="480131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spc="-100" baseline="0">
                <a:solidFill>
                  <a:srgbClr val="2138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CADRE NATIONAL</a:t>
            </a:r>
          </a:p>
        </p:txBody>
      </p:sp>
    </p:spTree>
    <p:extLst>
      <p:ext uri="{BB962C8B-B14F-4D97-AF65-F5344CB8AC3E}">
        <p14:creationId xmlns:p14="http://schemas.microsoft.com/office/powerpoint/2010/main" val="24151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04FDB80-7384-4808-B6C1-364F16AE3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" y="829238"/>
            <a:ext cx="6610039" cy="33117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618D02C-174A-44DE-A0B6-43848FD34121}"/>
              </a:ext>
            </a:extLst>
          </p:cNvPr>
          <p:cNvSpPr txBox="1"/>
          <p:nvPr/>
        </p:nvSpPr>
        <p:spPr>
          <a:xfrm>
            <a:off x="98368" y="124663"/>
            <a:ext cx="4192439" cy="480131"/>
          </a:xfrm>
          <a:prstGeom prst="rect">
            <a:avLst/>
          </a:prstGeom>
        </p:spPr>
        <p:txBody>
          <a:bodyPr anchor="b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spc="-100" baseline="0">
                <a:solidFill>
                  <a:srgbClr val="21387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CADRE DE LA FORMATION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B240CA5-B375-4AB7-9DA6-7FE6EE2DE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22" y="677835"/>
            <a:ext cx="5346940" cy="355329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C7DE1F-9F76-4BBF-AE13-7E4E20ABA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8" y="4405105"/>
            <a:ext cx="4925670" cy="167286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5D72739-7475-4228-9BEB-FC59410AE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256" y="4256868"/>
            <a:ext cx="5527376" cy="2571765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FF566920-9805-4290-90CF-0F63923063C8}"/>
              </a:ext>
            </a:extLst>
          </p:cNvPr>
          <p:cNvSpPr txBox="1"/>
          <p:nvPr/>
        </p:nvSpPr>
        <p:spPr>
          <a:xfrm>
            <a:off x="6566256" y="0"/>
            <a:ext cx="557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Algorithme de classement en mots !</a:t>
            </a:r>
          </a:p>
          <a:p>
            <a:r>
              <a:rPr lang="fr-FR" dirty="0">
                <a:solidFill>
                  <a:srgbClr val="C00000"/>
                </a:solidFill>
              </a:rPr>
              <a:t>Essentiel &gt; très important &gt; important &gt; complémentaire</a:t>
            </a:r>
          </a:p>
        </p:txBody>
      </p:sp>
    </p:spTree>
    <p:extLst>
      <p:ext uri="{BB962C8B-B14F-4D97-AF65-F5344CB8AC3E}">
        <p14:creationId xmlns:p14="http://schemas.microsoft.com/office/powerpoint/2010/main" val="154181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9507C3-A6C4-8A47-8840-413B10C7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3A51E63-CCBD-3549-A00C-0BA1580711C4}"/>
              </a:ext>
            </a:extLst>
          </p:cNvPr>
          <p:cNvGrpSpPr/>
          <p:nvPr/>
        </p:nvGrpSpPr>
        <p:grpSpPr>
          <a:xfrm>
            <a:off x="674914" y="2136997"/>
            <a:ext cx="9920502" cy="4441068"/>
            <a:chOff x="-269520" y="1474597"/>
            <a:chExt cx="9232502" cy="532641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D82769F-7265-514C-858A-1DD162F976B7}"/>
                </a:ext>
              </a:extLst>
            </p:cNvPr>
            <p:cNvGrpSpPr/>
            <p:nvPr/>
          </p:nvGrpSpPr>
          <p:grpSpPr>
            <a:xfrm>
              <a:off x="-269520" y="1474597"/>
              <a:ext cx="9232502" cy="4978739"/>
              <a:chOff x="-269520" y="1665036"/>
              <a:chExt cx="9232502" cy="4978739"/>
            </a:xfrm>
          </p:grpSpPr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0B4B289F-6FA7-D14D-B732-5F426BE4CED1}"/>
                  </a:ext>
                </a:extLst>
              </p:cNvPr>
              <p:cNvGrpSpPr/>
              <p:nvPr/>
            </p:nvGrpSpPr>
            <p:grpSpPr>
              <a:xfrm>
                <a:off x="1760574" y="1665036"/>
                <a:ext cx="5571074" cy="933813"/>
                <a:chOff x="1189558" y="1097195"/>
                <a:chExt cx="6102517" cy="934640"/>
              </a:xfrm>
            </p:grpSpPr>
            <p:sp>
              <p:nvSpPr>
                <p:cNvPr id="58" name="Rectangle : coins arrondis 82">
                  <a:extLst>
                    <a:ext uri="{FF2B5EF4-FFF2-40B4-BE49-F238E27FC236}">
                      <a16:creationId xmlns:a16="http://schemas.microsoft.com/office/drawing/2014/main" id="{021C7C5A-B432-944B-8951-3CC11E7D78D9}"/>
                    </a:ext>
                  </a:extLst>
                </p:cNvPr>
                <p:cNvSpPr/>
                <p:nvPr/>
              </p:nvSpPr>
              <p:spPr>
                <a:xfrm>
                  <a:off x="3471134" y="1097195"/>
                  <a:ext cx="1440160" cy="423094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L1 PCSI</a:t>
                  </a:r>
                </a:p>
              </p:txBody>
            </p:sp>
            <p:grpSp>
              <p:nvGrpSpPr>
                <p:cNvPr id="59" name="Groupe 58">
                  <a:extLst>
                    <a:ext uri="{FF2B5EF4-FFF2-40B4-BE49-F238E27FC236}">
                      <a16:creationId xmlns:a16="http://schemas.microsoft.com/office/drawing/2014/main" id="{2DBF5B07-75F7-B542-9307-995ED8567A13}"/>
                    </a:ext>
                  </a:extLst>
                </p:cNvPr>
                <p:cNvGrpSpPr/>
                <p:nvPr/>
              </p:nvGrpSpPr>
              <p:grpSpPr>
                <a:xfrm>
                  <a:off x="1189558" y="1587991"/>
                  <a:ext cx="2966783" cy="435904"/>
                  <a:chOff x="1547664" y="1577914"/>
                  <a:chExt cx="2966783" cy="435904"/>
                </a:xfrm>
              </p:grpSpPr>
              <p:cxnSp>
                <p:nvCxnSpPr>
                  <p:cNvPr id="64" name="Connecteur droit avec flèche 63">
                    <a:extLst>
                      <a:ext uri="{FF2B5EF4-FFF2-40B4-BE49-F238E27FC236}">
                        <a16:creationId xmlns:a16="http://schemas.microsoft.com/office/drawing/2014/main" id="{6BA5E531-FB0F-4C4A-8C5A-0A26DF8EA7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547664" y="1577914"/>
                    <a:ext cx="2592290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5" name="Connecteur droit avec flèche 64">
                    <a:extLst>
                      <a:ext uri="{FF2B5EF4-FFF2-40B4-BE49-F238E27FC236}">
                        <a16:creationId xmlns:a16="http://schemas.microsoft.com/office/drawing/2014/main" id="{2CC7EF90-2E23-FD4E-9D40-26F33DA67A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32" y="1577914"/>
                    <a:ext cx="1296146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" name="Connecteur droit avec flèche 65">
                    <a:extLst>
                      <a:ext uri="{FF2B5EF4-FFF2-40B4-BE49-F238E27FC236}">
                        <a16:creationId xmlns:a16="http://schemas.microsoft.com/office/drawing/2014/main" id="{FB4D66EC-9B8F-DF4A-929C-FBB3DC3FD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50965" y="1577914"/>
                    <a:ext cx="563482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60" name="Groupe 59">
                  <a:extLst>
                    <a:ext uri="{FF2B5EF4-FFF2-40B4-BE49-F238E27FC236}">
                      <a16:creationId xmlns:a16="http://schemas.microsoft.com/office/drawing/2014/main" id="{9A653BD9-D949-3A42-907B-F8EE9039DB85}"/>
                    </a:ext>
                  </a:extLst>
                </p:cNvPr>
                <p:cNvGrpSpPr/>
                <p:nvPr/>
              </p:nvGrpSpPr>
              <p:grpSpPr>
                <a:xfrm flipH="1">
                  <a:off x="4325292" y="1595931"/>
                  <a:ext cx="2966783" cy="435904"/>
                  <a:chOff x="1547664" y="1577914"/>
                  <a:chExt cx="2966783" cy="435904"/>
                </a:xfrm>
              </p:grpSpPr>
              <p:cxnSp>
                <p:nvCxnSpPr>
                  <p:cNvPr id="61" name="Connecteur droit avec flèche 60">
                    <a:extLst>
                      <a:ext uri="{FF2B5EF4-FFF2-40B4-BE49-F238E27FC236}">
                        <a16:creationId xmlns:a16="http://schemas.microsoft.com/office/drawing/2014/main" id="{6A5CB70E-38DA-3C4D-AA76-4A8A2BA27B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547664" y="1577914"/>
                    <a:ext cx="2592290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2" name="Connecteur droit avec flèche 61">
                    <a:extLst>
                      <a:ext uri="{FF2B5EF4-FFF2-40B4-BE49-F238E27FC236}">
                        <a16:creationId xmlns:a16="http://schemas.microsoft.com/office/drawing/2014/main" id="{1E4507F6-0AD5-BF41-86CE-8F09BC0EAB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32" y="1577914"/>
                    <a:ext cx="1296146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3" name="Connecteur droit avec flèche 62">
                    <a:extLst>
                      <a:ext uri="{FF2B5EF4-FFF2-40B4-BE49-F238E27FC236}">
                        <a16:creationId xmlns:a16="http://schemas.microsoft.com/office/drawing/2014/main" id="{2B069300-A593-A741-8C3A-7B94934686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950965" y="1577914"/>
                    <a:ext cx="563482" cy="435904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7" name="Rectangle : coins arrondis 34">
                <a:extLst>
                  <a:ext uri="{FF2B5EF4-FFF2-40B4-BE49-F238E27FC236}">
                    <a16:creationId xmlns:a16="http://schemas.microsoft.com/office/drawing/2014/main" id="{BD7E18B5-D87E-6D4F-80C2-A31FBA722FB6}"/>
                  </a:ext>
                </a:extLst>
              </p:cNvPr>
              <p:cNvSpPr/>
              <p:nvPr/>
            </p:nvSpPr>
            <p:spPr>
              <a:xfrm>
                <a:off x="880633" y="6081299"/>
                <a:ext cx="7476780" cy="562476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b="1" dirty="0"/>
                  <a:t>Masters</a:t>
                </a:r>
              </a:p>
            </p:txBody>
          </p:sp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854AF87D-59A3-834C-88DC-A5576C8236E1}"/>
                  </a:ext>
                </a:extLst>
              </p:cNvPr>
              <p:cNvGrpSpPr/>
              <p:nvPr/>
            </p:nvGrpSpPr>
            <p:grpSpPr>
              <a:xfrm>
                <a:off x="891020" y="4204304"/>
                <a:ext cx="8023961" cy="1526501"/>
                <a:chOff x="891020" y="4204304"/>
                <a:chExt cx="8023961" cy="1526501"/>
              </a:xfrm>
            </p:grpSpPr>
            <p:sp>
              <p:nvSpPr>
                <p:cNvPr id="46" name="Rectangle : coins arrondis 59">
                  <a:extLst>
                    <a:ext uri="{FF2B5EF4-FFF2-40B4-BE49-F238E27FC236}">
                      <a16:creationId xmlns:a16="http://schemas.microsoft.com/office/drawing/2014/main" id="{8BCADE18-3697-104E-84F5-54B54BBE80D2}"/>
                    </a:ext>
                  </a:extLst>
                </p:cNvPr>
                <p:cNvSpPr/>
                <p:nvPr/>
              </p:nvSpPr>
              <p:spPr>
                <a:xfrm rot="16200000">
                  <a:off x="365744" y="4734689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Physique</a:t>
                  </a:r>
                </a:p>
              </p:txBody>
            </p:sp>
            <p:sp>
              <p:nvSpPr>
                <p:cNvPr id="47" name="Rectangle : coins arrondis 60">
                  <a:extLst>
                    <a:ext uri="{FF2B5EF4-FFF2-40B4-BE49-F238E27FC236}">
                      <a16:creationId xmlns:a16="http://schemas.microsoft.com/office/drawing/2014/main" id="{3469BAA8-771E-3A41-8D5B-A89605E42892}"/>
                    </a:ext>
                  </a:extLst>
                </p:cNvPr>
                <p:cNvSpPr/>
                <p:nvPr/>
              </p:nvSpPr>
              <p:spPr>
                <a:xfrm rot="16200000">
                  <a:off x="917612" y="4729691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Ingénierie physique</a:t>
                  </a:r>
                </a:p>
              </p:txBody>
            </p:sp>
            <p:sp>
              <p:nvSpPr>
                <p:cNvPr id="48" name="Rectangle : coins arrondis 61">
                  <a:extLst>
                    <a:ext uri="{FF2B5EF4-FFF2-40B4-BE49-F238E27FC236}">
                      <a16:creationId xmlns:a16="http://schemas.microsoft.com/office/drawing/2014/main" id="{E27F6967-DCC9-804B-B716-C842671B224C}"/>
                    </a:ext>
                  </a:extLst>
                </p:cNvPr>
                <p:cNvSpPr/>
                <p:nvPr/>
              </p:nvSpPr>
              <p:spPr>
                <a:xfrm rot="16200000">
                  <a:off x="2224614" y="4734689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Chimie</a:t>
                  </a:r>
                </a:p>
              </p:txBody>
            </p:sp>
            <p:sp>
              <p:nvSpPr>
                <p:cNvPr id="49" name="Rectangle : coins arrondis 62">
                  <a:extLst>
                    <a:ext uri="{FF2B5EF4-FFF2-40B4-BE49-F238E27FC236}">
                      <a16:creationId xmlns:a16="http://schemas.microsoft.com/office/drawing/2014/main" id="{C4C1A1E3-7420-D644-A798-B39C60FB25C8}"/>
                    </a:ext>
                  </a:extLst>
                </p:cNvPr>
                <p:cNvSpPr/>
                <p:nvPr/>
              </p:nvSpPr>
              <p:spPr>
                <a:xfrm rot="16200000">
                  <a:off x="1478874" y="4729580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Sciences de la matière  * </a:t>
                  </a:r>
                </a:p>
              </p:txBody>
            </p:sp>
            <p:sp>
              <p:nvSpPr>
                <p:cNvPr id="50" name="Rectangle : coins arrondis 63">
                  <a:extLst>
                    <a:ext uri="{FF2B5EF4-FFF2-40B4-BE49-F238E27FC236}">
                      <a16:creationId xmlns:a16="http://schemas.microsoft.com/office/drawing/2014/main" id="{643913F7-24BC-0047-9A5A-DE7318099378}"/>
                    </a:ext>
                  </a:extLst>
                </p:cNvPr>
                <p:cNvSpPr/>
                <p:nvPr/>
              </p:nvSpPr>
              <p:spPr>
                <a:xfrm rot="16200000">
                  <a:off x="5389737" y="4526709"/>
                  <a:ext cx="1510662" cy="884066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Génie civil et construction. *</a:t>
                  </a:r>
                </a:p>
              </p:txBody>
            </p:sp>
            <p:sp>
              <p:nvSpPr>
                <p:cNvPr id="51" name="Rectangle : coins arrondis 64">
                  <a:extLst>
                    <a:ext uri="{FF2B5EF4-FFF2-40B4-BE49-F238E27FC236}">
                      <a16:creationId xmlns:a16="http://schemas.microsoft.com/office/drawing/2014/main" id="{FBC2961B-FE47-CF4F-B487-DE15A4E8C488}"/>
                    </a:ext>
                  </a:extLst>
                </p:cNvPr>
                <p:cNvSpPr/>
                <p:nvPr/>
              </p:nvSpPr>
              <p:spPr>
                <a:xfrm rot="16200000">
                  <a:off x="6478479" y="4531368"/>
                  <a:ext cx="1510662" cy="884066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Électronique, Énergie Électrique, Automatique</a:t>
                  </a:r>
                </a:p>
              </p:txBody>
            </p:sp>
            <p:sp>
              <p:nvSpPr>
                <p:cNvPr id="52" name="Rectangle : coins arrondis 65">
                  <a:extLst>
                    <a:ext uri="{FF2B5EF4-FFF2-40B4-BE49-F238E27FC236}">
                      <a16:creationId xmlns:a16="http://schemas.microsoft.com/office/drawing/2014/main" id="{7C567825-A176-CF4E-9CDD-C912251C0187}"/>
                    </a:ext>
                  </a:extLst>
                </p:cNvPr>
                <p:cNvSpPr/>
                <p:nvPr/>
              </p:nvSpPr>
              <p:spPr>
                <a:xfrm rot="16200000">
                  <a:off x="2893436" y="4734689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Physique-Chimie</a:t>
                  </a:r>
                </a:p>
              </p:txBody>
            </p:sp>
            <p:sp>
              <p:nvSpPr>
                <p:cNvPr id="53" name="Rectangle : coins arrondis 66">
                  <a:extLst>
                    <a:ext uri="{FF2B5EF4-FFF2-40B4-BE49-F238E27FC236}">
                      <a16:creationId xmlns:a16="http://schemas.microsoft.com/office/drawing/2014/main" id="{87797379-DAE8-3F48-BDB0-E07A90E28BE7}"/>
                    </a:ext>
                  </a:extLst>
                </p:cNvPr>
                <p:cNvSpPr/>
                <p:nvPr/>
              </p:nvSpPr>
              <p:spPr>
                <a:xfrm rot="16200000">
                  <a:off x="3437832" y="4732827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Génie des procédés</a:t>
                  </a:r>
                </a:p>
              </p:txBody>
            </p:sp>
            <p:sp>
              <p:nvSpPr>
                <p:cNvPr id="54" name="Rectangle : coins arrondis 67">
                  <a:extLst>
                    <a:ext uri="{FF2B5EF4-FFF2-40B4-BE49-F238E27FC236}">
                      <a16:creationId xmlns:a16="http://schemas.microsoft.com/office/drawing/2014/main" id="{6E84361E-71C4-2241-B30F-15B1865DDB7E}"/>
                    </a:ext>
                  </a:extLst>
                </p:cNvPr>
                <p:cNvSpPr/>
                <p:nvPr/>
              </p:nvSpPr>
              <p:spPr>
                <a:xfrm rot="16200000">
                  <a:off x="7372028" y="4745419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Ecole d’ingénieur</a:t>
                  </a:r>
                </a:p>
              </p:txBody>
            </p:sp>
            <p:sp>
              <p:nvSpPr>
                <p:cNvPr id="55" name="Rectangle : coins arrondis 68">
                  <a:extLst>
                    <a:ext uri="{FF2B5EF4-FFF2-40B4-BE49-F238E27FC236}">
                      <a16:creationId xmlns:a16="http://schemas.microsoft.com/office/drawing/2014/main" id="{19AF8CD7-CC33-7648-AEA2-BE34DE7941BF}"/>
                    </a:ext>
                  </a:extLst>
                </p:cNvPr>
                <p:cNvSpPr/>
                <p:nvPr/>
              </p:nvSpPr>
              <p:spPr>
                <a:xfrm rot="16200000">
                  <a:off x="7929596" y="4743345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professionnelle</a:t>
                  </a:r>
                </a:p>
              </p:txBody>
            </p:sp>
            <p:sp>
              <p:nvSpPr>
                <p:cNvPr id="56" name="Rectangle : coins arrondis 69">
                  <a:extLst>
                    <a:ext uri="{FF2B5EF4-FFF2-40B4-BE49-F238E27FC236}">
                      <a16:creationId xmlns:a16="http://schemas.microsoft.com/office/drawing/2014/main" id="{5C703204-2BCA-F84A-BD11-051C13E319FD}"/>
                    </a:ext>
                  </a:extLst>
                </p:cNvPr>
                <p:cNvSpPr/>
                <p:nvPr/>
              </p:nvSpPr>
              <p:spPr>
                <a:xfrm rot="16200000">
                  <a:off x="4563489" y="4734688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Ingénierie mécanique</a:t>
                  </a:r>
                </a:p>
              </p:txBody>
            </p:sp>
            <p:sp>
              <p:nvSpPr>
                <p:cNvPr id="57" name="Rectangle : coins arrondis 70">
                  <a:extLst>
                    <a:ext uri="{FF2B5EF4-FFF2-40B4-BE49-F238E27FC236}">
                      <a16:creationId xmlns:a16="http://schemas.microsoft.com/office/drawing/2014/main" id="{B9695BFE-19DB-7147-BC80-73496CF0DCDF}"/>
                    </a:ext>
                  </a:extLst>
                </p:cNvPr>
                <p:cNvSpPr/>
                <p:nvPr/>
              </p:nvSpPr>
              <p:spPr>
                <a:xfrm rot="16200000">
                  <a:off x="4024778" y="4734689"/>
                  <a:ext cx="1510662" cy="460109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L3 Mécanique</a:t>
                  </a:r>
                </a:p>
              </p:txBody>
            </p:sp>
          </p:grpSp>
          <p:cxnSp>
            <p:nvCxnSpPr>
              <p:cNvPr id="9" name="Connecteur droit avec flèche 8">
                <a:extLst>
                  <a:ext uri="{FF2B5EF4-FFF2-40B4-BE49-F238E27FC236}">
                    <a16:creationId xmlns:a16="http://schemas.microsoft.com/office/drawing/2014/main" id="{ADB003A2-2543-A748-BFF8-5D9E77CB2B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27359" y="5735946"/>
                <a:ext cx="1" cy="287626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C97B03CC-E87F-4742-A3EE-5F3DD1DBE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075" y="5735581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1" name="Connecteur droit avec flèche 10">
                <a:extLst>
                  <a:ext uri="{FF2B5EF4-FFF2-40B4-BE49-F238E27FC236}">
                    <a16:creationId xmlns:a16="http://schemas.microsoft.com/office/drawing/2014/main" id="{C62E22C8-C3CA-B84E-9E0F-7102F0D98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5294" y="5728733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2" name="Connecteur droit avec flèche 11">
                <a:extLst>
                  <a:ext uri="{FF2B5EF4-FFF2-40B4-BE49-F238E27FC236}">
                    <a16:creationId xmlns:a16="http://schemas.microsoft.com/office/drawing/2014/main" id="{9FF46392-3AF8-4243-9FF4-B3C3FD110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33877" y="5741949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A4412F01-584E-664C-BDAC-31CDBE970C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79944" y="5728733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AB192033-7D98-BC44-9DAD-155517229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8767" y="5714964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22222331-34C4-5D46-A3F4-4C07D28C4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7898" y="5714965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3A4655C3-32FD-2142-859B-29A832EA3C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90465" y="5728732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B3E11642-A4F5-2E49-A672-1EA9EB4DA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1007" y="5728732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75652B89-08EF-0443-A6BD-C062BE7BA5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41091" y="5728732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749A847C-EE76-7949-A5B8-B77B82B2C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9902" y="5728732"/>
                <a:ext cx="0" cy="326272"/>
              </a:xfrm>
              <a:prstGeom prst="straightConnector1">
                <a:avLst/>
              </a:prstGeom>
              <a:ln>
                <a:headEnd type="none" w="med" len="med"/>
                <a:tailEnd type="arrow" w="med" len="med"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D20B00E6-CD64-4548-B9CC-42D59455E57E}"/>
                  </a:ext>
                </a:extLst>
              </p:cNvPr>
              <p:cNvGrpSpPr/>
              <p:nvPr/>
            </p:nvGrpSpPr>
            <p:grpSpPr>
              <a:xfrm>
                <a:off x="1167174" y="2717991"/>
                <a:ext cx="7494031" cy="1465094"/>
                <a:chOff x="539552" y="2163287"/>
                <a:chExt cx="8208911" cy="1466392"/>
              </a:xfrm>
            </p:grpSpPr>
            <p:sp>
              <p:nvSpPr>
                <p:cNvPr id="24" name="Rectangle : coins arrondis 37">
                  <a:extLst>
                    <a:ext uri="{FF2B5EF4-FFF2-40B4-BE49-F238E27FC236}">
                      <a16:creationId xmlns:a16="http://schemas.microsoft.com/office/drawing/2014/main" id="{E8CB318D-464B-7943-AFCE-15A48699F769}"/>
                    </a:ext>
                  </a:extLst>
                </p:cNvPr>
                <p:cNvSpPr/>
                <p:nvPr/>
              </p:nvSpPr>
              <p:spPr>
                <a:xfrm>
                  <a:off x="618482" y="2166204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L2 Physique</a:t>
                  </a:r>
                </a:p>
              </p:txBody>
            </p:sp>
            <p:sp>
              <p:nvSpPr>
                <p:cNvPr id="25" name="Rectangle : coins arrondis 38">
                  <a:extLst>
                    <a:ext uri="{FF2B5EF4-FFF2-40B4-BE49-F238E27FC236}">
                      <a16:creationId xmlns:a16="http://schemas.microsoft.com/office/drawing/2014/main" id="{157965BC-DBBE-F44F-A800-CD2F4A63E834}"/>
                    </a:ext>
                  </a:extLst>
                </p:cNvPr>
                <p:cNvSpPr/>
                <p:nvPr/>
              </p:nvSpPr>
              <p:spPr>
                <a:xfrm>
                  <a:off x="1811293" y="2166204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L2 Chimie</a:t>
                  </a:r>
                </a:p>
              </p:txBody>
            </p:sp>
            <p:sp>
              <p:nvSpPr>
                <p:cNvPr id="26" name="Rectangle : coins arrondis 39">
                  <a:extLst>
                    <a:ext uri="{FF2B5EF4-FFF2-40B4-BE49-F238E27FC236}">
                      <a16:creationId xmlns:a16="http://schemas.microsoft.com/office/drawing/2014/main" id="{5C57EE6E-42C7-594B-BD65-EC1E0330DE80}"/>
                    </a:ext>
                  </a:extLst>
                </p:cNvPr>
                <p:cNvSpPr/>
                <p:nvPr/>
              </p:nvSpPr>
              <p:spPr>
                <a:xfrm>
                  <a:off x="4281031" y="2163317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algn="ctr"/>
                  <a:r>
                    <a:rPr lang="fr-FR" sz="900" b="1" dirty="0"/>
                    <a:t>L2 Mécanique</a:t>
                  </a:r>
                </a:p>
              </p:txBody>
            </p:sp>
            <p:sp>
              <p:nvSpPr>
                <p:cNvPr id="27" name="Rectangle : coins arrondis 40">
                  <a:extLst>
                    <a:ext uri="{FF2B5EF4-FFF2-40B4-BE49-F238E27FC236}">
                      <a16:creationId xmlns:a16="http://schemas.microsoft.com/office/drawing/2014/main" id="{B22139E0-111D-E847-9DCB-4E2C0942AAEA}"/>
                    </a:ext>
                  </a:extLst>
                </p:cNvPr>
                <p:cNvSpPr/>
                <p:nvPr/>
              </p:nvSpPr>
              <p:spPr>
                <a:xfrm>
                  <a:off x="3046162" y="2170884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L2 Physique-Chimie</a:t>
                  </a:r>
                </a:p>
              </p:txBody>
            </p:sp>
            <p:sp>
              <p:nvSpPr>
                <p:cNvPr id="28" name="Rectangle : coins arrondis 41">
                  <a:extLst>
                    <a:ext uri="{FF2B5EF4-FFF2-40B4-BE49-F238E27FC236}">
                      <a16:creationId xmlns:a16="http://schemas.microsoft.com/office/drawing/2014/main" id="{FA609268-6A70-2947-B041-60B833FA8333}"/>
                    </a:ext>
                  </a:extLst>
                </p:cNvPr>
                <p:cNvSpPr/>
                <p:nvPr/>
              </p:nvSpPr>
              <p:spPr>
                <a:xfrm>
                  <a:off x="5473842" y="2163287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900" b="1" dirty="0"/>
                    <a:t>L2 Génie civil</a:t>
                  </a:r>
                </a:p>
              </p:txBody>
            </p:sp>
            <p:sp>
              <p:nvSpPr>
                <p:cNvPr id="29" name="Rectangle : coins arrondis 42">
                  <a:extLst>
                    <a:ext uri="{FF2B5EF4-FFF2-40B4-BE49-F238E27FC236}">
                      <a16:creationId xmlns:a16="http://schemas.microsoft.com/office/drawing/2014/main" id="{DA43D077-F97C-3342-879E-6EBF76D1DE47}"/>
                    </a:ext>
                  </a:extLst>
                </p:cNvPr>
                <p:cNvSpPr/>
                <p:nvPr/>
              </p:nvSpPr>
              <p:spPr>
                <a:xfrm>
                  <a:off x="6706880" y="2166550"/>
                  <a:ext cx="972000" cy="1152000"/>
                </a:xfrm>
                <a:prstGeom prst="round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lIns="36000" rIns="36000" rtlCol="0" anchor="ctr"/>
                <a:lstStyle/>
                <a:p>
                  <a:pPr algn="ctr"/>
                  <a:r>
                    <a:rPr lang="fr-FR" sz="900" b="1" dirty="0"/>
                    <a:t>L2 Électronique, Énergie Électrique, Automatique</a:t>
                  </a:r>
                </a:p>
              </p:txBody>
            </p:sp>
            <p:cxnSp>
              <p:nvCxnSpPr>
                <p:cNvPr id="30" name="Connecteur droit avec flèche 29">
                  <a:extLst>
                    <a:ext uri="{FF2B5EF4-FFF2-40B4-BE49-F238E27FC236}">
                      <a16:creationId xmlns:a16="http://schemas.microsoft.com/office/drawing/2014/main" id="{A0507F1C-B65B-0243-86BC-5AE0456AD729}"/>
                    </a:ext>
                  </a:extLst>
                </p:cNvPr>
                <p:cNvCxnSpPr>
                  <a:cxnSpLocks/>
                  <a:stCxn id="28" idx="2"/>
                </p:cNvCxnSpPr>
                <p:nvPr/>
              </p:nvCxnSpPr>
              <p:spPr>
                <a:xfrm>
                  <a:off x="5959842" y="3315287"/>
                  <a:ext cx="1208" cy="307412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1" name="Connecteur droit avec flèche 30">
                  <a:extLst>
                    <a:ext uri="{FF2B5EF4-FFF2-40B4-BE49-F238E27FC236}">
                      <a16:creationId xmlns:a16="http://schemas.microsoft.com/office/drawing/2014/main" id="{F64AF548-1E46-154B-A67A-7714E2A8F835}"/>
                    </a:ext>
                  </a:extLst>
                </p:cNvPr>
                <p:cNvCxnSpPr>
                  <a:cxnSpLocks/>
                  <a:stCxn id="24" idx="2"/>
                </p:cNvCxnSpPr>
                <p:nvPr/>
              </p:nvCxnSpPr>
              <p:spPr>
                <a:xfrm flipH="1">
                  <a:off x="539552" y="3318204"/>
                  <a:ext cx="564930" cy="265445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Connecteur droit avec flèche 31">
                  <a:extLst>
                    <a:ext uri="{FF2B5EF4-FFF2-40B4-BE49-F238E27FC236}">
                      <a16:creationId xmlns:a16="http://schemas.microsoft.com/office/drawing/2014/main" id="{1B89C479-DB65-AD40-8BCE-9FFDD3DC64D0}"/>
                    </a:ext>
                  </a:extLst>
                </p:cNvPr>
                <p:cNvCxnSpPr>
                  <a:cxnSpLocks/>
                  <a:stCxn id="24" idx="2"/>
                </p:cNvCxnSpPr>
                <p:nvPr/>
              </p:nvCxnSpPr>
              <p:spPr>
                <a:xfrm>
                  <a:off x="1104482" y="3318204"/>
                  <a:ext cx="2958" cy="298756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3" name="Connecteur droit avec flèche 32">
                  <a:extLst>
                    <a:ext uri="{FF2B5EF4-FFF2-40B4-BE49-F238E27FC236}">
                      <a16:creationId xmlns:a16="http://schemas.microsoft.com/office/drawing/2014/main" id="{6E51A6A0-3F44-1842-B83F-78EE0B4EAFFB}"/>
                    </a:ext>
                  </a:extLst>
                </p:cNvPr>
                <p:cNvCxnSpPr>
                  <a:cxnSpLocks/>
                  <a:stCxn id="24" idx="2"/>
                </p:cNvCxnSpPr>
                <p:nvPr/>
              </p:nvCxnSpPr>
              <p:spPr>
                <a:xfrm>
                  <a:off x="1104482" y="3318204"/>
                  <a:ext cx="535854" cy="276575"/>
                </a:xfrm>
                <a:prstGeom prst="straightConnector1">
                  <a:avLst/>
                </a:prstGeom>
                <a:ln>
                  <a:prstDash val="sysDot"/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4" name="Connecteur droit avec flèche 33">
                  <a:extLst>
                    <a:ext uri="{FF2B5EF4-FFF2-40B4-BE49-F238E27FC236}">
                      <a16:creationId xmlns:a16="http://schemas.microsoft.com/office/drawing/2014/main" id="{6AFECE81-072F-2649-B0B5-0F5BB3D864CC}"/>
                    </a:ext>
                  </a:extLst>
                </p:cNvPr>
                <p:cNvCxnSpPr>
                  <a:cxnSpLocks/>
                  <a:stCxn id="25" idx="2"/>
                </p:cNvCxnSpPr>
                <p:nvPr/>
              </p:nvCxnSpPr>
              <p:spPr>
                <a:xfrm flipH="1">
                  <a:off x="1774556" y="3318204"/>
                  <a:ext cx="522737" cy="277403"/>
                </a:xfrm>
                <a:prstGeom prst="straightConnector1">
                  <a:avLst/>
                </a:prstGeom>
                <a:ln>
                  <a:prstDash val="sysDot"/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cxnSp>
              <p:nvCxnSpPr>
                <p:cNvPr id="35" name="Connecteur droit avec flèche 34">
                  <a:extLst>
                    <a:ext uri="{FF2B5EF4-FFF2-40B4-BE49-F238E27FC236}">
                      <a16:creationId xmlns:a16="http://schemas.microsoft.com/office/drawing/2014/main" id="{0CFDAA9D-F4D7-ED4C-8633-4AF55B5DEE44}"/>
                    </a:ext>
                  </a:extLst>
                </p:cNvPr>
                <p:cNvCxnSpPr>
                  <a:cxnSpLocks/>
                  <a:stCxn id="25" idx="2"/>
                </p:cNvCxnSpPr>
                <p:nvPr/>
              </p:nvCxnSpPr>
              <p:spPr>
                <a:xfrm>
                  <a:off x="2297293" y="3318204"/>
                  <a:ext cx="215562" cy="290535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grpSp>
              <p:nvGrpSpPr>
                <p:cNvPr id="36" name="Groupe 35">
                  <a:extLst>
                    <a:ext uri="{FF2B5EF4-FFF2-40B4-BE49-F238E27FC236}">
                      <a16:creationId xmlns:a16="http://schemas.microsoft.com/office/drawing/2014/main" id="{B2651C34-AF6B-1B4F-AC4E-A2466134AE55}"/>
                    </a:ext>
                  </a:extLst>
                </p:cNvPr>
                <p:cNvGrpSpPr/>
                <p:nvPr/>
              </p:nvGrpSpPr>
              <p:grpSpPr>
                <a:xfrm>
                  <a:off x="3303748" y="3333819"/>
                  <a:ext cx="498243" cy="281899"/>
                  <a:chOff x="2120099" y="3318204"/>
                  <a:chExt cx="906057" cy="304667"/>
                </a:xfrm>
              </p:grpSpPr>
              <p:cxnSp>
                <p:nvCxnSpPr>
                  <p:cNvPr id="44" name="Connecteur droit avec flèche 43">
                    <a:extLst>
                      <a:ext uri="{FF2B5EF4-FFF2-40B4-BE49-F238E27FC236}">
                        <a16:creationId xmlns:a16="http://schemas.microsoft.com/office/drawing/2014/main" id="{034E02EE-1647-B34E-BD17-AC82FD47D8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120099" y="3318204"/>
                    <a:ext cx="452249" cy="30466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" name="Connecteur droit avec flèche 44">
                    <a:extLst>
                      <a:ext uri="{FF2B5EF4-FFF2-40B4-BE49-F238E27FC236}">
                        <a16:creationId xmlns:a16="http://schemas.microsoft.com/office/drawing/2014/main" id="{7D4AB5B6-805C-7043-AE84-741D3CDFB4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72348" y="3318204"/>
                    <a:ext cx="453808" cy="30466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F35996EA-F6F2-9242-89EB-F07898C42095}"/>
                    </a:ext>
                  </a:extLst>
                </p:cNvPr>
                <p:cNvGrpSpPr/>
                <p:nvPr/>
              </p:nvGrpSpPr>
              <p:grpSpPr>
                <a:xfrm>
                  <a:off x="4497229" y="3335626"/>
                  <a:ext cx="548367" cy="287073"/>
                  <a:chOff x="2120099" y="3318204"/>
                  <a:chExt cx="906057" cy="304667"/>
                </a:xfrm>
              </p:grpSpPr>
              <p:cxnSp>
                <p:nvCxnSpPr>
                  <p:cNvPr id="42" name="Connecteur droit avec flèche 41">
                    <a:extLst>
                      <a:ext uri="{FF2B5EF4-FFF2-40B4-BE49-F238E27FC236}">
                        <a16:creationId xmlns:a16="http://schemas.microsoft.com/office/drawing/2014/main" id="{21270964-BD45-234A-8CEA-12DC9EA594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120099" y="3318204"/>
                    <a:ext cx="452249" cy="30466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3" name="Connecteur droit avec flèche 42">
                    <a:extLst>
                      <a:ext uri="{FF2B5EF4-FFF2-40B4-BE49-F238E27FC236}">
                        <a16:creationId xmlns:a16="http://schemas.microsoft.com/office/drawing/2014/main" id="{65BE22DF-1560-B14A-B03E-841C5B5FC7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572348" y="3318204"/>
                    <a:ext cx="453808" cy="304667"/>
                  </a:xfrm>
                  <a:prstGeom prst="straightConnector1">
                    <a:avLst/>
                  </a:prstGeom>
                  <a:ln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</p:cxnSp>
            </p:grpSp>
            <p:cxnSp>
              <p:nvCxnSpPr>
                <p:cNvPr id="38" name="Connecteur droit avec flèche 37">
                  <a:extLst>
                    <a:ext uri="{FF2B5EF4-FFF2-40B4-BE49-F238E27FC236}">
                      <a16:creationId xmlns:a16="http://schemas.microsoft.com/office/drawing/2014/main" id="{B5B972BC-CF4A-B445-BD13-21C50DEB1A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92880" y="3315287"/>
                  <a:ext cx="3657" cy="314392"/>
                </a:xfrm>
                <a:prstGeom prst="straightConnector1">
                  <a:avLst/>
                </a:prstGeom>
                <a:ln>
                  <a:headEnd type="none" w="med" len="med"/>
                  <a:tailEnd type="arrow" w="med" len="med"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</p:cxnSp>
            <p:sp>
              <p:nvSpPr>
                <p:cNvPr id="39" name="Accolade fermante 38">
                  <a:extLst>
                    <a:ext uri="{FF2B5EF4-FFF2-40B4-BE49-F238E27FC236}">
                      <a16:creationId xmlns:a16="http://schemas.microsoft.com/office/drawing/2014/main" id="{3A1EA1F1-B691-C347-BD6B-452F74FD2EF8}"/>
                    </a:ext>
                  </a:extLst>
                </p:cNvPr>
                <p:cNvSpPr/>
                <p:nvPr/>
              </p:nvSpPr>
              <p:spPr>
                <a:xfrm>
                  <a:off x="7747608" y="2213495"/>
                  <a:ext cx="212052" cy="1038415"/>
                </a:xfrm>
                <a:prstGeom prst="rightBrac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900"/>
                </a:p>
              </p:txBody>
            </p:sp>
            <p:cxnSp>
              <p:nvCxnSpPr>
                <p:cNvPr id="40" name="Connecteur en angle 39">
                  <a:extLst>
                    <a:ext uri="{FF2B5EF4-FFF2-40B4-BE49-F238E27FC236}">
                      <a16:creationId xmlns:a16="http://schemas.microsoft.com/office/drawing/2014/main" id="{F8F45E3E-7CA0-5346-8D86-396DDD772B6A}"/>
                    </a:ext>
                  </a:extLst>
                </p:cNvPr>
                <p:cNvCxnSpPr>
                  <a:cxnSpLocks/>
                  <a:stCxn id="39" idx="1"/>
                </p:cNvCxnSpPr>
                <p:nvPr/>
              </p:nvCxnSpPr>
              <p:spPr>
                <a:xfrm rot="10800000" flipH="1" flipV="1">
                  <a:off x="7959660" y="2732703"/>
                  <a:ext cx="177602" cy="850946"/>
                </a:xfrm>
                <a:prstGeom prst="bentConnector4">
                  <a:avLst>
                    <a:gd name="adj1" fmla="val 100111"/>
                    <a:gd name="adj2" fmla="val 80508"/>
                  </a:avLst>
                </a:prstGeom>
                <a:ln w="19050">
                  <a:solidFill>
                    <a:schemeClr val="accent6">
                      <a:lumMod val="75000"/>
                    </a:schemeClr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en angle 40">
                  <a:extLst>
                    <a:ext uri="{FF2B5EF4-FFF2-40B4-BE49-F238E27FC236}">
                      <a16:creationId xmlns:a16="http://schemas.microsoft.com/office/drawing/2014/main" id="{41C11CA2-194A-8243-BE12-17F2204F8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7982985" y="2851481"/>
                  <a:ext cx="895814" cy="635143"/>
                </a:xfrm>
                <a:prstGeom prst="bentConnector3">
                  <a:avLst>
                    <a:gd name="adj1" fmla="val 463"/>
                  </a:avLst>
                </a:prstGeom>
                <a:ln w="19050">
                  <a:solidFill>
                    <a:schemeClr val="accent6">
                      <a:lumMod val="75000"/>
                    </a:schemeClr>
                  </a:solidFill>
                  <a:prstDash val="sysDot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DA5C438-FE16-8E4C-8AA7-9EAF10D88820}"/>
                  </a:ext>
                </a:extLst>
              </p:cNvPr>
              <p:cNvSpPr txBox="1"/>
              <p:nvPr/>
            </p:nvSpPr>
            <p:spPr>
              <a:xfrm>
                <a:off x="5458" y="2924944"/>
                <a:ext cx="1087056" cy="30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/>
                  <a:t>Mentions L2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78C535F-E60B-374E-B3F3-5359C26C726E}"/>
                  </a:ext>
                </a:extLst>
              </p:cNvPr>
              <p:cNvSpPr txBox="1"/>
              <p:nvPr/>
            </p:nvSpPr>
            <p:spPr>
              <a:xfrm>
                <a:off x="-269520" y="4581128"/>
                <a:ext cx="1320065" cy="30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/>
                  <a:t>Parcours L3</a:t>
                </a:r>
              </a:p>
            </p:txBody>
          </p:sp>
          <p:sp>
            <p:nvSpPr>
              <p:cNvPr id="23" name="Rectangle : coins arrondis 67">
                <a:extLst>
                  <a:ext uri="{FF2B5EF4-FFF2-40B4-BE49-F238E27FC236}">
                    <a16:creationId xmlns:a16="http://schemas.microsoft.com/office/drawing/2014/main" id="{BE45A4F3-1445-2648-A310-3A94FC55A672}"/>
                  </a:ext>
                </a:extLst>
              </p:cNvPr>
              <p:cNvSpPr/>
              <p:nvPr/>
            </p:nvSpPr>
            <p:spPr>
              <a:xfrm>
                <a:off x="7452320" y="6137243"/>
                <a:ext cx="1510662" cy="46010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900" b="1" dirty="0"/>
                  <a:t>Ecole d’ingénieur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032A1A1-D4C5-C042-BF99-3AED93F6B55F}"/>
                </a:ext>
              </a:extLst>
            </p:cNvPr>
            <p:cNvSpPr txBox="1"/>
            <p:nvPr/>
          </p:nvSpPr>
          <p:spPr>
            <a:xfrm>
              <a:off x="794619" y="6524158"/>
              <a:ext cx="2205227" cy="276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dirty="0"/>
                <a:t>* Parcours sélectifs à l’entrée de la 3</a:t>
              </a:r>
              <a:r>
                <a:rPr lang="fr-FR" sz="900" baseline="30000" dirty="0"/>
                <a:t>ème</a:t>
              </a:r>
              <a:r>
                <a:rPr lang="fr-FR" sz="900" dirty="0"/>
                <a:t> année </a:t>
              </a:r>
            </a:p>
          </p:txBody>
        </p:sp>
      </p:grpSp>
      <p:sp>
        <p:nvSpPr>
          <p:cNvPr id="67" name="ZoneTexte 66">
            <a:extLst>
              <a:ext uri="{FF2B5EF4-FFF2-40B4-BE49-F238E27FC236}">
                <a16:creationId xmlns:a16="http://schemas.microsoft.com/office/drawing/2014/main" id="{E6DEE619-102F-CD47-8A7B-AA07B7A9149C}"/>
              </a:ext>
            </a:extLst>
          </p:cNvPr>
          <p:cNvSpPr txBox="1"/>
          <p:nvPr/>
        </p:nvSpPr>
        <p:spPr>
          <a:xfrm>
            <a:off x="1474879" y="2109501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Candidature </a:t>
            </a:r>
            <a:r>
              <a:rPr lang="fr-FR" b="1" dirty="0" err="1">
                <a:solidFill>
                  <a:srgbClr val="C00000"/>
                </a:solidFill>
              </a:rPr>
              <a:t>Parcoursup</a:t>
            </a:r>
            <a:endParaRPr lang="fr-FR" b="1" dirty="0">
              <a:solidFill>
                <a:srgbClr val="C00000"/>
              </a:solidFill>
            </a:endParaRP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834C06A3-50D8-4740-8A49-86E6927DBF20}"/>
              </a:ext>
            </a:extLst>
          </p:cNvPr>
          <p:cNvCxnSpPr/>
          <p:nvPr/>
        </p:nvCxnSpPr>
        <p:spPr>
          <a:xfrm>
            <a:off x="4143965" y="2336522"/>
            <a:ext cx="77800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age 69">
            <a:extLst>
              <a:ext uri="{FF2B5EF4-FFF2-40B4-BE49-F238E27FC236}">
                <a16:creationId xmlns:a16="http://schemas.microsoft.com/office/drawing/2014/main" id="{EE6CC404-D352-0945-9B25-CC5A8D0830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52595" y="208817"/>
            <a:ext cx="2083066" cy="420048"/>
          </a:xfrm>
          <a:prstGeom prst="rect">
            <a:avLst/>
          </a:prstGeom>
        </p:spPr>
      </p:pic>
      <p:sp>
        <p:nvSpPr>
          <p:cNvPr id="72" name="ZoneTexte 19">
            <a:extLst>
              <a:ext uri="{FF2B5EF4-FFF2-40B4-BE49-F238E27FC236}">
                <a16:creationId xmlns:a16="http://schemas.microsoft.com/office/drawing/2014/main" id="{1A4602E9-DD17-0249-ABB9-FCE96455A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14" y="931187"/>
            <a:ext cx="943106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000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altLang="fr-FR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Le Portail PCSI correspond à la </a:t>
            </a:r>
            <a:r>
              <a:rPr lang="fr-FR" altLang="fr-FR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première année de licence L1</a:t>
            </a:r>
          </a:p>
          <a:p>
            <a:pPr>
              <a:spcBef>
                <a:spcPct val="0"/>
              </a:spcBef>
              <a:buClr>
                <a:srgbClr val="C00000"/>
              </a:buClr>
            </a:pPr>
            <a:r>
              <a:rPr lang="fr-FR" altLang="fr-FR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Les enseignements de L1 sont </a:t>
            </a:r>
            <a:r>
              <a:rPr lang="fr-FR" altLang="fr-FR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communs à toutes les mentions </a:t>
            </a:r>
            <a:r>
              <a:rPr lang="fr-FR" altLang="fr-FR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des licences </a:t>
            </a:r>
            <a:r>
              <a:rPr lang="fr-FR" altLang="fr-FR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rattachées au Portail (mathématiques, physique et chimie)</a:t>
            </a:r>
          </a:p>
          <a:p>
            <a:pPr>
              <a:spcBef>
                <a:spcPct val="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altLang="fr-FR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Le</a:t>
            </a:r>
            <a:r>
              <a:rPr lang="fr-FR" altLang="fr-FR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choix de la mention </a:t>
            </a:r>
            <a:r>
              <a:rPr lang="fr-FR" altLang="fr-FR" sz="1600" dirty="0">
                <a:ea typeface="ＭＳ Ｐゴシック" panose="020B0600070205080204" pitchFamily="34" charset="-128"/>
                <a:cs typeface="Arial" panose="020B0604020202020204" pitchFamily="34" charset="0"/>
              </a:rPr>
              <a:t>se fait</a:t>
            </a:r>
            <a:r>
              <a:rPr lang="fr-FR" altLang="fr-FR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en L2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3548B89F-221F-0342-9281-3C68EED8C189}"/>
              </a:ext>
            </a:extLst>
          </p:cNvPr>
          <p:cNvSpPr txBox="1"/>
          <p:nvPr/>
        </p:nvSpPr>
        <p:spPr>
          <a:xfrm>
            <a:off x="2393412" y="487483"/>
            <a:ext cx="7547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Orientation progressive au cours des trois années de licence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ECFFF98-BD18-DE4B-B6AF-E540092F866A}"/>
              </a:ext>
            </a:extLst>
          </p:cNvPr>
          <p:cNvSpPr/>
          <p:nvPr/>
        </p:nvSpPr>
        <p:spPr>
          <a:xfrm>
            <a:off x="131573" y="23314"/>
            <a:ext cx="10050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213870"/>
                </a:solidFill>
                <a:cs typeface="Arial" panose="020B0604020202020204" pitchFamily="34" charset="0"/>
              </a:rPr>
              <a:t>PORTAIL Physique Chimie Sciences de l’Ingénieur  (PCSI)</a:t>
            </a:r>
          </a:p>
        </p:txBody>
      </p:sp>
    </p:spTree>
    <p:extLst>
      <p:ext uri="{BB962C8B-B14F-4D97-AF65-F5344CB8AC3E}">
        <p14:creationId xmlns:p14="http://schemas.microsoft.com/office/powerpoint/2010/main" val="2179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D0EA88-B060-1F42-8A52-91B405B3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EFDA-6AF7-437C-897C-5E179C0FF160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455E98-19EB-EA4A-85E7-06821CD2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870" y="634475"/>
            <a:ext cx="2870200" cy="34163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E2F8B9-0184-5E47-859D-BB72ADFCC47F}"/>
              </a:ext>
            </a:extLst>
          </p:cNvPr>
          <p:cNvSpPr txBox="1"/>
          <p:nvPr/>
        </p:nvSpPr>
        <p:spPr>
          <a:xfrm>
            <a:off x="2444127" y="0"/>
            <a:ext cx="7249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213870"/>
                </a:solidFill>
              </a:rPr>
              <a:t>PARCOURSUP – Paramétrage de la formation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4192587-2BA5-5246-93BE-657D1E2F49FF}"/>
              </a:ext>
            </a:extLst>
          </p:cNvPr>
          <p:cNvSpPr txBox="1"/>
          <p:nvPr/>
        </p:nvSpPr>
        <p:spPr>
          <a:xfrm>
            <a:off x="200253" y="761843"/>
            <a:ext cx="395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Caractéristiques et Attendus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3AC1BE-F2D8-5C4B-BB49-C20A497E7A91}"/>
              </a:ext>
            </a:extLst>
          </p:cNvPr>
          <p:cNvSpPr txBox="1"/>
          <p:nvPr/>
        </p:nvSpPr>
        <p:spPr>
          <a:xfrm>
            <a:off x="790396" y="1260725"/>
            <a:ext cx="41290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213870"/>
                </a:solidFill>
              </a:rPr>
              <a:t>- Cadrage national des attendus</a:t>
            </a:r>
          </a:p>
          <a:p>
            <a:endParaRPr lang="fr-FR" b="1" dirty="0">
              <a:solidFill>
                <a:srgbClr val="213870"/>
              </a:solidFill>
            </a:endParaRPr>
          </a:p>
          <a:p>
            <a:r>
              <a:rPr lang="fr-FR" b="1" dirty="0">
                <a:solidFill>
                  <a:srgbClr val="213870"/>
                </a:solidFill>
              </a:rPr>
              <a:t>- Attendus locaux</a:t>
            </a:r>
          </a:p>
          <a:p>
            <a:endParaRPr lang="fr-FR" b="1" dirty="0">
              <a:solidFill>
                <a:srgbClr val="213870"/>
              </a:solidFill>
            </a:endParaRPr>
          </a:p>
          <a:p>
            <a:r>
              <a:rPr lang="fr-FR" b="1" dirty="0">
                <a:solidFill>
                  <a:srgbClr val="213870"/>
                </a:solidFill>
              </a:rPr>
              <a:t>- Critères généraux d’examen des </a:t>
            </a:r>
            <a:r>
              <a:rPr lang="fr-FR" b="1" dirty="0" err="1">
                <a:solidFill>
                  <a:srgbClr val="213870"/>
                </a:solidFill>
              </a:rPr>
              <a:t>voeux</a:t>
            </a:r>
            <a:endParaRPr lang="fr-FR" b="1" dirty="0">
              <a:solidFill>
                <a:srgbClr val="21387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1BAE02-18A3-7343-A67D-DEA84C2F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2" y="4162031"/>
            <a:ext cx="12019456" cy="217357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F39E870-39C0-0C46-9597-AB69A949E4E6}"/>
              </a:ext>
            </a:extLst>
          </p:cNvPr>
          <p:cNvSpPr txBox="1"/>
          <p:nvPr/>
        </p:nvSpPr>
        <p:spPr>
          <a:xfrm>
            <a:off x="200253" y="358911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C00000"/>
                </a:solidFill>
              </a:rPr>
              <a:t>Attendus locaux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912B82-824D-7648-8175-59C862994260}"/>
              </a:ext>
            </a:extLst>
          </p:cNvPr>
          <p:cNvSpPr/>
          <p:nvPr/>
        </p:nvSpPr>
        <p:spPr>
          <a:xfrm>
            <a:off x="6079355" y="1176008"/>
            <a:ext cx="2031492" cy="2727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AE8F952-254E-D94B-BA05-C75E8464C42A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4156080" y="992676"/>
            <a:ext cx="1650954" cy="3420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295345C3-A104-5C41-87C8-9C670641D73C}"/>
              </a:ext>
            </a:extLst>
          </p:cNvPr>
          <p:cNvSpPr/>
          <p:nvPr/>
        </p:nvSpPr>
        <p:spPr>
          <a:xfrm>
            <a:off x="543677" y="1312399"/>
            <a:ext cx="246719" cy="1425654"/>
          </a:xfrm>
          <a:prstGeom prst="leftBrace">
            <a:avLst/>
          </a:prstGeom>
          <a:ln w="28575">
            <a:solidFill>
              <a:srgbClr val="2138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FDA19AA-653D-0B4B-879C-838CFCE51B7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52595" y="208817"/>
            <a:ext cx="2083066" cy="4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dr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adr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ad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{2FEBEDEB-BC8A-534C-BD4C-0D565D3B9AF1}tf10001124</Template>
  <TotalTime>2257</TotalTime>
  <Words>902</Words>
  <Application>Microsoft Office PowerPoint</Application>
  <PresentationFormat>Grand écran</PresentationFormat>
  <Paragraphs>176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ＭＳ Ｐゴシック</vt:lpstr>
      <vt:lpstr>Arial</vt:lpstr>
      <vt:lpstr>Calibri</vt:lpstr>
      <vt:lpstr>Cambria</vt:lpstr>
      <vt:lpstr>Corbel</vt:lpstr>
      <vt:lpstr>Wingdings</vt:lpstr>
      <vt:lpstr>Wingdings 2</vt:lpstr>
      <vt:lpstr>Cadre</vt:lpstr>
      <vt:lpstr>Le continuum lycée – enseignement supérieur en physique-chimie</vt:lpstr>
      <vt:lpstr>Table ronde A propos des dossiers Parcoursup : constitution des dossiers et analyse des dossiers dans différentes formations</vt:lpstr>
      <vt:lpstr>Les informations sur les formations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 en CPGE</vt:lpstr>
      <vt:lpstr>Exemple en CPGE</vt:lpstr>
      <vt:lpstr>Exemple en CPGE</vt:lpstr>
      <vt:lpstr>Exemple en STS Métiers de la chimie  (non apprentissage)</vt:lpstr>
      <vt:lpstr>Exemple en STS Métiers de la chimie  (non apprentissage)</vt:lpstr>
      <vt:lpstr>Extraction des données</vt:lpstr>
      <vt:lpstr>Candidatures en B.U.T (ex-DUT) de chimie</vt:lpstr>
      <vt:lpstr>Candidatures en B.U.T (ex-DUT) de chimie</vt:lpstr>
      <vt:lpstr>Merci pour votre écoute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 5</dc:title>
  <dc:creator>Miguel Toquet</dc:creator>
  <cp:lastModifiedBy>Cécile Bruyère</cp:lastModifiedBy>
  <cp:revision>152</cp:revision>
  <dcterms:created xsi:type="dcterms:W3CDTF">2020-12-14T02:30:27Z</dcterms:created>
  <dcterms:modified xsi:type="dcterms:W3CDTF">2021-04-14T16:05:04Z</dcterms:modified>
</cp:coreProperties>
</file>