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handoutMasterIdLst>
    <p:handoutMasterId r:id="rId24"/>
  </p:handoutMasterIdLst>
  <p:sldIdLst>
    <p:sldId id="274" r:id="rId2"/>
    <p:sldId id="353" r:id="rId3"/>
    <p:sldId id="286" r:id="rId4"/>
    <p:sldId id="275" r:id="rId5"/>
    <p:sldId id="276" r:id="rId6"/>
    <p:sldId id="277" r:id="rId7"/>
    <p:sldId id="278" r:id="rId8"/>
    <p:sldId id="279" r:id="rId9"/>
    <p:sldId id="282" r:id="rId10"/>
    <p:sldId id="283" r:id="rId11"/>
    <p:sldId id="285" r:id="rId12"/>
    <p:sldId id="331" r:id="rId13"/>
    <p:sldId id="330" r:id="rId14"/>
    <p:sldId id="332" r:id="rId15"/>
    <p:sldId id="333" r:id="rId16"/>
    <p:sldId id="335" r:id="rId17"/>
    <p:sldId id="336" r:id="rId18"/>
    <p:sldId id="337" r:id="rId19"/>
    <p:sldId id="339" r:id="rId20"/>
    <p:sldId id="340" r:id="rId21"/>
    <p:sldId id="334" r:id="rId22"/>
    <p:sldId id="35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F1"/>
    <a:srgbClr val="0000FF"/>
    <a:srgbClr val="213870"/>
    <a:srgbClr val="5689BF"/>
    <a:srgbClr val="E97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E91DE-9BC7-4FD4-B5EC-A62FFCBA3B1B}" v="279" dt="2021-04-01T06:49:51.887"/>
    <p1510:client id="{964AE1A3-9EED-4D03-8B6A-0DBA99567B0B}" v="153" dt="2021-04-07T00:11:30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notesViewPr>
    <p:cSldViewPr snapToGrid="0">
      <p:cViewPr varScale="1">
        <p:scale>
          <a:sx n="108" d="100"/>
          <a:sy n="108" d="100"/>
        </p:scale>
        <p:origin x="37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C84096-A974-1B46-8B84-8F39C7B33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EFAA12-7913-E643-AF74-A9D9FCF4A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6CD8-6D8C-ED44-83B5-0AFA6545248C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14304A-C9FE-1A47-B472-D1DA8494D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2208AF-2507-BB45-97A8-F02FBDA8D3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C3B0-536A-1C44-9B08-CD80AEE01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4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493" y="1152688"/>
            <a:ext cx="731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21387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39018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rgbClr val="213870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130F8B-54D8-B345-BD9C-5229865729BF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AutoShape 8" descr="2020_logo_signature_mail_MENJS_Dgesco">
            <a:extLst>
              <a:ext uri="{FF2B5EF4-FFF2-40B4-BE49-F238E27FC236}">
                <a16:creationId xmlns:a16="http://schemas.microsoft.com/office/drawing/2014/main" id="{AB58EAF0-8AF2-CD45-88DE-F9CE0660B2C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253093" y="5216875"/>
            <a:ext cx="32639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D23A93-1680-DD46-9840-2D5DFC0CC8AD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804875908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7E6A66-3EE3-2145-8499-53C5B6CCE4E7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0EF8BF-49BE-514F-96DD-4A3B10DEEE53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87297176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21387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788060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13870"/>
                </a:solidFill>
              </a:defRPr>
            </a:lvl1pPr>
            <a:lvl2pPr>
              <a:defRPr sz="2400">
                <a:solidFill>
                  <a:srgbClr val="213870"/>
                </a:solidFill>
              </a:defRPr>
            </a:lvl2pPr>
            <a:lvl3pPr>
              <a:defRPr sz="2000">
                <a:solidFill>
                  <a:srgbClr val="213870"/>
                </a:solidFill>
              </a:defRPr>
            </a:lvl3pPr>
            <a:lvl4pPr>
              <a:defRPr sz="1800">
                <a:solidFill>
                  <a:srgbClr val="213870"/>
                </a:solidFill>
              </a:defRPr>
            </a:lvl4pPr>
            <a:lvl5pPr>
              <a:defRPr sz="1800">
                <a:solidFill>
                  <a:srgbClr val="213870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2138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8E3F03-BBD5-EC47-BDFB-3625C975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98FDD1-78D6-4E42-A4F7-2CBBB66498BE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243097-8EC4-CE49-83D6-EFAD0A10B427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846397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19539" y="624565"/>
            <a:ext cx="10972800" cy="698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870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09600" y="1860332"/>
            <a:ext cx="10972800" cy="40236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13870"/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213870"/>
                </a:solidFill>
              </a:defRPr>
            </a:lvl2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 Deuxième niveau</a:t>
            </a:r>
            <a:endParaRPr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76F09EB-02C5-BA4F-B823-5DCE90D3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FF966B-540F-BE46-863C-841F0AC48BEC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7EA5D1-8DCB-2345-B0A3-2869FC2E60D6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780219946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79348" y="522568"/>
            <a:ext cx="9233303" cy="7423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870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13870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rgbClr val="21387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13870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rgbClr val="21387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</a:p>
          <a:p>
            <a:pPr lvl="1"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4C194C4-2686-114A-8F56-CB8114AB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782ACF-B5E0-F848-A2A2-005EA80E4EF0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A6ADAF-A54C-5442-8008-9CE93F09D611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27157891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266025" y="1581228"/>
            <a:ext cx="9233303" cy="1390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870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E927840-EC98-F44E-BFAD-FBD0E41D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FAFE14-BCD6-0740-9241-C2BA846C408A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7FCFCF-4024-D240-9479-5B4BF8C7509E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734633950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06C7972-87CF-3642-A458-D4414627E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1"/>
          <a:stretch/>
        </p:blipFill>
        <p:spPr>
          <a:xfrm>
            <a:off x="431371" y="241555"/>
            <a:ext cx="2147780" cy="1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441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2" r:id="rId2"/>
    <p:sldLayoutId id="2147483883" r:id="rId3"/>
    <p:sldLayoutId id="2147483674" r:id="rId4"/>
    <p:sldLayoutId id="2147483676" r:id="rId5"/>
    <p:sldLayoutId id="2147483678" r:id="rId6"/>
    <p:sldLayoutId id="2147483884" r:id="rId7"/>
    <p:sldLayoutId id="2147483885" r:id="rId8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metiersdelachimie.com/" TargetMode="External"/><Relationship Id="rId2" Type="http://schemas.openxmlformats.org/officeDocument/2006/relationships/hyperlink" Target="https://www.orientation-pour-tous.fr/metiers-16/les-videos-metier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hyperlink" Target="https://metiers-du-spatial.com/metiers/metiers-video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79C14D-E3CA-EC44-86C3-7BC14BB0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81" y="1065126"/>
            <a:ext cx="10530673" cy="2458974"/>
          </a:xfrm>
        </p:spPr>
        <p:txBody>
          <a:bodyPr>
            <a:normAutofit fontScale="90000"/>
          </a:bodyPr>
          <a:lstStyle/>
          <a:p>
            <a:r>
              <a:rPr lang="fr-FR" dirty="0"/>
              <a:t>Le continuum lycée – enseignement supérieur</a:t>
            </a:r>
            <a:br>
              <a:rPr lang="fr-FR" dirty="0"/>
            </a:br>
            <a:r>
              <a:rPr lang="fr-FR" dirty="0"/>
              <a:t>en physique-chimie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E031D1-7915-6A46-A834-ADDF2A74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8012" y="4038115"/>
            <a:ext cx="7315200" cy="914400"/>
          </a:xfrm>
        </p:spPr>
        <p:txBody>
          <a:bodyPr/>
          <a:lstStyle/>
          <a:p>
            <a:r>
              <a:rPr lang="fr-FR" dirty="0"/>
              <a:t>Mercredi 7 avril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BBA97-7482-3A4A-888D-4A688FAC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06C589-1D9F-DE42-86B3-B92C5596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26" y="4846054"/>
            <a:ext cx="2041211" cy="1052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40" y="4850486"/>
            <a:ext cx="1706880" cy="1057244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7F5AD7-E1D6-DC4F-83B2-DABB0666D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4" y="4846054"/>
            <a:ext cx="2015355" cy="10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401"/>
            <a:ext cx="12111487" cy="742322"/>
          </a:xfrm>
        </p:spPr>
        <p:txBody>
          <a:bodyPr/>
          <a:lstStyle/>
          <a:p>
            <a:r>
              <a:rPr lang="fr-FR" sz="2400" b="1" dirty="0"/>
              <a:t>Académie de Toulouse</a:t>
            </a:r>
            <a:br>
              <a:rPr lang="fr-FR" sz="2400" b="1" dirty="0"/>
            </a:br>
            <a:r>
              <a:rPr lang="fr-FR" sz="2400" b="1" dirty="0"/>
              <a:t>PIA3 : projet Ambition Commune vers une Orientation </a:t>
            </a:r>
            <a:r>
              <a:rPr lang="fr-FR" sz="2400" b="1" dirty="0" err="1"/>
              <a:t>co-construite</a:t>
            </a:r>
            <a:r>
              <a:rPr lang="fr-FR" sz="2400" b="1" dirty="0"/>
              <a:t> à Dimension Académique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7E74207-23B2-4A8B-BD29-0EFBE9A1E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6" y="1289695"/>
            <a:ext cx="5819240" cy="3308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3F19C6-42E8-49E6-B454-52B8157CC51E}"/>
              </a:ext>
            </a:extLst>
          </p:cNvPr>
          <p:cNvSpPr/>
          <p:nvPr/>
        </p:nvSpPr>
        <p:spPr>
          <a:xfrm>
            <a:off x="6158079" y="3712315"/>
            <a:ext cx="5815104" cy="264194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Objectif 1 </a:t>
            </a:r>
          </a:p>
          <a:p>
            <a:pPr algn="ctr">
              <a:lnSpc>
                <a:spcPct val="150000"/>
              </a:lnSpc>
            </a:pPr>
            <a:endParaRPr lang="fr-FR" sz="1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Renforcer l’interconnaissance des acteurs, des structures, des formations et des pratiques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Favoriser la continuité pédagogique entre enseignants du secondaire et du supérieur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Accompagner les acteurs du secondaire dans leur mission d’orientation 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63794" y="645726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FF"/>
                </a:solidFill>
              </a:rPr>
              <a:t>BdB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401"/>
            <a:ext cx="12111487" cy="742322"/>
          </a:xfrm>
        </p:spPr>
        <p:txBody>
          <a:bodyPr/>
          <a:lstStyle/>
          <a:p>
            <a:r>
              <a:rPr lang="fr-FR" sz="2400" b="1" dirty="0"/>
              <a:t>Académie de Toulouse</a:t>
            </a:r>
            <a:br>
              <a:rPr lang="fr-FR" sz="2400" b="1" dirty="0"/>
            </a:br>
            <a:r>
              <a:rPr lang="fr-FR" sz="2400" b="1" dirty="0"/>
              <a:t>PIA3 : projet Ambition Commune vers une Orientation </a:t>
            </a:r>
            <a:r>
              <a:rPr lang="fr-FR" sz="2400" b="1" dirty="0" err="1"/>
              <a:t>co-construite</a:t>
            </a:r>
            <a:r>
              <a:rPr lang="fr-FR" sz="2400" b="1" dirty="0"/>
              <a:t> à Dimension Académique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8EDD3C-3902-4A3B-9F9B-007D32DBD619}"/>
              </a:ext>
            </a:extLst>
          </p:cNvPr>
          <p:cNvSpPr txBox="1"/>
          <p:nvPr/>
        </p:nvSpPr>
        <p:spPr>
          <a:xfrm>
            <a:off x="0" y="2181347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Action 1.2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DFD88F-09C9-4985-B4D9-09AA0ED443F9}"/>
              </a:ext>
            </a:extLst>
          </p:cNvPr>
          <p:cNvSpPr txBox="1"/>
          <p:nvPr/>
        </p:nvSpPr>
        <p:spPr>
          <a:xfrm>
            <a:off x="2279846" y="1010086"/>
            <a:ext cx="8884163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Journée des professionnels (19 mai 2021)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participation des trinômes ( PP, direction et </a:t>
            </a:r>
            <a:r>
              <a:rPr lang="fr-FR" sz="2000" b="1" dirty="0" err="1"/>
              <a:t>psyEN</a:t>
            </a:r>
            <a:r>
              <a:rPr lang="fr-FR" sz="2000" b="1" dirty="0"/>
              <a:t>) soit 600 personnes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Thématique : Le profil des nouveaux étudiants via le nouveau bac et les EDS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7D51DE-4FDB-449F-941A-5EE0948DCC81}"/>
              </a:ext>
            </a:extLst>
          </p:cNvPr>
          <p:cNvSpPr txBox="1"/>
          <p:nvPr/>
        </p:nvSpPr>
        <p:spPr>
          <a:xfrm>
            <a:off x="1440192" y="3012507"/>
            <a:ext cx="10288201" cy="3170099"/>
          </a:xfrm>
          <a:prstGeom prst="rect">
            <a:avLst/>
          </a:prstGeom>
          <a:solidFill>
            <a:srgbClr val="00ACF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Immersions croisées (en 2 temps : dans les établissements scolaires puis dans les universités)</a:t>
            </a:r>
          </a:p>
          <a:p>
            <a:r>
              <a:rPr lang="fr-FR" sz="2000" b="1" dirty="0"/>
              <a:t>=&gt; Par </a:t>
            </a:r>
            <a:r>
              <a:rPr lang="fr-FR" sz="2000" b="1"/>
              <a:t>bassin (sur les 23)</a:t>
            </a:r>
            <a:endParaRPr lang="fr-FR" sz="2000" b="1" dirty="0"/>
          </a:p>
          <a:p>
            <a:endParaRPr lang="fr-FR" sz="2000" b="1" dirty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Janvier –février : 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000" b="1" dirty="0"/>
              <a:t>Présentation des spécificités territoriales et des établissements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000" b="1" dirty="0"/>
              <a:t>Ateliers spécifiques « évaluation  des connaissances et des compétences »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endParaRPr lang="fr-FR" sz="2000" b="1" dirty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000" b="1" dirty="0"/>
              <a:t>Mai 2021 : 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000" b="1" dirty="0"/>
              <a:t>Présentation des universités (selon leurs choix)</a:t>
            </a:r>
          </a:p>
          <a:p>
            <a:pPr marL="800100" lvl="1" indent="-342900">
              <a:buFont typeface="Symbol" panose="05050102010706020507" pitchFamily="18" charset="2"/>
              <a:buChar char="Þ"/>
            </a:pPr>
            <a:r>
              <a:rPr lang="fr-FR" sz="2000" b="1" dirty="0"/>
              <a:t>Ateliers spécifiques « évaluation  des connaissances et des compétences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63794" y="645726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FF"/>
                </a:solidFill>
              </a:rPr>
              <a:t>BdB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93498" y="3129410"/>
            <a:ext cx="11232000" cy="2769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8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Un état des lieux des pratiques dans les classes</a:t>
            </a:r>
          </a:p>
          <a:p>
            <a:pPr lvl="1"/>
            <a:endParaRPr lang="fr-FR" dirty="0"/>
          </a:p>
          <a:p>
            <a:pPr lvl="1" algn="ctr"/>
            <a:r>
              <a:rPr lang="fr-FR" dirty="0"/>
              <a:t>Gianni </a:t>
            </a:r>
            <a:r>
              <a:rPr lang="fr-FR" dirty="0" err="1" smtClean="0"/>
              <a:t>Colamonico</a:t>
            </a:r>
            <a:r>
              <a:rPr lang="fr-FR" dirty="0" smtClean="0"/>
              <a:t>, </a:t>
            </a:r>
            <a:r>
              <a:rPr lang="fr-FR" dirty="0"/>
              <a:t>IA-IPR de Physique-chimie</a:t>
            </a:r>
          </a:p>
          <a:p>
            <a:pPr lvl="1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" name="Image 13" descr="C:\Users\gcolamonico\AppData\Local\Microsoft\Windows\INetCache\Content.MSO\5C0347D5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24640" r="49387" b="9043"/>
          <a:stretch/>
        </p:blipFill>
        <p:spPr bwMode="auto">
          <a:xfrm>
            <a:off x="983741" y="2372883"/>
            <a:ext cx="271199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C:\Users\gcolamonico\AppData\Local\Microsoft\Windows\INetCache\Content.MSO\5C0347D5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8" t="24640" r="34562" b="45871"/>
          <a:stretch/>
        </p:blipFill>
        <p:spPr bwMode="auto">
          <a:xfrm>
            <a:off x="527381" y="4820095"/>
            <a:ext cx="576064" cy="12481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623392" y="1604798"/>
            <a:ext cx="364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Part des enseignants qui pratiquent l’information à l’orientation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03445" y="4973972"/>
            <a:ext cx="355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uniquement dans le cadre des missions de professeurs principaux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86972" y="5488613"/>
            <a:ext cx="3552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aussi pendant les cours de physique-chimie</a:t>
            </a:r>
          </a:p>
        </p:txBody>
      </p:sp>
      <p:pic>
        <p:nvPicPr>
          <p:cNvPr id="17" name="Image 16" descr="C:\Users\gcolamonico\AppData\Local\Microsoft\Windows\INetCache\Content.MSO\C5AC5DAB.t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0350" r="51250" b="6191"/>
          <a:stretch/>
        </p:blipFill>
        <p:spPr bwMode="auto">
          <a:xfrm>
            <a:off x="6972325" y="672580"/>
            <a:ext cx="2304257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C:\Users\gcolamonico\AppData\Local\Microsoft\Windows\INetCache\Content.MSO\C5AC5DAB.t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7" t="27255" r="14003" b="42396"/>
          <a:stretch/>
        </p:blipFill>
        <p:spPr bwMode="auto">
          <a:xfrm>
            <a:off x="7453429" y="5152505"/>
            <a:ext cx="2118623" cy="97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6252006" y="164637"/>
            <a:ext cx="599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Part des enseignants qui accueillent des anciens élèves dans leurs classes pour des témoignages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95616" y="3017298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Part des enseignants qui accueillent dans leurs classes des professionnels pour des présentation de métiers</a:t>
            </a:r>
          </a:p>
        </p:txBody>
      </p:sp>
      <p:pic>
        <p:nvPicPr>
          <p:cNvPr id="21" name="Image 20" descr="C:\Users\gcolamonico\AppData\Local\Microsoft\Windows\INetCache\Content.MSO\4AF4AFF1.t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7" t="28715" r="50783" b="7826"/>
          <a:stretch/>
        </p:blipFill>
        <p:spPr bwMode="auto">
          <a:xfrm>
            <a:off x="5423925" y="3715972"/>
            <a:ext cx="2304256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 descr="C:\Users\gcolamonico\AppData\Local\Microsoft\Windows\INetCache\Content.MSO\8E942827.t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3793" r="50000" b="7806"/>
          <a:stretch/>
        </p:blipFill>
        <p:spPr bwMode="auto">
          <a:xfrm>
            <a:off x="9412201" y="3666370"/>
            <a:ext cx="2400267" cy="22082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/>
          <p:cNvSpPr txBox="1"/>
          <p:nvPr/>
        </p:nvSpPr>
        <p:spPr>
          <a:xfrm>
            <a:off x="8735616" y="297693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Part des enseignants qui accueillent dans leurs classes des enseignants du supérieur</a:t>
            </a:r>
          </a:p>
        </p:txBody>
      </p:sp>
      <p:pic>
        <p:nvPicPr>
          <p:cNvPr id="25" name="Image 24" descr="C:\Users\gcolamonico\AppData\Local\Microsoft\Windows\INetCache\Content.MSO\C5AC5DAB.t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7" t="27255" r="14003" b="42396"/>
          <a:stretch/>
        </p:blipFill>
        <p:spPr bwMode="auto">
          <a:xfrm>
            <a:off x="9412202" y="1355429"/>
            <a:ext cx="2118623" cy="975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007780-6F66-4920-B5D6-DBEC84932946}"/>
              </a:ext>
            </a:extLst>
          </p:cNvPr>
          <p:cNvSpPr/>
          <p:nvPr/>
        </p:nvSpPr>
        <p:spPr>
          <a:xfrm>
            <a:off x="623392" y="104871"/>
            <a:ext cx="4714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000" b="1" spc="-100" dirty="0">
                <a:solidFill>
                  <a:srgbClr val="080808"/>
                </a:solidFill>
              </a:rPr>
              <a:t>Un état des lieux des pratiques dans les classes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0268" y="1677371"/>
            <a:ext cx="309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Part des enseignants qui conseillent la visite du site horizon 21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49873" y="1596357"/>
            <a:ext cx="2976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Participation des élèves à des journées portes ouvertes virtuelles des établissements supérieurs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341972" y="1611755"/>
            <a:ext cx="242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Part des enseignants qui conseillent la visite du site de l’Onisep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215847" y="1657625"/>
            <a:ext cx="295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Participation des élèves à des forums d’information à l’orientation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076" y="509353"/>
            <a:ext cx="936036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b="1" dirty="0"/>
              <a:t>Les conseils donnés aux élèves  pour qu’ils s’informent en autonomie</a:t>
            </a:r>
          </a:p>
        </p:txBody>
      </p:sp>
      <p:pic>
        <p:nvPicPr>
          <p:cNvPr id="22" name="Image 21" descr="C:\Users\gcolamonico\AppData\Local\Microsoft\Windows\INetCache\Content.MSO\DEC50EC5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208" r="50000"/>
          <a:stretch/>
        </p:blipFill>
        <p:spPr bwMode="auto">
          <a:xfrm>
            <a:off x="333608" y="2618778"/>
            <a:ext cx="2691801" cy="257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C:\Users\gcolamonico\AppData\Local\Microsoft\Windows\INetCache\Content.MSO\DEC50EC5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3" t="26407" r="28537" b="55749"/>
          <a:stretch/>
        </p:blipFill>
        <p:spPr bwMode="auto">
          <a:xfrm>
            <a:off x="1247460" y="5168980"/>
            <a:ext cx="86409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 descr="C:\Users\gcolamonico\AppData\Local\Microsoft\Windows\INetCache\Content.MSO\CF96F21B.t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26208" r="50000"/>
          <a:stretch/>
        </p:blipFill>
        <p:spPr bwMode="auto">
          <a:xfrm>
            <a:off x="2899922" y="2684546"/>
            <a:ext cx="2760309" cy="248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C:\Users\gcolamonico\AppData\Local\Microsoft\Windows\INetCache\Content.MSO\DEC50EC5.t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3" t="26407" r="28537" b="55749"/>
          <a:stretch/>
        </p:blipFill>
        <p:spPr bwMode="auto">
          <a:xfrm>
            <a:off x="3848028" y="5152504"/>
            <a:ext cx="86409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 descr="C:\Users\gcolamonico\AppData\Local\Microsoft\Windows\INetCache\Content.MSO\2C6CD65F.t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31447" r="49604" b="2758"/>
          <a:stretch/>
        </p:blipFill>
        <p:spPr bwMode="auto">
          <a:xfrm>
            <a:off x="5530280" y="2670701"/>
            <a:ext cx="3446041" cy="258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 descr="C:\Users\gcolamonico\AppData\Local\Microsoft\Windows\INetCache\Content.MSO\2C6CD65F.t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9" t="22853" r="16250" b="36556"/>
          <a:stretch/>
        </p:blipFill>
        <p:spPr bwMode="auto">
          <a:xfrm>
            <a:off x="6402258" y="4965171"/>
            <a:ext cx="2112341" cy="141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 descr="C:\Users\gcolamonico\AppData\Local\Microsoft\Windows\INetCache\Content.MSO\C3F85769.t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549" r="53750" b="9192"/>
          <a:stretch/>
        </p:blipFill>
        <p:spPr bwMode="auto">
          <a:xfrm>
            <a:off x="9410606" y="2660915"/>
            <a:ext cx="2205583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 descr="C:\Users\gcolamonico\AppData\Local\Microsoft\Windows\INetCache\Content.MSO\C3F85769.t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0818" r="7500" b="46468"/>
          <a:stretch/>
        </p:blipFill>
        <p:spPr bwMode="auto">
          <a:xfrm>
            <a:off x="9369626" y="5112902"/>
            <a:ext cx="2496277" cy="105611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552A9D-0859-466C-A417-43E52DAECE6B}"/>
              </a:ext>
            </a:extLst>
          </p:cNvPr>
          <p:cNvSpPr/>
          <p:nvPr/>
        </p:nvSpPr>
        <p:spPr>
          <a:xfrm>
            <a:off x="3409204" y="125800"/>
            <a:ext cx="4714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000" b="1" spc="-100" dirty="0">
                <a:solidFill>
                  <a:srgbClr val="080808"/>
                </a:solidFill>
              </a:rPr>
              <a:t>Un état des lieux des pratiques dans les classes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690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47782" y="3453760"/>
            <a:ext cx="307234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b="1" dirty="0"/>
              <a:t>Utilisation de vidéos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1424" y="813199"/>
            <a:ext cx="9528608" cy="243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Visites de sites institutionnels 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/>
              <a:t>Site de l’Onisep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/>
              <a:t>Horizon 21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>
                <a:hlinkClick r:id=""/>
              </a:rPr>
              <a:t>http://www.secondes-premieres2020-2021.fr/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>
                <a:hlinkClick r:id=""/>
              </a:rPr>
              <a:t>https://www.orientation-pour-tous.fr/</a:t>
            </a:r>
            <a:endParaRPr lang="fr-FR" sz="1867" u="sng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>
                <a:hlinkClick r:id="rId2"/>
              </a:rPr>
              <a:t>https://www.orientation-pour-tous.fr/metiers-16/les-videos-metier/</a:t>
            </a:r>
            <a:endParaRPr lang="fr-FR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>
                <a:hlinkClick r:id="rId3"/>
              </a:rPr>
              <a:t>https://www.lesmetiersdelachimie.com/</a:t>
            </a:r>
            <a:endParaRPr lang="fr-FR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1867" u="sng" dirty="0">
                <a:hlinkClick r:id="rId4"/>
              </a:rPr>
              <a:t>https://metiers-du-spatial.com/metiers/metiers-videos/</a:t>
            </a:r>
            <a:endParaRPr lang="fr-FR" sz="1867" dirty="0"/>
          </a:p>
        </p:txBody>
      </p:sp>
      <p:pic>
        <p:nvPicPr>
          <p:cNvPr id="17" name="Image 16" descr="C:\Users\gcolamonico\AppData\Local\Microsoft\Windows\INetCache\Content.MSO\A7DDEBCD.t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23792" r="50000" b="4832"/>
          <a:stretch/>
        </p:blipFill>
        <p:spPr bwMode="auto">
          <a:xfrm>
            <a:off x="634155" y="4039471"/>
            <a:ext cx="2592288" cy="23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720123" y="101692"/>
            <a:ext cx="488407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67" b="1" dirty="0"/>
              <a:t>Pratiques dans les classes</a:t>
            </a:r>
          </a:p>
        </p:txBody>
      </p:sp>
      <p:pic>
        <p:nvPicPr>
          <p:cNvPr id="21" name="Image 20" descr="C:\Users\gcolamonico\AppData\Local\Microsoft\Windows\INetCache\Content.MSO\A7DDEBCD.tmp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9" t="20134" r="15001" b="41204"/>
          <a:stretch/>
        </p:blipFill>
        <p:spPr bwMode="auto">
          <a:xfrm>
            <a:off x="3503712" y="4773149"/>
            <a:ext cx="1920213" cy="124813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7248128" y="4055004"/>
            <a:ext cx="3599723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33" b="1" dirty="0"/>
              <a:t>Information sur les métiers et les parcours de formation intégrée aux séances de classes</a:t>
            </a:r>
          </a:p>
        </p:txBody>
      </p:sp>
    </p:spTree>
    <p:extLst>
      <p:ext uri="{BB962C8B-B14F-4D97-AF65-F5344CB8AC3E}">
        <p14:creationId xmlns:p14="http://schemas.microsoft.com/office/powerpoint/2010/main" val="727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2F6BA1D-69B5-4538-9B14-9E6368F11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121" y="4845735"/>
            <a:ext cx="7644809" cy="1141851"/>
          </a:xfrm>
          <a:noFill/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080808"/>
                </a:solidFill>
              </a:rPr>
              <a:t>Marie-Claire MARCHAN-BONNAL, Lycée Marcelin Berthelot -Toulouse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CE7D06-754E-451A-95BC-DF12DD3CF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880" y="1754610"/>
            <a:ext cx="10322020" cy="2150719"/>
          </a:xfrm>
          <a:noFill/>
        </p:spPr>
        <p:txBody>
          <a:bodyPr anchor="ctr">
            <a:noAutofit/>
          </a:bodyPr>
          <a:lstStyle/>
          <a:p>
            <a:r>
              <a:rPr lang="fr-FR" sz="3733" b="1" dirty="0">
                <a:solidFill>
                  <a:srgbClr val="080808"/>
                </a:solidFill>
              </a:rPr>
              <a:t>L’information à l’orientation</a:t>
            </a:r>
            <a:br>
              <a:rPr lang="fr-FR" sz="3733" b="1" dirty="0">
                <a:solidFill>
                  <a:srgbClr val="080808"/>
                </a:solidFill>
              </a:rPr>
            </a:br>
            <a:r>
              <a:rPr lang="fr-FR" sz="3733" b="1" dirty="0">
                <a:solidFill>
                  <a:srgbClr val="080808"/>
                </a:solidFill>
              </a:rPr>
              <a:t>dans le cadre de l’enseignement de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4996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2D8845-4298-4412-9413-B307FBFE6BF7}"/>
              </a:ext>
            </a:extLst>
          </p:cNvPr>
          <p:cNvSpPr txBox="1"/>
          <p:nvPr/>
        </p:nvSpPr>
        <p:spPr>
          <a:xfrm>
            <a:off x="433280" y="283581"/>
            <a:ext cx="10815565" cy="800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300" dirty="0">
                <a:solidFill>
                  <a:srgbClr val="FF0000"/>
                </a:solidFill>
              </a:rPr>
              <a:t>Mise en place de « fiches métiers »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en classe de 2</a:t>
            </a:r>
            <a:r>
              <a:rPr lang="fr-FR" sz="2300" baseline="30000" dirty="0">
                <a:solidFill>
                  <a:srgbClr val="FF0000"/>
                </a:solidFill>
              </a:rPr>
              <a:t>nde</a:t>
            </a:r>
            <a:endParaRPr lang="fr-FR" sz="23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91DFE0-FAFD-4457-9ED8-07A4CF59B7C1}"/>
              </a:ext>
            </a:extLst>
          </p:cNvPr>
          <p:cNvSpPr txBox="1"/>
          <p:nvPr/>
        </p:nvSpPr>
        <p:spPr>
          <a:xfrm>
            <a:off x="1863355" y="1188263"/>
            <a:ext cx="1765005" cy="4205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33" dirty="0"/>
              <a:t>2</a:t>
            </a:r>
            <a:r>
              <a:rPr lang="fr-FR" sz="2133" baseline="30000" dirty="0"/>
              <a:t>nde</a:t>
            </a:r>
            <a:r>
              <a:rPr lang="fr-FR" sz="2133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580264-914B-4B47-A594-B33EB768F1D2}"/>
              </a:ext>
            </a:extLst>
          </p:cNvPr>
          <p:cNvSpPr txBox="1"/>
          <p:nvPr/>
        </p:nvSpPr>
        <p:spPr>
          <a:xfrm>
            <a:off x="433279" y="1873583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Pourquoi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AFEE71-848A-4255-99BD-8BBC42F5150A}"/>
              </a:ext>
            </a:extLst>
          </p:cNvPr>
          <p:cNvSpPr txBox="1"/>
          <p:nvPr/>
        </p:nvSpPr>
        <p:spPr>
          <a:xfrm>
            <a:off x="287086" y="2301653"/>
            <a:ext cx="580891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Manque d’intérêt pour la physique-chimie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83C693-B4B2-4135-88E6-5E589A3D986F}"/>
              </a:ext>
            </a:extLst>
          </p:cNvPr>
          <p:cNvSpPr txBox="1"/>
          <p:nvPr/>
        </p:nvSpPr>
        <p:spPr>
          <a:xfrm>
            <a:off x="338711" y="2732151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Objectif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EEF193-AD70-4154-9A3A-6A09AFA55765}"/>
              </a:ext>
            </a:extLst>
          </p:cNvPr>
          <p:cNvSpPr txBox="1"/>
          <p:nvPr/>
        </p:nvSpPr>
        <p:spPr>
          <a:xfrm>
            <a:off x="295825" y="3199981"/>
            <a:ext cx="580891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Faire découvrir des métiers liés à la physique-chimie dans des domaines très variés, avec des niveaux d’étude différents.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04474B-B323-470D-A65C-943566294DC8}"/>
              </a:ext>
            </a:extLst>
          </p:cNvPr>
          <p:cNvSpPr txBox="1"/>
          <p:nvPr/>
        </p:nvSpPr>
        <p:spPr>
          <a:xfrm>
            <a:off x="295825" y="4338640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Modalités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37C372-8ECB-4154-9723-144352D298D5}"/>
              </a:ext>
            </a:extLst>
          </p:cNvPr>
          <p:cNvSpPr txBox="1"/>
          <p:nvPr/>
        </p:nvSpPr>
        <p:spPr>
          <a:xfrm>
            <a:off x="373914" y="4725455"/>
            <a:ext cx="5722087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→ Environ 5 minutes</a:t>
            </a:r>
          </a:p>
          <a:p>
            <a:r>
              <a:rPr lang="fr-FR" sz="2133" dirty="0"/>
              <a:t>→ En fin de chapitre</a:t>
            </a:r>
          </a:p>
          <a:p>
            <a:r>
              <a:rPr lang="fr-FR" sz="2133" dirty="0"/>
              <a:t>→ Présentation de plusieurs métiers en lien avec le thème du chapitre  </a:t>
            </a:r>
            <a:r>
              <a:rPr lang="fr-FR" sz="2400" b="1" dirty="0"/>
              <a:t> 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7653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09C0C7-3CD3-4694-AA19-EA7F34F00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0" t="12799" r="26300" b="5423"/>
          <a:stretch/>
        </p:blipFill>
        <p:spPr>
          <a:xfrm>
            <a:off x="39963" y="720102"/>
            <a:ext cx="5712242" cy="54177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A586EB-EDAB-4EB6-90F6-0D27ED9A9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0" t="13511" r="26400" b="9156"/>
          <a:stretch/>
        </p:blipFill>
        <p:spPr>
          <a:xfrm>
            <a:off x="6111507" y="595222"/>
            <a:ext cx="6040530" cy="54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2D8845-4298-4412-9413-B307FBFE6BF7}"/>
              </a:ext>
            </a:extLst>
          </p:cNvPr>
          <p:cNvSpPr txBox="1"/>
          <p:nvPr/>
        </p:nvSpPr>
        <p:spPr>
          <a:xfrm>
            <a:off x="120653" y="109530"/>
            <a:ext cx="11919097" cy="8002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300" dirty="0">
                <a:solidFill>
                  <a:srgbClr val="FF0000"/>
                </a:solidFill>
              </a:rPr>
              <a:t>Mise en place de « fiches métiers » en classe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de 2</a:t>
            </a:r>
            <a:r>
              <a:rPr lang="fr-FR" sz="2300" baseline="30000" dirty="0">
                <a:solidFill>
                  <a:srgbClr val="FF0000"/>
                </a:solidFill>
              </a:rPr>
              <a:t>nde</a:t>
            </a:r>
            <a:r>
              <a:rPr lang="fr-FR" sz="2300" dirty="0">
                <a:solidFill>
                  <a:srgbClr val="FF0000"/>
                </a:solidFill>
              </a:rPr>
              <a:t> et dans la spécialité physique-chimie en 1</a:t>
            </a:r>
            <a:r>
              <a:rPr lang="fr-FR" sz="2300" baseline="30000" dirty="0">
                <a:solidFill>
                  <a:srgbClr val="FF0000"/>
                </a:solidFill>
              </a:rPr>
              <a:t>ère</a:t>
            </a:r>
            <a:r>
              <a:rPr lang="fr-FR" sz="23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9BBCCEA-CB54-4205-89BD-90834AC8A07A}"/>
              </a:ext>
            </a:extLst>
          </p:cNvPr>
          <p:cNvCxnSpPr>
            <a:cxnSpLocks/>
          </p:cNvCxnSpPr>
          <p:nvPr/>
        </p:nvCxnSpPr>
        <p:spPr>
          <a:xfrm>
            <a:off x="5952443" y="1446876"/>
            <a:ext cx="7" cy="52352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7291DFE0-FAFD-4457-9ED8-07A4CF59B7C1}"/>
              </a:ext>
            </a:extLst>
          </p:cNvPr>
          <p:cNvSpPr txBox="1"/>
          <p:nvPr/>
        </p:nvSpPr>
        <p:spPr>
          <a:xfrm>
            <a:off x="1871531" y="1176175"/>
            <a:ext cx="1765005" cy="553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</a:t>
            </a:r>
            <a:r>
              <a:rPr lang="fr-FR" sz="2400" baseline="30000" dirty="0"/>
              <a:t>nde</a:t>
            </a:r>
            <a:r>
              <a:rPr lang="fr-FR" sz="30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580264-914B-4B47-A594-B33EB768F1D2}"/>
              </a:ext>
            </a:extLst>
          </p:cNvPr>
          <p:cNvSpPr txBox="1"/>
          <p:nvPr/>
        </p:nvSpPr>
        <p:spPr>
          <a:xfrm>
            <a:off x="193199" y="1791899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Pourquoi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AFEE71-848A-4255-99BD-8BBC42F5150A}"/>
              </a:ext>
            </a:extLst>
          </p:cNvPr>
          <p:cNvSpPr txBox="1"/>
          <p:nvPr/>
        </p:nvSpPr>
        <p:spPr>
          <a:xfrm>
            <a:off x="204054" y="2144860"/>
            <a:ext cx="580891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Manque d’intérêt pour la physique-chimie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83C693-B4B2-4135-88E6-5E589A3D986F}"/>
              </a:ext>
            </a:extLst>
          </p:cNvPr>
          <p:cNvSpPr txBox="1"/>
          <p:nvPr/>
        </p:nvSpPr>
        <p:spPr>
          <a:xfrm>
            <a:off x="232133" y="2681552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Objectif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EEF193-AD70-4154-9A3A-6A09AFA55765}"/>
              </a:ext>
            </a:extLst>
          </p:cNvPr>
          <p:cNvSpPr txBox="1"/>
          <p:nvPr/>
        </p:nvSpPr>
        <p:spPr>
          <a:xfrm>
            <a:off x="175161" y="3085024"/>
            <a:ext cx="580891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Faire découvrir des métiers liés à la physique-chimie dans des domaines très variés, avec des niveaux d’étude différents.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04474B-B323-470D-A65C-943566294DC8}"/>
              </a:ext>
            </a:extLst>
          </p:cNvPr>
          <p:cNvSpPr txBox="1"/>
          <p:nvPr/>
        </p:nvSpPr>
        <p:spPr>
          <a:xfrm>
            <a:off x="206782" y="4595231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Modalités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37C372-8ECB-4154-9723-144352D298D5}"/>
              </a:ext>
            </a:extLst>
          </p:cNvPr>
          <p:cNvSpPr txBox="1"/>
          <p:nvPr/>
        </p:nvSpPr>
        <p:spPr>
          <a:xfrm>
            <a:off x="287085" y="4898804"/>
            <a:ext cx="5808913" cy="148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→ Environ 5 minutes</a:t>
            </a:r>
          </a:p>
          <a:p>
            <a:r>
              <a:rPr lang="fr-FR" sz="2133" dirty="0"/>
              <a:t>→</a:t>
            </a:r>
            <a:r>
              <a:rPr lang="fr-FR" sz="2400" dirty="0"/>
              <a:t> </a:t>
            </a:r>
            <a:r>
              <a:rPr lang="fr-FR" sz="2133" dirty="0"/>
              <a:t>En fin de chapitre</a:t>
            </a:r>
          </a:p>
          <a:p>
            <a:r>
              <a:rPr lang="fr-FR" sz="2133" dirty="0"/>
              <a:t>→ Présentation de plusieurs métiers en lien avec le thème du chapitre  </a:t>
            </a:r>
            <a:r>
              <a:rPr lang="fr-FR" sz="2400" b="1" dirty="0"/>
              <a:t> </a:t>
            </a:r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0F643B-C00D-4A9D-A413-C8CE7FAAFCA6}"/>
              </a:ext>
            </a:extLst>
          </p:cNvPr>
          <p:cNvSpPr txBox="1"/>
          <p:nvPr/>
        </p:nvSpPr>
        <p:spPr>
          <a:xfrm>
            <a:off x="8009094" y="1200656"/>
            <a:ext cx="1765005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Spé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17D16F-D58B-4736-8F15-904EACA5DEFB}"/>
              </a:ext>
            </a:extLst>
          </p:cNvPr>
          <p:cNvSpPr txBox="1"/>
          <p:nvPr/>
        </p:nvSpPr>
        <p:spPr>
          <a:xfrm>
            <a:off x="6095995" y="1768297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Pourquoi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3A0FDB-112B-4253-A023-A7173401F62E}"/>
              </a:ext>
            </a:extLst>
          </p:cNvPr>
          <p:cNvSpPr txBox="1"/>
          <p:nvPr/>
        </p:nvSpPr>
        <p:spPr>
          <a:xfrm>
            <a:off x="5987141" y="2190976"/>
            <a:ext cx="580891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Manque de perspective et de connaissances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3135AA-052F-4259-8F08-3E26FB19474F}"/>
              </a:ext>
            </a:extLst>
          </p:cNvPr>
          <p:cNvSpPr txBox="1"/>
          <p:nvPr/>
        </p:nvSpPr>
        <p:spPr>
          <a:xfrm>
            <a:off x="6001669" y="2649293"/>
            <a:ext cx="46251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Objectif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DC76630-DD29-47EB-B216-53E713BD65DB}"/>
              </a:ext>
            </a:extLst>
          </p:cNvPr>
          <p:cNvSpPr txBox="1"/>
          <p:nvPr/>
        </p:nvSpPr>
        <p:spPr>
          <a:xfrm>
            <a:off x="5987140" y="3085952"/>
            <a:ext cx="617629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Faire découvrir plus précisément les métiers liés à la physique-chimie dans des domaines très variés, et connaitre les filières qui permettent d’y accéder.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ADCD0E-7249-4AF2-A0AD-32EA0A658467}"/>
              </a:ext>
            </a:extLst>
          </p:cNvPr>
          <p:cNvSpPr txBox="1"/>
          <p:nvPr/>
        </p:nvSpPr>
        <p:spPr>
          <a:xfrm>
            <a:off x="6018169" y="4500797"/>
            <a:ext cx="462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133" dirty="0">
                <a:solidFill>
                  <a:srgbClr val="0070C0"/>
                </a:solidFill>
              </a:rPr>
              <a:t>Mode de fonctionnement </a:t>
            </a:r>
            <a:r>
              <a:rPr lang="fr-FR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D30D3D4-6789-4948-8B01-8927C9DCD510}"/>
              </a:ext>
            </a:extLst>
          </p:cNvPr>
          <p:cNvSpPr txBox="1"/>
          <p:nvPr/>
        </p:nvSpPr>
        <p:spPr>
          <a:xfrm>
            <a:off x="6080202" y="4935599"/>
            <a:ext cx="5808913" cy="2102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/>
              <a:t>→</a:t>
            </a:r>
            <a:r>
              <a:rPr lang="fr-FR" sz="2400" dirty="0"/>
              <a:t> </a:t>
            </a:r>
            <a:r>
              <a:rPr lang="fr-FR" sz="2133" dirty="0"/>
              <a:t>Environ 5 minutes</a:t>
            </a:r>
          </a:p>
          <a:p>
            <a:r>
              <a:rPr lang="fr-FR" sz="2133" dirty="0"/>
              <a:t>→ Intégrées aux activités </a:t>
            </a:r>
          </a:p>
          <a:p>
            <a:r>
              <a:rPr lang="fr-FR" sz="2133" dirty="0"/>
              <a:t>→ Présentation d’un métier (simple prolongement de l’activité ou </a:t>
            </a:r>
          </a:p>
          <a:p>
            <a:r>
              <a:rPr lang="fr-FR" sz="2133" dirty="0"/>
              <a:t>fiche métier du « personnage » de l’activité) </a:t>
            </a:r>
          </a:p>
          <a:p>
            <a:endParaRPr lang="fr-FR" sz="2133" dirty="0"/>
          </a:p>
        </p:txBody>
      </p:sp>
    </p:spTree>
    <p:extLst>
      <p:ext uri="{BB962C8B-B14F-4D97-AF65-F5344CB8AC3E}">
        <p14:creationId xmlns:p14="http://schemas.microsoft.com/office/powerpoint/2010/main" val="4689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9C760-C999-4AEA-8FC9-B295B979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42" y="390699"/>
            <a:ext cx="9970993" cy="185373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fr-FR" sz="4000" b="1" dirty="0" smtClean="0">
                <a:ea typeface="+mj-lt"/>
                <a:cs typeface="+mj-lt"/>
              </a:rPr>
              <a:t>Table ronde</a:t>
            </a:r>
            <a:br>
              <a:rPr lang="fr-FR" sz="4000" b="1" dirty="0" smtClean="0">
                <a:ea typeface="+mj-lt"/>
                <a:cs typeface="+mj-lt"/>
              </a:rPr>
            </a:br>
            <a:r>
              <a:rPr lang="fr-FR" sz="4000" dirty="0" smtClean="0">
                <a:ea typeface="+mj-lt"/>
                <a:cs typeface="+mj-lt"/>
              </a:rPr>
              <a:t>Information </a:t>
            </a:r>
            <a:r>
              <a:rPr lang="fr-FR" sz="4000" dirty="0">
                <a:ea typeface="+mj-lt"/>
                <a:cs typeface="+mj-lt"/>
              </a:rPr>
              <a:t>à l’orientation vers le supérieur : </a:t>
            </a:r>
            <a:br>
              <a:rPr lang="fr-FR" sz="4000" dirty="0">
                <a:ea typeface="+mj-lt"/>
                <a:cs typeface="+mj-lt"/>
              </a:rPr>
            </a:br>
            <a:r>
              <a:rPr lang="fr-FR" sz="4000" dirty="0">
                <a:ea typeface="+mj-lt"/>
                <a:cs typeface="+mj-lt"/>
              </a:rPr>
              <a:t>attentes et actions   </a:t>
            </a: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2877D9-1050-442A-85EA-CD704EE01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577" y="2943631"/>
            <a:ext cx="9973339" cy="1941170"/>
          </a:xfrm>
        </p:spPr>
        <p:txBody>
          <a:bodyPr lIns="91440" tIns="45720" rIns="91440" bIns="45720" anchor="t">
            <a:normAutofit fontScale="92500"/>
          </a:bodyPr>
          <a:lstStyle/>
          <a:p>
            <a:pPr algn="l"/>
            <a:r>
              <a:rPr lang="fr-FR" sz="1800" b="1" dirty="0">
                <a:ea typeface="+mn-lt"/>
                <a:cs typeface="+mn-lt"/>
              </a:rPr>
              <a:t>Julien </a:t>
            </a:r>
            <a:r>
              <a:rPr lang="fr-FR" sz="1800" b="1" dirty="0" smtClean="0">
                <a:ea typeface="+mn-lt"/>
                <a:cs typeface="+mn-lt"/>
              </a:rPr>
              <a:t>BONIN 	</a:t>
            </a:r>
            <a:r>
              <a:rPr lang="fr-FR" sz="1800" dirty="0" smtClean="0">
                <a:ea typeface="+mn-lt"/>
                <a:cs typeface="+mn-lt"/>
              </a:rPr>
              <a:t>Maître </a:t>
            </a:r>
            <a:r>
              <a:rPr lang="fr-FR" sz="1800" dirty="0">
                <a:ea typeface="+mn-lt"/>
                <a:cs typeface="+mn-lt"/>
              </a:rPr>
              <a:t>de conférences, Université de Paris </a:t>
            </a:r>
            <a:endParaRPr lang="fr-FR" sz="1800" dirty="0"/>
          </a:p>
          <a:p>
            <a:pPr algn="l"/>
            <a:r>
              <a:rPr lang="fr-FR" sz="1800" b="1" dirty="0">
                <a:ea typeface="+mn-lt"/>
                <a:cs typeface="+mn-lt"/>
              </a:rPr>
              <a:t>Xavier </a:t>
            </a:r>
            <a:r>
              <a:rPr lang="fr-FR" sz="1800" b="1" dirty="0" smtClean="0">
                <a:ea typeface="+mn-lt"/>
                <a:cs typeface="+mn-lt"/>
              </a:rPr>
              <a:t>BATAILLE	</a:t>
            </a:r>
            <a:r>
              <a:rPr lang="fr-FR" sz="1800" dirty="0" smtClean="0">
                <a:ea typeface="+mn-lt"/>
                <a:cs typeface="+mn-lt"/>
              </a:rPr>
              <a:t>Enseignant </a:t>
            </a:r>
            <a:r>
              <a:rPr lang="fr-FR" sz="1800" dirty="0">
                <a:ea typeface="+mn-lt"/>
                <a:cs typeface="+mn-lt"/>
              </a:rPr>
              <a:t>de chimie en STS Métiers de la chimie, Paris</a:t>
            </a:r>
          </a:p>
          <a:p>
            <a:pPr algn="l"/>
            <a:r>
              <a:rPr lang="fr-FR" sz="1800" b="1" dirty="0" smtClean="0">
                <a:ea typeface="+mn-lt"/>
                <a:cs typeface="+mn-lt"/>
              </a:rPr>
              <a:t>Bénédicte</a:t>
            </a:r>
            <a:r>
              <a:rPr lang="fr-FR" sz="1800" b="1" dirty="0">
                <a:ea typeface="+mn-lt"/>
                <a:cs typeface="+mn-lt"/>
              </a:rPr>
              <a:t> DE </a:t>
            </a:r>
            <a:r>
              <a:rPr lang="fr-FR" sz="1800" b="1" dirty="0" smtClean="0">
                <a:ea typeface="+mn-lt"/>
                <a:cs typeface="+mn-lt"/>
              </a:rPr>
              <a:t>BONNEVAL</a:t>
            </a:r>
            <a:r>
              <a:rPr lang="fr-FR" sz="1800" dirty="0">
                <a:ea typeface="+mn-lt"/>
                <a:cs typeface="+mn-lt"/>
              </a:rPr>
              <a:t>	</a:t>
            </a:r>
            <a:r>
              <a:rPr lang="fr-FR" sz="1800" dirty="0" smtClean="0">
                <a:ea typeface="+mn-lt"/>
                <a:cs typeface="+mn-lt"/>
              </a:rPr>
              <a:t>Maîtresse </a:t>
            </a:r>
            <a:r>
              <a:rPr lang="fr-FR" sz="1800" dirty="0">
                <a:ea typeface="+mn-lt"/>
                <a:cs typeface="+mn-lt"/>
              </a:rPr>
              <a:t>de conférences, Université de Toulouse III</a:t>
            </a:r>
          </a:p>
          <a:p>
            <a:pPr algn="l"/>
            <a:r>
              <a:rPr lang="fr-FR" sz="1800" b="1" dirty="0"/>
              <a:t>Gianni </a:t>
            </a:r>
            <a:r>
              <a:rPr lang="fr-FR" sz="1800" b="1" dirty="0" smtClean="0"/>
              <a:t>COLAMONICO</a:t>
            </a:r>
            <a:r>
              <a:rPr lang="fr-FR" sz="1800" dirty="0"/>
              <a:t>	</a:t>
            </a:r>
            <a:r>
              <a:rPr lang="fr-FR" sz="1800" dirty="0" smtClean="0"/>
              <a:t>IA-IPR </a:t>
            </a:r>
            <a:r>
              <a:rPr lang="fr-FR" sz="1800" dirty="0"/>
              <a:t>physique-chimie, académie de Toulouse </a:t>
            </a:r>
          </a:p>
          <a:p>
            <a:pPr algn="l"/>
            <a:r>
              <a:rPr lang="fr-FR" sz="1800" b="1" dirty="0" smtClean="0"/>
              <a:t>Marie-Claire MARCHAN-BONNAL</a:t>
            </a:r>
            <a:r>
              <a:rPr lang="fr-FR" sz="1800" dirty="0"/>
              <a:t>	</a:t>
            </a:r>
            <a:r>
              <a:rPr lang="fr-FR" sz="1800" dirty="0" smtClean="0"/>
              <a:t>Professeure </a:t>
            </a:r>
            <a:r>
              <a:rPr lang="fr-FR" sz="1800" dirty="0"/>
              <a:t>de physique-chimie, Lycée Marcelin Berthelot -Toulouse</a:t>
            </a:r>
          </a:p>
          <a:p>
            <a:pPr algn="l"/>
            <a:endParaRPr lang="fr-FR" sz="1800" dirty="0"/>
          </a:p>
          <a:p>
            <a:pPr algn="l"/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1971D-0CA6-46D6-9B80-9B6F9F02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44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8161E8-93C5-4BDE-AEC9-1C23C1E78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0" t="15467" r="27500" b="8800"/>
          <a:stretch/>
        </p:blipFill>
        <p:spPr>
          <a:xfrm>
            <a:off x="94890" y="1358492"/>
            <a:ext cx="5767651" cy="53413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196207-8970-409E-846B-35052EC44D77}"/>
              </a:ext>
            </a:extLst>
          </p:cNvPr>
          <p:cNvSpPr txBox="1"/>
          <p:nvPr/>
        </p:nvSpPr>
        <p:spPr>
          <a:xfrm>
            <a:off x="0" y="158163"/>
            <a:ext cx="527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Activité</a:t>
            </a:r>
            <a:r>
              <a:rPr lang="fr-FR" sz="2400" dirty="0"/>
              <a:t> :</a:t>
            </a:r>
          </a:p>
          <a:p>
            <a:pPr algn="ctr"/>
            <a:r>
              <a:rPr lang="fr-FR" sz="2400" dirty="0"/>
              <a:t>Utiliser des ondes mécaniques progressives pour mesurer une distance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5BB3F8-C154-4B37-AB07-833DF8D54EBB}"/>
              </a:ext>
            </a:extLst>
          </p:cNvPr>
          <p:cNvSpPr txBox="1"/>
          <p:nvPr/>
        </p:nvSpPr>
        <p:spPr>
          <a:xfrm>
            <a:off x="6219646" y="0"/>
            <a:ext cx="545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/>
              <a:t>Activité</a:t>
            </a:r>
            <a:r>
              <a:rPr lang="fr-FR" sz="2400" dirty="0"/>
              <a:t> :</a:t>
            </a:r>
          </a:p>
          <a:p>
            <a:pPr algn="ctr"/>
            <a:r>
              <a:rPr lang="fr-FR" sz="2400" dirty="0"/>
              <a:t>La spectroscopie infrarouge, un procédé utilisé en chimie organique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86D752-24A0-4E51-8ABF-20D04EE6B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0" t="13155" r="27100" b="6845"/>
          <a:stretch/>
        </p:blipFill>
        <p:spPr>
          <a:xfrm>
            <a:off x="6341194" y="1358672"/>
            <a:ext cx="5612655" cy="53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66408" y="2215581"/>
            <a:ext cx="114591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000" b="1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Mobiliser des outils, numériques en particuliers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000" b="1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Favoriser les partenariats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000" b="1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Approfondir la connaissance des filières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000" b="1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Développer les stratégies collectives d’information dans le cadre de progressivités 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à l’échelle des académies ;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à l’échelle des établissements ;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au sein de la classe.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fr-FR" sz="2000" b="1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Adapter les temporalités et les modalités :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Présenter les formations très tôt dans l’année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Inciter les élèves à commencer très tôt à réfléchir à leurs projets d’orientation (au moins dès la seconde)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Dégager du temps pour travailler l’orientation 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Intégration aux enseignements - Diffuser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Présenter et faire interagir, échanger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A9BCBC-0F4D-41A2-905D-C68C2BBEF503}"/>
              </a:ext>
            </a:extLst>
          </p:cNvPr>
          <p:cNvSpPr/>
          <p:nvPr/>
        </p:nvSpPr>
        <p:spPr>
          <a:xfrm>
            <a:off x="1433514" y="222273"/>
            <a:ext cx="96169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fr-FR" sz="28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Pour une information à l’orientation vers le supérieur mise en place dès la seconde, voire le collège :  </a:t>
            </a:r>
            <a:br>
              <a:rPr lang="fr-FR" sz="28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</a:br>
            <a:r>
              <a:rPr lang="fr-FR" sz="2800" spc="-100" dirty="0">
                <a:solidFill>
                  <a:srgbClr val="213870"/>
                </a:solidFill>
                <a:latin typeface="+mj-lt"/>
                <a:ea typeface="+mj-lt"/>
                <a:cs typeface="+mj-lt"/>
              </a:rPr>
              <a:t>quelques recommandations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266554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9C760-C999-4AEA-8FC9-B295B979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342" y="2971800"/>
            <a:ext cx="10212368" cy="914400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fr-FR" sz="4000">
                <a:ea typeface="+mj-lt"/>
                <a:cs typeface="+mj-lt"/>
              </a:rPr>
              <a:t>Echanges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2877D9-1050-442A-85EA-CD704EE01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763" y="3791529"/>
            <a:ext cx="10726895" cy="1941170"/>
          </a:xfrm>
        </p:spPr>
        <p:txBody>
          <a:bodyPr lIns="91440" tIns="45720" rIns="91440" bIns="45720" anchor="t">
            <a:norm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1971D-0CA6-46D6-9B80-9B6F9F02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3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9C760-C999-4AEA-8FC9-B295B979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5011"/>
            <a:ext cx="12165062" cy="914400"/>
          </a:xfrm>
        </p:spPr>
        <p:txBody>
          <a:bodyPr lIns="91440" tIns="45720" rIns="91440" bIns="45720" anchor="b">
            <a:normAutofit fontScale="90000"/>
          </a:bodyPr>
          <a:lstStyle/>
          <a:p>
            <a:r>
              <a:rPr lang="fr-FR" sz="4000" dirty="0">
                <a:ea typeface="+mj-lt"/>
                <a:cs typeface="+mj-lt"/>
              </a:rPr>
              <a:t/>
            </a:r>
            <a:br>
              <a:rPr lang="fr-FR" sz="40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Information à l’orientation : </a:t>
            </a:r>
            <a:r>
              <a:rPr lang="fr-FR" sz="3100" dirty="0" smtClean="0">
                <a:ea typeface="+mj-lt"/>
                <a:cs typeface="+mj-lt"/>
              </a:rPr>
              <a:t> attentes </a:t>
            </a:r>
            <a:r>
              <a:rPr lang="fr-FR" sz="3100" dirty="0">
                <a:ea typeface="+mj-lt"/>
                <a:cs typeface="+mj-lt"/>
              </a:rPr>
              <a:t>des </a:t>
            </a:r>
            <a:r>
              <a:rPr lang="fr-FR" sz="3100" dirty="0" smtClean="0">
                <a:ea typeface="+mj-lt"/>
                <a:cs typeface="+mj-lt"/>
              </a:rPr>
              <a:t>enseignants </a:t>
            </a:r>
            <a:r>
              <a:rPr lang="fr-FR" sz="3100" dirty="0">
                <a:ea typeface="+mj-lt"/>
                <a:cs typeface="+mj-lt"/>
              </a:rPr>
              <a:t>et </a:t>
            </a:r>
            <a:r>
              <a:rPr lang="fr-FR" sz="3100" dirty="0" smtClean="0">
                <a:ea typeface="+mj-lt"/>
                <a:cs typeface="+mj-lt"/>
              </a:rPr>
              <a:t>obstacles</a:t>
            </a:r>
            <a:br>
              <a:rPr lang="fr-FR" sz="3100" dirty="0" smtClean="0">
                <a:ea typeface="+mj-lt"/>
                <a:cs typeface="+mj-lt"/>
              </a:rPr>
            </a:br>
            <a:r>
              <a:rPr lang="fr-FR" sz="3100" dirty="0" smtClean="0">
                <a:ea typeface="+mj-lt"/>
                <a:cs typeface="+mj-lt"/>
              </a:rPr>
              <a:t>bilan </a:t>
            </a:r>
            <a:r>
              <a:rPr lang="fr-FR" sz="3100" dirty="0">
                <a:ea typeface="+mj-lt"/>
                <a:cs typeface="+mj-lt"/>
              </a:rPr>
              <a:t>du questionnaire   </a:t>
            </a:r>
            <a:endParaRPr lang="fr-FR" sz="31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2877D9-1050-442A-85EA-CD704EE01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154" y="1168026"/>
            <a:ext cx="10123330" cy="5467350"/>
          </a:xfrm>
        </p:spPr>
        <p:txBody>
          <a:bodyPr lIns="91440" tIns="45720" rIns="91440" bIns="45720" anchor="t">
            <a:normAutofit fontScale="55000" lnSpcReduction="20000"/>
          </a:bodyPr>
          <a:lstStyle/>
          <a:p>
            <a:pPr algn="l"/>
            <a:r>
              <a:rPr lang="fr-FR" sz="2000" b="1" dirty="0"/>
              <a:t>Attentes des enseignants du secondaire </a:t>
            </a:r>
            <a:r>
              <a:rPr lang="fr-FR" sz="2000" dirty="0"/>
              <a:t>: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Mieux connaître les différentes formations à l’Université car les élèves sont relativement bien informés sur CPGE,/IUT/STS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Mieux accompagner les élèves, mieux accompagner les élèves de STI2D au supérieur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Connaître les contenus des formations du supérieur et les compétences attendues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Améliorer la communication entre établissements du secondaire et du supérieur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Conseiller les EDS adaptés aux différentes formations supérieures et disposer l’an prochain de statistique sur les spécialités des étudiants retenus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Connaitre  des dispositifs de remise à niveau pour des étudiants ayant fait des choix de spécialité pas forcément adaptés à la filière du supérieur finalement envisagé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…</a:t>
            </a:r>
          </a:p>
          <a:p>
            <a:pPr algn="l"/>
            <a:r>
              <a:rPr lang="fr-FR" sz="2000" b="1" dirty="0"/>
              <a:t>Attentes des enseignants du supérieur </a:t>
            </a:r>
            <a:r>
              <a:rPr lang="fr-FR" sz="2000" dirty="0"/>
              <a:t>: 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Connaître les programmes de lycée et les profils des futurs étudiants en fonction des enseignements de spécialité choisis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Savoir comment les enseignants du secondaire présentent à leurs élèves les licences, le CPGE, les BTS, les IUT, </a:t>
            </a:r>
            <a:r>
              <a:rPr lang="fr-FR" sz="2000" dirty="0" err="1"/>
              <a:t>etc</a:t>
            </a:r>
            <a:endParaRPr lang="fr-FR" sz="2000" dirty="0"/>
          </a:p>
          <a:p>
            <a:pPr marL="342900" indent="-342900" algn="l">
              <a:buFontTx/>
              <a:buChar char="-"/>
            </a:pPr>
            <a:r>
              <a:rPr lang="fr-FR" sz="2000" dirty="0"/>
              <a:t>Savoir si les enseignants du secondaire connaissent les BUT et à quels élèves ils conseillent des poursuites d’études en  IUT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…</a:t>
            </a:r>
          </a:p>
          <a:p>
            <a:pPr algn="l"/>
            <a:r>
              <a:rPr lang="fr-FR" sz="2000" b="1" dirty="0"/>
              <a:t>Obstacles rencontrés :</a:t>
            </a:r>
          </a:p>
          <a:p>
            <a:pPr algn="l"/>
            <a:r>
              <a:rPr lang="fr-FR" sz="2000" dirty="0"/>
              <a:t>-      Contexte sanitaire et annulation des déplacements, des forums, des salons, ..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Des actions à distance qui ont moins bien fonctionné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Manque de places en immersion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Organisation souvent inexistante de la formation à l’orientation dans les établissements du secondaire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Souvent peu d’élèves volontaires présents quand les enseignants du supérieur  se déplacent en établissement secondaire pour présenter leur formation</a:t>
            </a:r>
          </a:p>
          <a:p>
            <a:pPr marL="342900" indent="-342900" algn="l">
              <a:buFontTx/>
              <a:buChar char="-"/>
            </a:pPr>
            <a:r>
              <a:rPr lang="fr-FR" sz="2000" dirty="0"/>
              <a:t>..</a:t>
            </a:r>
          </a:p>
          <a:p>
            <a:pPr algn="l"/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E1971D-0CA6-46D6-9B80-9B6F9F02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48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95" y="2700347"/>
            <a:ext cx="2517890" cy="37806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6" y="309858"/>
            <a:ext cx="4447979" cy="2335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77" y="1187875"/>
            <a:ext cx="3973777" cy="17666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97" y="2554916"/>
            <a:ext cx="3952875" cy="176212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 txBox="1">
            <a:spLocks/>
          </p:cNvSpPr>
          <p:nvPr/>
        </p:nvSpPr>
        <p:spPr>
          <a:xfrm>
            <a:off x="4588625" y="14172"/>
            <a:ext cx="7576437" cy="12405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213870"/>
                </a:solidFill>
              </a:rPr>
              <a:t>Les rendez-vous information/orientation 2021… virtualisés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28" y="4254721"/>
            <a:ext cx="3576320" cy="20116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04583" y="1570835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JPO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50270" y="4716347"/>
            <a:ext cx="32928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Plaquettes d’information</a:t>
            </a:r>
          </a:p>
          <a:p>
            <a:endParaRPr lang="fr-FR" sz="2000" dirty="0"/>
          </a:p>
          <a:p>
            <a:r>
              <a:rPr lang="fr-FR" sz="2000" dirty="0"/>
              <a:t>Interactions/échanges directs</a:t>
            </a:r>
          </a:p>
          <a:p>
            <a:r>
              <a:rPr lang="fr-FR" sz="2000" dirty="0"/>
              <a:t>Visite des lieux</a:t>
            </a:r>
          </a:p>
          <a:p>
            <a:r>
              <a:rPr lang="fr-FR" sz="2000" dirty="0"/>
              <a:t>Insertion post-Licence</a:t>
            </a:r>
          </a:p>
        </p:txBody>
      </p:sp>
      <p:sp>
        <p:nvSpPr>
          <p:cNvPr id="15" name="Virage 14"/>
          <p:cNvSpPr/>
          <p:nvPr/>
        </p:nvSpPr>
        <p:spPr>
          <a:xfrm flipV="1">
            <a:off x="606829" y="3014853"/>
            <a:ext cx="731520" cy="842252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Virage 15"/>
          <p:cNvSpPr/>
          <p:nvPr/>
        </p:nvSpPr>
        <p:spPr>
          <a:xfrm rot="5400000">
            <a:off x="9782731" y="3410611"/>
            <a:ext cx="731520" cy="842252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25" y="4747528"/>
            <a:ext cx="360000" cy="36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8" y="5242504"/>
            <a:ext cx="360000" cy="360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8" y="5619427"/>
            <a:ext cx="360000" cy="36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8" y="5996350"/>
            <a:ext cx="360000" cy="36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0646" y="608173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27715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d’une JPO en </a:t>
            </a:r>
            <a:r>
              <a:rPr lang="fr-FR" dirty="0" err="1"/>
              <a:t>distanciel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266738"/>
            <a:ext cx="5384800" cy="4389642"/>
          </a:xfrm>
        </p:spPr>
        <p:txBody>
          <a:bodyPr/>
          <a:lstStyle/>
          <a:p>
            <a:r>
              <a:rPr lang="fr-FR" sz="2800" b="1" dirty="0"/>
              <a:t>En interne, phase préparatoire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Choix des sections représentées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Equipes par section 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Animateur 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Régulateur 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Besoins matériels 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ordinateurs, audio, vidéo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Choix de la plateforme de vidéoconférence 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Mode vidéo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Écran partagé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Visite d’établissement)</a:t>
            </a:r>
          </a:p>
          <a:p>
            <a:pPr algn="l">
              <a:buFont typeface="Arial" pitchFamily="34" charset="0"/>
              <a:buChar char="•"/>
            </a:pP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283200" y="1862356"/>
            <a:ext cx="5630877" cy="445675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fr-FR" sz="2400" dirty="0"/>
              <a:t> Inscription préalable 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Formulaire en ligne</a:t>
            </a:r>
          </a:p>
          <a:p>
            <a:pPr lvl="1">
              <a:buFont typeface="Arial" pitchFamily="34" charset="0"/>
              <a:buChar char="•"/>
            </a:pPr>
            <a:r>
              <a:rPr lang="fr-FR" sz="2100" dirty="0"/>
              <a:t>Aspect RGPD</a:t>
            </a:r>
          </a:p>
          <a:p>
            <a:pPr algn="l"/>
            <a:r>
              <a:rPr lang="fr-FR" sz="2400" dirty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Test de stabilité du réseau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Solutions alternatives et modes dégradés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Coordination : suivi de la mise en place et de la mise en œuvre 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Répétitions</a:t>
            </a:r>
          </a:p>
          <a:p>
            <a:pPr algn="l">
              <a:buFont typeface="Arial" pitchFamily="34" charset="0"/>
              <a:buChar char="•"/>
            </a:pPr>
            <a:endParaRPr lang="fr-FR" sz="2400" dirty="0"/>
          </a:p>
          <a:p>
            <a:pPr algn="l">
              <a:buFont typeface="Arial" pitchFamily="34" charset="0"/>
              <a:buChar char="•"/>
            </a:pPr>
            <a:endParaRPr lang="fr-FR" sz="2400" dirty="0"/>
          </a:p>
          <a:p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1027" name="Picture 3" descr="C:\Users\Bataille\Downloads\jpo-orga2.jpg"/>
          <p:cNvPicPr>
            <a:picLocks noChangeAspect="1" noChangeArrowheads="1"/>
          </p:cNvPicPr>
          <p:nvPr/>
        </p:nvPicPr>
        <p:blipFill>
          <a:blip r:embed="rId2" cstate="print"/>
          <a:srcRect l="37662" t="37570" r="37703" b="37778"/>
          <a:stretch>
            <a:fillRect/>
          </a:stretch>
        </p:blipFill>
        <p:spPr bwMode="auto">
          <a:xfrm>
            <a:off x="8363018" y="1300294"/>
            <a:ext cx="3616461" cy="210563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63794" y="6457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XB</a:t>
            </a:r>
          </a:p>
        </p:txBody>
      </p:sp>
    </p:spTree>
    <p:extLst>
      <p:ext uri="{BB962C8B-B14F-4D97-AF65-F5344CB8AC3E}">
        <p14:creationId xmlns:p14="http://schemas.microsoft.com/office/powerpoint/2010/main" val="344576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d’une JPO en </a:t>
            </a:r>
            <a:r>
              <a:rPr lang="fr-FR" dirty="0" err="1"/>
              <a:t>distanciel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266738"/>
            <a:ext cx="5384800" cy="4389642"/>
          </a:xfrm>
        </p:spPr>
        <p:txBody>
          <a:bodyPr/>
          <a:lstStyle/>
          <a:p>
            <a:r>
              <a:rPr lang="fr-FR" sz="2800" b="1" dirty="0"/>
              <a:t>En interne, phase préparatoire</a:t>
            </a:r>
          </a:p>
          <a:p>
            <a:pPr algn="l">
              <a:buFont typeface="Arial" pitchFamily="34" charset="0"/>
              <a:buChar char="•"/>
            </a:pP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444" y="1959226"/>
            <a:ext cx="7418664" cy="33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2025"/>
          <a:stretch>
            <a:fillRect/>
          </a:stretch>
        </p:blipFill>
        <p:spPr bwMode="auto">
          <a:xfrm>
            <a:off x="198976" y="3501153"/>
            <a:ext cx="7032334" cy="283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063794" y="6457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XB</a:t>
            </a:r>
          </a:p>
        </p:txBody>
      </p:sp>
    </p:spTree>
    <p:extLst>
      <p:ext uri="{BB962C8B-B14F-4D97-AF65-F5344CB8AC3E}">
        <p14:creationId xmlns:p14="http://schemas.microsoft.com/office/powerpoint/2010/main" val="398959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d’une JPO en </a:t>
            </a:r>
            <a:r>
              <a:rPr lang="fr-FR" dirty="0" err="1"/>
              <a:t>distanciel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130417"/>
            <a:ext cx="5384800" cy="4525963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fr-FR" sz="2000" dirty="0"/>
          </a:p>
          <a:p>
            <a:pPr algn="l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04889" y="1163973"/>
            <a:ext cx="7077512" cy="4525963"/>
          </a:xfrm>
        </p:spPr>
        <p:txBody>
          <a:bodyPr/>
          <a:lstStyle/>
          <a:p>
            <a:r>
              <a:rPr lang="fr-FR" b="1" dirty="0"/>
              <a:t>En externe</a:t>
            </a:r>
          </a:p>
          <a:p>
            <a:pPr algn="l">
              <a:buFont typeface="Arial" pitchFamily="34" charset="0"/>
              <a:buChar char="•"/>
            </a:pPr>
            <a:r>
              <a:rPr lang="fr-FR" sz="2000" dirty="0"/>
              <a:t> </a:t>
            </a:r>
            <a:r>
              <a:rPr lang="fr-FR" sz="2400" dirty="0"/>
              <a:t>Annonce sur le site web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Formulaire ou non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Envoi de mails groupés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Réseaux « sociaux »</a:t>
            </a:r>
          </a:p>
          <a:p>
            <a:pPr algn="l">
              <a:buFont typeface="Arial" pitchFamily="34" charset="0"/>
              <a:buChar char="•"/>
            </a:pPr>
            <a:r>
              <a:rPr lang="fr-FR" sz="2400" dirty="0"/>
              <a:t> Gestion des flux (messagerie instantanée sur le site + équipe)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0778" y="4202885"/>
            <a:ext cx="3694258" cy="238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Bataille\Downloads\_____20_21\encpb\jpo21\tchat-jpo.JPG"/>
          <p:cNvPicPr>
            <a:picLocks noChangeAspect="1" noChangeArrowheads="1"/>
          </p:cNvPicPr>
          <p:nvPr/>
        </p:nvPicPr>
        <p:blipFill>
          <a:blip r:embed="rId3" cstate="print"/>
          <a:srcRect l="63710" t="36723"/>
          <a:stretch>
            <a:fillRect/>
          </a:stretch>
        </p:blipFill>
        <p:spPr bwMode="auto">
          <a:xfrm>
            <a:off x="4370665" y="4932726"/>
            <a:ext cx="2188360" cy="146485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90" y="1619076"/>
            <a:ext cx="3612405" cy="388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063794" y="6457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XB</a:t>
            </a:r>
          </a:p>
        </p:txBody>
      </p:sp>
    </p:spTree>
    <p:extLst>
      <p:ext uri="{BB962C8B-B14F-4D97-AF65-F5344CB8AC3E}">
        <p14:creationId xmlns:p14="http://schemas.microsoft.com/office/powerpoint/2010/main" val="124484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d’une JPO en </a:t>
            </a:r>
            <a:r>
              <a:rPr lang="fr-FR" dirty="0" err="1"/>
              <a:t>distanciel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/>
              <a:t>Les chiffres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17 sections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68 vidéoconférences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3 organisateurs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63 intervenants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1 mois de préparatifs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3 répétitions  </a:t>
            </a:r>
          </a:p>
          <a:p>
            <a:pPr algn="l">
              <a:buFont typeface="Arial" pitchFamily="34" charset="0"/>
              <a:buChar char="•"/>
            </a:pPr>
            <a:r>
              <a:rPr lang="fr-FR" dirty="0"/>
              <a:t> 1500 visiteurs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4823" y="2315360"/>
            <a:ext cx="6573379" cy="337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063794" y="64572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XB</a:t>
            </a:r>
          </a:p>
        </p:txBody>
      </p:sp>
    </p:spTree>
    <p:extLst>
      <p:ext uri="{BB962C8B-B14F-4D97-AF65-F5344CB8AC3E}">
        <p14:creationId xmlns:p14="http://schemas.microsoft.com/office/powerpoint/2010/main" val="176090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401"/>
            <a:ext cx="12111487" cy="742322"/>
          </a:xfrm>
        </p:spPr>
        <p:txBody>
          <a:bodyPr/>
          <a:lstStyle/>
          <a:p>
            <a:r>
              <a:rPr lang="fr-FR" sz="2400" b="1" dirty="0"/>
              <a:t>Académie de Toulouse</a:t>
            </a:r>
            <a:br>
              <a:rPr lang="fr-FR" sz="2400" b="1" dirty="0"/>
            </a:br>
            <a:r>
              <a:rPr lang="fr-FR" sz="2400" b="1" dirty="0"/>
              <a:t>PIA3 : projet Ambition Commune vers une Orientation </a:t>
            </a:r>
            <a:r>
              <a:rPr lang="fr-FR" sz="2400" b="1" dirty="0" err="1"/>
              <a:t>co-construite</a:t>
            </a:r>
            <a:r>
              <a:rPr lang="fr-FR" sz="2400" b="1" dirty="0"/>
              <a:t> à Dimension Académique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63794" y="645726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FF"/>
                </a:solidFill>
              </a:rPr>
              <a:t>BdB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11E6A2B-BADB-4C5A-A64D-BA92E9CBD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42" y="3031858"/>
            <a:ext cx="6013045" cy="34254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2D31B6-439B-4FF3-A43A-97041CEC9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61"/>
            <a:ext cx="6013045" cy="3392835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7673B8D9-CABA-47D1-B310-816A4EC3F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0886" y="1358662"/>
            <a:ext cx="5384800" cy="478765"/>
          </a:xfrm>
        </p:spPr>
        <p:txBody>
          <a:bodyPr/>
          <a:lstStyle/>
          <a:p>
            <a:r>
              <a:rPr lang="fr-FR" b="1" dirty="0"/>
              <a:t>Projet sur 10 ans</a:t>
            </a:r>
          </a:p>
        </p:txBody>
      </p:sp>
    </p:spTree>
    <p:extLst>
      <p:ext uri="{BB962C8B-B14F-4D97-AF65-F5344CB8AC3E}">
        <p14:creationId xmlns:p14="http://schemas.microsoft.com/office/powerpoint/2010/main" val="32345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dr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u vert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1077</Words>
  <Application>Microsoft Office PowerPoint</Application>
  <PresentationFormat>Grand écran</PresentationFormat>
  <Paragraphs>198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Corbel</vt:lpstr>
      <vt:lpstr>Symbol</vt:lpstr>
      <vt:lpstr>Wingdings</vt:lpstr>
      <vt:lpstr>Wingdings 2</vt:lpstr>
      <vt:lpstr>Cadre</vt:lpstr>
      <vt:lpstr>Le continuum lycée – enseignement supérieur en physique-chimie</vt:lpstr>
      <vt:lpstr>Table ronde Information à l’orientation vers le supérieur :  attentes et actions   </vt:lpstr>
      <vt:lpstr> Information à l’orientation :  attentes des enseignants et obstacles bilan du questionnaire   </vt:lpstr>
      <vt:lpstr>Présentation PowerPoint</vt:lpstr>
      <vt:lpstr>Organisation d’une JPO en distanciel</vt:lpstr>
      <vt:lpstr>Organisation d’une JPO en distanciel</vt:lpstr>
      <vt:lpstr>Organisation d’une JPO en distanciel</vt:lpstr>
      <vt:lpstr>Organisation d’une JPO en distanciel</vt:lpstr>
      <vt:lpstr>Académie de Toulouse PIA3 : projet Ambition Commune vers une Orientation co-construite à Dimension Académique</vt:lpstr>
      <vt:lpstr>Académie de Toulouse PIA3 : projet Ambition Commune vers une Orientation co-construite à Dimension Académique</vt:lpstr>
      <vt:lpstr>Académie de Toulouse PIA3 : projet Ambition Commune vers une Orientation co-construite à Dimension Académique</vt:lpstr>
      <vt:lpstr>Présentation PowerPoint</vt:lpstr>
      <vt:lpstr>Présentation PowerPoint</vt:lpstr>
      <vt:lpstr>Présentation PowerPoint</vt:lpstr>
      <vt:lpstr>Présentation PowerPoint</vt:lpstr>
      <vt:lpstr>L’information à l’orientation dans le cadre de l’enseignement de Physique-Chimie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 5</dc:title>
  <dc:creator>Miguel Toquet</dc:creator>
  <cp:lastModifiedBy>BONIN Julien</cp:lastModifiedBy>
  <cp:revision>234</cp:revision>
  <dcterms:created xsi:type="dcterms:W3CDTF">2020-12-14T02:30:27Z</dcterms:created>
  <dcterms:modified xsi:type="dcterms:W3CDTF">2021-04-07T09:40:05Z</dcterms:modified>
</cp:coreProperties>
</file>