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19"/>
  </p:notesMasterIdLst>
  <p:handoutMasterIdLst>
    <p:handoutMasterId r:id="rId20"/>
  </p:handoutMasterIdLst>
  <p:sldIdLst>
    <p:sldId id="274" r:id="rId2"/>
    <p:sldId id="275" r:id="rId3"/>
    <p:sldId id="278" r:id="rId4"/>
    <p:sldId id="279" r:id="rId5"/>
    <p:sldId id="280" r:id="rId6"/>
    <p:sldId id="281" r:id="rId7"/>
    <p:sldId id="282" r:id="rId8"/>
    <p:sldId id="283" r:id="rId9"/>
    <p:sldId id="290" r:id="rId10"/>
    <p:sldId id="291" r:id="rId11"/>
    <p:sldId id="292" r:id="rId12"/>
    <p:sldId id="284" r:id="rId13"/>
    <p:sldId id="285" r:id="rId14"/>
    <p:sldId id="286" r:id="rId15"/>
    <p:sldId id="287" r:id="rId16"/>
    <p:sldId id="288" r:id="rId17"/>
    <p:sldId id="29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13870"/>
    <a:srgbClr val="00ACF1"/>
    <a:srgbClr val="5689BF"/>
    <a:srgbClr val="E97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2" autoAdjust="0"/>
    <p:restoredTop sz="94660"/>
  </p:normalViewPr>
  <p:slideViewPr>
    <p:cSldViewPr snapToGrid="0">
      <p:cViewPr varScale="1">
        <p:scale>
          <a:sx n="89" d="100"/>
          <a:sy n="89" d="100"/>
        </p:scale>
        <p:origin x="566" y="72"/>
      </p:cViewPr>
      <p:guideLst>
        <p:guide orient="horz" pos="2160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44"/>
    </p:cViewPr>
  </p:sorterViewPr>
  <p:notesViewPr>
    <p:cSldViewPr snapToGrid="0">
      <p:cViewPr varScale="1">
        <p:scale>
          <a:sx n="108" d="100"/>
          <a:sy n="108" d="100"/>
        </p:scale>
        <p:origin x="377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1C84096-A974-1B46-8B84-8F39C7B332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EFAA12-7913-E643-AF74-A9D9FCF4A0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76CD8-6D8C-ED44-83B5-0AFA6545248C}" type="datetimeFigureOut">
              <a:rPr lang="fr-FR" smtClean="0"/>
              <a:pPr/>
              <a:t>07/04/2021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14304A-C9FE-1A47-B472-D1DA8494DB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52208AF-2507-BB45-97A8-F02FBDA8D3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FC3B0-536A-1C44-9B08-CD80AEE0140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14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21FEE-E459-4A29-A095-2A5A758582F6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62E93-8C42-4425-AA86-F50E2E367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47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critère d’évolution spontanée d’un système, utilisé dès la première année en chimie, est démontré par application du second principe de la thermodynamique introduit en physique en première année.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3DA8-A914-4CBA-B725-5FB6368F9EB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77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critère d’évolution spontanée d’un système, utilisé dès la première année en chimie, est démontré par application du second principe de la thermodynamique introduit en physique en première année.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E3DA8-A914-4CBA-B725-5FB6368F9EB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78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5493" y="1152688"/>
            <a:ext cx="73152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21387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390186"/>
            <a:ext cx="7315200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 cap="none" spc="0" baseline="0">
                <a:solidFill>
                  <a:srgbClr val="213870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130F8B-54D8-B345-BD9C-5229865729BF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0" name="AutoShape 8" descr="2020_logo_signature_mail_MENJS_Dgesco">
            <a:extLst>
              <a:ext uri="{FF2B5EF4-FFF2-40B4-BE49-F238E27FC236}">
                <a16:creationId xmlns:a16="http://schemas.microsoft.com/office/drawing/2014/main" id="{AB58EAF0-8AF2-CD45-88DE-F9CE0660B2C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253093" y="5216875"/>
            <a:ext cx="32639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9D23A93-1680-DD46-9840-2D5DFC0CC8AD}"/>
              </a:ext>
            </a:extLst>
          </p:cNvPr>
          <p:cNvSpPr txBox="1"/>
          <p:nvPr userDrawn="1"/>
        </p:nvSpPr>
        <p:spPr bwMode="auto">
          <a:xfrm>
            <a:off x="4055165" y="6461474"/>
            <a:ext cx="4503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enseignement supérieur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2804875908"/>
      </p:ext>
    </p:extLst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7E6A66-3EE3-2145-8499-53C5B6CCE4E7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60EF8BF-49BE-514F-96DD-4A3B10DEEE53}"/>
              </a:ext>
            </a:extLst>
          </p:cNvPr>
          <p:cNvSpPr txBox="1"/>
          <p:nvPr userDrawn="1"/>
        </p:nvSpPr>
        <p:spPr bwMode="auto">
          <a:xfrm>
            <a:off x="4055165" y="6461474"/>
            <a:ext cx="4503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enseignement supérieur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587297176"/>
      </p:ext>
    </p:extLst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 baseline="0">
                <a:solidFill>
                  <a:srgbClr val="21387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788060" cy="51206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13870"/>
                </a:solidFill>
              </a:defRPr>
            </a:lvl1pPr>
            <a:lvl2pPr>
              <a:defRPr sz="2400">
                <a:solidFill>
                  <a:srgbClr val="213870"/>
                </a:solidFill>
              </a:defRPr>
            </a:lvl2pPr>
            <a:lvl3pPr>
              <a:defRPr sz="2000">
                <a:solidFill>
                  <a:srgbClr val="213870"/>
                </a:solidFill>
              </a:defRPr>
            </a:lvl3pPr>
            <a:lvl4pPr>
              <a:defRPr sz="1800">
                <a:solidFill>
                  <a:srgbClr val="213870"/>
                </a:solidFill>
              </a:defRPr>
            </a:lvl4pPr>
            <a:lvl5pPr>
              <a:defRPr sz="1800">
                <a:solidFill>
                  <a:srgbClr val="213870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21387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08E3F03-BBD5-EC47-BDFB-3625C975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098FDD1-78D6-4E42-A4F7-2CBBB66498BE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5243097-8EC4-CE49-83D6-EFAD0A10B427}"/>
              </a:ext>
            </a:extLst>
          </p:cNvPr>
          <p:cNvSpPr txBox="1"/>
          <p:nvPr userDrawn="1"/>
        </p:nvSpPr>
        <p:spPr bwMode="auto">
          <a:xfrm>
            <a:off x="4055165" y="6461474"/>
            <a:ext cx="4503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enseignement supérieur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3846397067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619539" y="624565"/>
            <a:ext cx="10972800" cy="698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870"/>
                </a:solidFill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609600" y="1860332"/>
            <a:ext cx="10972800" cy="4023634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13870"/>
                </a:solidFill>
              </a:defRPr>
            </a:lvl1pPr>
            <a:lvl2pPr>
              <a:buFont typeface="Wingdings" pitchFamily="2" charset="2"/>
              <a:buChar char="Ø"/>
              <a:defRPr sz="2000">
                <a:solidFill>
                  <a:srgbClr val="213870"/>
                </a:solidFill>
              </a:defRPr>
            </a:lvl2pPr>
          </a:lstStyle>
          <a:p>
            <a:pPr lvl="0">
              <a:defRPr/>
            </a:pPr>
            <a:r>
              <a:rPr lang="fr-FR" dirty="0"/>
              <a:t>Modifiez les styles du texte du masque</a:t>
            </a:r>
            <a:endParaRPr dirty="0"/>
          </a:p>
          <a:p>
            <a:pPr lvl="1">
              <a:defRPr/>
            </a:pPr>
            <a:r>
              <a:rPr lang="fr-FR" dirty="0"/>
              <a:t> Deuxième niveau</a:t>
            </a:r>
            <a:endParaRPr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E76F09EB-02C5-BA4F-B823-5DCE90D3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92339" y="6461474"/>
            <a:ext cx="59966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DFF966B-540F-BE46-863C-841F0AC48BEC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77EA5D1-8DCB-2345-B0A3-2869FC2E60D6}"/>
              </a:ext>
            </a:extLst>
          </p:cNvPr>
          <p:cNvSpPr txBox="1"/>
          <p:nvPr userDrawn="1"/>
        </p:nvSpPr>
        <p:spPr bwMode="auto">
          <a:xfrm>
            <a:off x="4055165" y="6461474"/>
            <a:ext cx="4503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enseignement supérieur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780219946"/>
      </p:ext>
    </p:extLst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79348" y="522568"/>
            <a:ext cx="9233303" cy="7423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870"/>
                </a:solidFill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 hasCustomPrompt="1"/>
          </p:nvPr>
        </p:nvSpPr>
        <p:spPr bwMode="auto"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213870"/>
                </a:solidFill>
              </a:defRPr>
            </a:lvl1pPr>
            <a:lvl2pPr>
              <a:buFont typeface="Wingdings" pitchFamily="2" charset="2"/>
              <a:buChar char="Ø"/>
              <a:defRPr sz="2200">
                <a:solidFill>
                  <a:srgbClr val="213870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 dirty="0"/>
              <a:t>Modifiez les styles du texte du masque</a:t>
            </a:r>
            <a:endParaRPr dirty="0"/>
          </a:p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 hasCustomPrompt="1"/>
          </p:nvPr>
        </p:nvSpPr>
        <p:spPr bwMode="auto"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213870"/>
                </a:solidFill>
              </a:defRPr>
            </a:lvl1pPr>
            <a:lvl2pPr>
              <a:buFont typeface="Wingdings" pitchFamily="2" charset="2"/>
              <a:buChar char="Ø"/>
              <a:defRPr sz="2200">
                <a:solidFill>
                  <a:srgbClr val="213870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fr-FR" dirty="0"/>
              <a:t>Modifiez les styles du texte du masque</a:t>
            </a:r>
          </a:p>
          <a:p>
            <a:pPr lvl="1">
              <a:defRPr/>
            </a:pPr>
            <a:r>
              <a:rPr lang="fr-FR" dirty="0"/>
              <a:t>Deuxième niveau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A4C194C4-2686-114A-8F56-CB8114AB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92339" y="6461474"/>
            <a:ext cx="59966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6782ACF-B5E0-F848-A2A2-005EA80E4EF0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AA6ADAF-A54C-5442-8008-9CE93F09D611}"/>
              </a:ext>
            </a:extLst>
          </p:cNvPr>
          <p:cNvSpPr txBox="1"/>
          <p:nvPr userDrawn="1"/>
        </p:nvSpPr>
        <p:spPr bwMode="auto">
          <a:xfrm>
            <a:off x="4055165" y="6461474"/>
            <a:ext cx="4503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enseignement supérieur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527157891"/>
      </p:ext>
    </p:extLst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266025" y="1581228"/>
            <a:ext cx="9233303" cy="1390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3870"/>
                </a:solidFill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DE927840-EC98-F44E-BFAD-FBD0E41D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592339" y="6461474"/>
            <a:ext cx="59966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DFAFE14-BCD6-0740-9241-C2BA846C408A}"/>
              </a:ext>
            </a:extLst>
          </p:cNvPr>
          <p:cNvSpPr txBox="1"/>
          <p:nvPr userDrawn="1"/>
        </p:nvSpPr>
        <p:spPr bwMode="auto">
          <a:xfrm>
            <a:off x="149088" y="6461475"/>
            <a:ext cx="2731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national de formation 2020/2021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7FCFCF-4024-D240-9479-5B4BF8C7509E}"/>
              </a:ext>
            </a:extLst>
          </p:cNvPr>
          <p:cNvSpPr txBox="1"/>
          <p:nvPr userDrawn="1"/>
        </p:nvSpPr>
        <p:spPr bwMode="auto">
          <a:xfrm>
            <a:off x="4055165" y="6461474"/>
            <a:ext cx="4503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Continuum lycée – enseignement supérieur en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3734633950"/>
      </p:ext>
    </p:extLst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7822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82" r:id="rId2"/>
    <p:sldLayoutId id="2147483883" r:id="rId3"/>
    <p:sldLayoutId id="2147483674" r:id="rId4"/>
    <p:sldLayoutId id="2147483676" r:id="rId5"/>
    <p:sldLayoutId id="2147483678" r:id="rId6"/>
    <p:sldLayoutId id="214748388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E79C14D-E3CA-EC44-86C3-7BC14BB00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"/>
            <a:ext cx="12192000" cy="685098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EB84ACE-F098-D943-B6C5-722829C83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481" y="1065126"/>
            <a:ext cx="10530673" cy="2458974"/>
          </a:xfrm>
        </p:spPr>
        <p:txBody>
          <a:bodyPr>
            <a:normAutofit fontScale="90000"/>
          </a:bodyPr>
          <a:lstStyle/>
          <a:p>
            <a:r>
              <a:rPr lang="fr-FR" dirty="0"/>
              <a:t>Le continuum lycée – enseignement supérieur</a:t>
            </a:r>
            <a:br>
              <a:rPr lang="fr-FR" dirty="0"/>
            </a:br>
            <a:r>
              <a:rPr lang="fr-FR" dirty="0"/>
              <a:t>en physique-chimie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E031D1-7915-6A46-A834-ADDF2A74D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8012" y="4038115"/>
            <a:ext cx="7315200" cy="914400"/>
          </a:xfrm>
        </p:spPr>
        <p:txBody>
          <a:bodyPr/>
          <a:lstStyle/>
          <a:p>
            <a:r>
              <a:rPr lang="fr-FR" dirty="0"/>
              <a:t>Mercredi 7 avril 2021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8BBA97-7482-3A4A-888D-4A688FAC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06C589-1D9F-DE42-86B3-B92C5596D9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33" y="4841310"/>
            <a:ext cx="2041211" cy="1052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1A51B89-DE04-6E40-BAFF-FB2B04B841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16821" y="4841310"/>
            <a:ext cx="1706880" cy="1057244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7F5AD7-E1D6-DC4F-83B2-DABB0666DE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34" y="4846054"/>
            <a:ext cx="2015355" cy="10525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7176" y="4604658"/>
            <a:ext cx="1668624" cy="129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24B3130-69BB-44D4-8EEC-6970EC70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0AC1A1-4776-489F-97C4-19F6C2CAA309}"/>
              </a:ext>
            </a:extLst>
          </p:cNvPr>
          <p:cNvSpPr/>
          <p:nvPr/>
        </p:nvSpPr>
        <p:spPr>
          <a:xfrm>
            <a:off x="106233" y="85307"/>
            <a:ext cx="1197953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Le dispositif 3LA : </a:t>
            </a:r>
            <a:r>
              <a:rPr lang="fr-FR" sz="2800" b="1" dirty="0" err="1">
                <a:solidFill>
                  <a:srgbClr val="0070C0"/>
                </a:solidFill>
              </a:rPr>
              <a:t>ParcourSup</a:t>
            </a:r>
            <a:r>
              <a:rPr lang="fr-FR" sz="2800" b="1" dirty="0">
                <a:solidFill>
                  <a:srgbClr val="0070C0"/>
                </a:solidFill>
              </a:rPr>
              <a:t> « oui-si » </a:t>
            </a:r>
          </a:p>
          <a:p>
            <a:r>
              <a:rPr lang="fr-FR" sz="2000" dirty="0">
                <a:solidFill>
                  <a:srgbClr val="0070C0"/>
                </a:solidFill>
              </a:rPr>
              <a:t>(Bac scientifique général majoritairement)</a:t>
            </a:r>
          </a:p>
          <a:p>
            <a:endParaRPr lang="fr-FR" sz="2400" b="1" dirty="0"/>
          </a:p>
          <a:p>
            <a:r>
              <a:rPr lang="fr-FR" sz="2000" b="1" dirty="0"/>
              <a:t>Licence accompagnée en 3ans / réussite</a:t>
            </a:r>
          </a:p>
          <a:p>
            <a:r>
              <a:rPr lang="fr-FR" b="1" dirty="0" err="1"/>
              <a:t>Etudiant.e.s</a:t>
            </a:r>
            <a:r>
              <a:rPr lang="fr-FR" b="1" dirty="0"/>
              <a:t> de mention </a:t>
            </a:r>
            <a:r>
              <a:rPr lang="fr-FR" b="1" dirty="0">
                <a:solidFill>
                  <a:srgbClr val="0070C0"/>
                </a:solidFill>
              </a:rPr>
              <a:t>Chimie, </a:t>
            </a:r>
            <a:r>
              <a:rPr lang="fr-FR" b="1" dirty="0"/>
              <a:t>Mathématiques et Physique.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6640C6-CF81-42DB-A359-64A9937ABB99}"/>
              </a:ext>
            </a:extLst>
          </p:cNvPr>
          <p:cNvSpPr/>
          <p:nvPr/>
        </p:nvSpPr>
        <p:spPr>
          <a:xfrm>
            <a:off x="283958" y="2304954"/>
            <a:ext cx="2514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Pourquoi ce dispositif 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FA8147-8596-4F42-8D36-06165A74B7E3}"/>
              </a:ext>
            </a:extLst>
          </p:cNvPr>
          <p:cNvSpPr/>
          <p:nvPr/>
        </p:nvSpPr>
        <p:spPr>
          <a:xfrm>
            <a:off x="752060" y="2743701"/>
            <a:ext cx="8024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/>
              <a:t>Expériences antérieures (Cap Réussite, Parcours Renforcé)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/>
              <a:t>Limiter l’abandon des étudiants en cours de L1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1" dirty="0"/>
              <a:t>Améliorer le passage L1/L2</a:t>
            </a: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EA805B66-C5D0-40FC-997B-A38B47FDF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58" y="3822731"/>
            <a:ext cx="9424988" cy="34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648" tIns="32325" rIns="64648" bIns="32325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a typeface="Arial" pitchFamily="-65" charset="0"/>
                <a:cs typeface="Arial" pitchFamily="-65" charset="0"/>
              </a:rPr>
              <a:t>3LA : c’est quoi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18FC37-AD15-464E-AA44-A9455C7FDF80}"/>
              </a:ext>
            </a:extLst>
          </p:cNvPr>
          <p:cNvSpPr/>
          <p:nvPr/>
        </p:nvSpPr>
        <p:spPr>
          <a:xfrm>
            <a:off x="-69574" y="4083849"/>
            <a:ext cx="12875392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2038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b="1" dirty="0"/>
              <a:t>Soutiens disciplinaires dans les Unités d’Enseignements scientifiques centrales de la L1</a:t>
            </a:r>
          </a:p>
          <a:p>
            <a:pPr marL="1062038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b="1" dirty="0"/>
              <a:t> Suivi individualisé </a:t>
            </a:r>
            <a:r>
              <a:rPr lang="fr-FR" b="1" dirty="0">
                <a:solidFill>
                  <a:srgbClr val="0070C0"/>
                </a:solidFill>
              </a:rPr>
              <a:t>avec un référent</a:t>
            </a:r>
            <a:r>
              <a:rPr lang="fr-FR" b="1" dirty="0"/>
              <a:t> pour faire le point sur le projet de formation</a:t>
            </a:r>
            <a:r>
              <a:rPr lang="fr-FR" b="1" dirty="0">
                <a:solidFill>
                  <a:srgbClr val="0070C0"/>
                </a:solidFill>
              </a:rPr>
              <a:t>, la motivation et l’investissement</a:t>
            </a:r>
          </a:p>
          <a:p>
            <a:pPr marL="1062038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b="1" dirty="0"/>
              <a:t>Tutorat par des étudiants avancés</a:t>
            </a:r>
          </a:p>
        </p:txBody>
      </p:sp>
      <p:sp>
        <p:nvSpPr>
          <p:cNvPr id="10" name="ZoneTexte 4">
            <a:extLst>
              <a:ext uri="{FF2B5EF4-FFF2-40B4-BE49-F238E27FC236}">
                <a16:creationId xmlns:a16="http://schemas.microsoft.com/office/drawing/2014/main" id="{1C22EFEC-F356-42C1-8683-8ED5A066E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24" y="6059860"/>
            <a:ext cx="9424988" cy="34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648" tIns="32325" rIns="64648" bIns="32325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ea typeface="Arial" pitchFamily="-65" charset="0"/>
                <a:cs typeface="Arial" pitchFamily="-65" charset="0"/>
              </a:rPr>
              <a:t>Quelle organisation ? Quelle(s) modalité(s) de travail 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40052E9-E4DB-48CE-B6C9-FD2747A80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32" y="193715"/>
            <a:ext cx="2528805" cy="8518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4438375-1993-49F2-BE01-C0D5BC54F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012" y="1447611"/>
            <a:ext cx="1752030" cy="93264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125585" y="637686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KF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0E25AA7-3FC4-4BCC-B0F7-D1115E20C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14AE60-AE01-4481-8FCA-D9E35C877B3B}"/>
              </a:ext>
            </a:extLst>
          </p:cNvPr>
          <p:cNvSpPr/>
          <p:nvPr/>
        </p:nvSpPr>
        <p:spPr>
          <a:xfrm>
            <a:off x="0" y="129860"/>
            <a:ext cx="1250674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b="1" dirty="0">
                <a:solidFill>
                  <a:srgbClr val="213870"/>
                </a:solidFill>
              </a:rPr>
              <a:t>Les relations lycées-université :</a:t>
            </a:r>
          </a:p>
          <a:p>
            <a:r>
              <a:rPr lang="fr-FR" sz="2800" b="1" dirty="0">
                <a:solidFill>
                  <a:srgbClr val="0070C0"/>
                </a:solidFill>
              </a:rPr>
              <a:t>Le groupe continuum </a:t>
            </a:r>
            <a:r>
              <a:rPr lang="fr-FR" sz="2000" dirty="0">
                <a:solidFill>
                  <a:srgbClr val="0070C0"/>
                </a:solidFill>
              </a:rPr>
              <a:t>(récent janvier 2020)</a:t>
            </a:r>
          </a:p>
          <a:p>
            <a:r>
              <a:rPr lang="fr-FR" sz="2800" b="1" dirty="0">
                <a:solidFill>
                  <a:srgbClr val="0070C0"/>
                </a:solidFill>
              </a:rPr>
              <a:t>de l’Institut de Recherche pour l’Enseignement des Sciences (IRES) de Toulouse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24D9FB-7EDB-438B-BF31-4A93861A0261}"/>
              </a:ext>
            </a:extLst>
          </p:cNvPr>
          <p:cNvSpPr/>
          <p:nvPr/>
        </p:nvSpPr>
        <p:spPr>
          <a:xfrm>
            <a:off x="1" y="1640893"/>
            <a:ext cx="121919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ACF1"/>
                </a:solidFill>
              </a:rPr>
              <a:t>Améliorer et faciliter la transition lycée/université, des élèves et des </a:t>
            </a:r>
            <a:r>
              <a:rPr lang="fr-FR" sz="2400" b="1" dirty="0" err="1">
                <a:solidFill>
                  <a:srgbClr val="00ACF1"/>
                </a:solidFill>
              </a:rPr>
              <a:t>étudiant.e.s</a:t>
            </a:r>
            <a:r>
              <a:rPr lang="fr-FR" sz="2400" b="1" dirty="0">
                <a:solidFill>
                  <a:srgbClr val="00ACF1"/>
                </a:solidFill>
              </a:rPr>
              <a:t>.</a:t>
            </a:r>
          </a:p>
          <a:p>
            <a:pPr algn="ctr"/>
            <a:r>
              <a:rPr lang="fr-FR" sz="2200" b="1" dirty="0"/>
              <a:t>		Réflexion à double entrée quasi systématique </a:t>
            </a:r>
          </a:p>
          <a:p>
            <a:pPr algn="ctr"/>
            <a:r>
              <a:rPr lang="fr-FR" sz="2200" i="1" dirty="0"/>
              <a:t>(élèves/</a:t>
            </a:r>
            <a:r>
              <a:rPr lang="fr-FR" sz="2200" i="1" dirty="0" err="1"/>
              <a:t>étudiant.e.s</a:t>
            </a:r>
            <a:r>
              <a:rPr lang="fr-FR" sz="2200" i="1" dirty="0"/>
              <a:t> </a:t>
            </a:r>
            <a:r>
              <a:rPr lang="fr-FR" sz="2200" i="1" dirty="0" err="1"/>
              <a:t>neo</a:t>
            </a:r>
            <a:r>
              <a:rPr lang="fr-FR" sz="2200" i="1" dirty="0"/>
              <a:t> </a:t>
            </a:r>
            <a:r>
              <a:rPr lang="fr-FR" sz="2200" i="1" dirty="0" err="1"/>
              <a:t>entrant.e.s</a:t>
            </a:r>
            <a:r>
              <a:rPr lang="fr-FR" sz="2200" i="1" dirty="0"/>
              <a:t> ou </a:t>
            </a:r>
            <a:r>
              <a:rPr lang="fr-FR" sz="2200" i="1" dirty="0" err="1"/>
              <a:t>enseignant.e.s</a:t>
            </a:r>
            <a:r>
              <a:rPr lang="fr-FR" sz="2200" i="1" dirty="0"/>
              <a:t> du secondaire/supérieur)</a:t>
            </a:r>
          </a:p>
          <a:p>
            <a:pPr algn="ctr"/>
            <a:endParaRPr lang="fr-FR" dirty="0"/>
          </a:p>
          <a:p>
            <a:pPr algn="ctr"/>
            <a:r>
              <a:rPr lang="fr-FR" sz="2000" b="1" dirty="0">
                <a:solidFill>
                  <a:srgbClr val="00B0F0"/>
                </a:solidFill>
              </a:rPr>
              <a:t>Produire des ressources </a:t>
            </a:r>
            <a:r>
              <a:rPr lang="fr-FR" sz="2000" dirty="0">
                <a:solidFill>
                  <a:srgbClr val="00B0F0"/>
                </a:solidFill>
              </a:rPr>
              <a:t>pédagogiques, méthodologiques et d’orientation </a:t>
            </a:r>
          </a:p>
          <a:p>
            <a:pPr algn="ctr"/>
            <a:r>
              <a:rPr lang="fr-FR" sz="2000" dirty="0">
                <a:solidFill>
                  <a:srgbClr val="00B0F0"/>
                </a:solidFill>
              </a:rPr>
              <a:t>à destination des </a:t>
            </a:r>
            <a:r>
              <a:rPr lang="fr-FR" sz="2000" dirty="0" err="1">
                <a:solidFill>
                  <a:srgbClr val="00B0F0"/>
                </a:solidFill>
              </a:rPr>
              <a:t>enseignant.e.s</a:t>
            </a:r>
            <a:r>
              <a:rPr lang="fr-FR" sz="2000" dirty="0">
                <a:solidFill>
                  <a:srgbClr val="00B0F0"/>
                </a:solidFill>
              </a:rPr>
              <a:t> du secondaire et du supérieur</a:t>
            </a:r>
            <a:r>
              <a:rPr lang="fr-FR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CB256-AF71-4536-B930-EC06ADC264A8}"/>
              </a:ext>
            </a:extLst>
          </p:cNvPr>
          <p:cNvSpPr/>
          <p:nvPr/>
        </p:nvSpPr>
        <p:spPr>
          <a:xfrm>
            <a:off x="374016" y="3566269"/>
            <a:ext cx="2947666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fr-FR" sz="2000" b="1" dirty="0">
                <a:solidFill>
                  <a:srgbClr val="0070C0"/>
                </a:solidFill>
                <a:ea typeface="Arial" panose="020B0604020202020204" pitchFamily="34" charset="0"/>
              </a:rPr>
              <a:t>Les axes transversaux</a:t>
            </a:r>
            <a:endParaRPr lang="fr-FR" sz="2000" dirty="0">
              <a:solidFill>
                <a:srgbClr val="0070C0"/>
              </a:solidFill>
              <a:effectLst/>
              <a:ea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99A6F3-6676-4F68-AE87-EC92473605F1}"/>
              </a:ext>
            </a:extLst>
          </p:cNvPr>
          <p:cNvSpPr/>
          <p:nvPr/>
        </p:nvSpPr>
        <p:spPr>
          <a:xfrm>
            <a:off x="-1136373" y="3973304"/>
            <a:ext cx="10680699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000" b="1" i="1" dirty="0">
                <a:ea typeface="Arial" panose="020B0604020202020204" pitchFamily="34" charset="0"/>
              </a:rPr>
              <a:t>« Scénarios pédagogiques d’accompagnement à l’orientation »</a:t>
            </a:r>
            <a:endParaRPr lang="fr-FR" sz="2000" i="1" dirty="0">
              <a:effectLst/>
              <a:ea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C4EA21-BAD8-4EB6-9914-C5E6FC31E5B8}"/>
              </a:ext>
            </a:extLst>
          </p:cNvPr>
          <p:cNvSpPr/>
          <p:nvPr/>
        </p:nvSpPr>
        <p:spPr>
          <a:xfrm>
            <a:off x="647699" y="4337518"/>
            <a:ext cx="912653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000" b="1" i="1" dirty="0">
                <a:ea typeface="Arial" panose="020B0604020202020204" pitchFamily="34" charset="0"/>
              </a:rPr>
              <a:t>2. Compétences transversales des élèves et des étudiants</a:t>
            </a:r>
            <a:endParaRPr lang="fr-FR" sz="2000" i="1" dirty="0">
              <a:effectLst/>
              <a:ea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EB8BBE-A548-43E3-B9A3-B8CA77BECE0D}"/>
              </a:ext>
            </a:extLst>
          </p:cNvPr>
          <p:cNvSpPr/>
          <p:nvPr/>
        </p:nvSpPr>
        <p:spPr>
          <a:xfrm>
            <a:off x="299834" y="4692507"/>
            <a:ext cx="5448301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i="1" dirty="0">
                <a:ea typeface="Arial" panose="020B0604020202020204" pitchFamily="34" charset="0"/>
              </a:rPr>
              <a:t>3. Développer l’appétence pour les sciences </a:t>
            </a:r>
            <a:endParaRPr lang="fr-FR" sz="2000" i="1" dirty="0">
              <a:effectLst/>
              <a:ea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B1C7E7-957D-4649-8041-021A4A1AE034}"/>
              </a:ext>
            </a:extLst>
          </p:cNvPr>
          <p:cNvSpPr/>
          <p:nvPr/>
        </p:nvSpPr>
        <p:spPr>
          <a:xfrm>
            <a:off x="433758" y="5391491"/>
            <a:ext cx="2870722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0070C0"/>
                </a:solidFill>
                <a:ea typeface="Arial" panose="020B0604020202020204" pitchFamily="34" charset="0"/>
              </a:rPr>
              <a:t>II. Les axes disciplinaires</a:t>
            </a:r>
            <a:endParaRPr lang="fr-FR" sz="2000" dirty="0">
              <a:solidFill>
                <a:srgbClr val="0070C0"/>
              </a:solidFill>
              <a:effectLst/>
              <a:ea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F93A8F-6F45-4010-B99C-4D14FBB114E0}"/>
              </a:ext>
            </a:extLst>
          </p:cNvPr>
          <p:cNvSpPr/>
          <p:nvPr/>
        </p:nvSpPr>
        <p:spPr>
          <a:xfrm>
            <a:off x="-571141" y="5720428"/>
            <a:ext cx="414749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000" b="1" i="1" dirty="0">
                <a:ea typeface="Arial" panose="020B0604020202020204" pitchFamily="34" charset="0"/>
              </a:rPr>
              <a:t>Evaluation</a:t>
            </a:r>
            <a:endParaRPr lang="fr-FR" sz="2000" i="1" dirty="0">
              <a:effectLst/>
              <a:ea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EBBB80-5B9A-4D4E-8FF9-27FD75D15515}"/>
              </a:ext>
            </a:extLst>
          </p:cNvPr>
          <p:cNvSpPr/>
          <p:nvPr/>
        </p:nvSpPr>
        <p:spPr>
          <a:xfrm>
            <a:off x="-1305739" y="6010597"/>
            <a:ext cx="931341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i="1" dirty="0">
                <a:ea typeface="Arial" panose="020B0604020202020204" pitchFamily="34" charset="0"/>
              </a:rPr>
              <a:t>2. Cohérence verticale des compétences bac -2/+1 </a:t>
            </a:r>
            <a:endParaRPr lang="fr-FR" sz="2000" i="1" dirty="0">
              <a:effectLst/>
              <a:ea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AEE7CE2-518B-4F0A-A56A-350F231A8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836" y="-15423"/>
            <a:ext cx="1804809" cy="100938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A9C1E8C-B740-476F-8BD2-28F0FB5DF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69" y="150361"/>
            <a:ext cx="2012171" cy="6778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21CFD3-9034-4811-AD1C-98FC0215FFBF}"/>
              </a:ext>
            </a:extLst>
          </p:cNvPr>
          <p:cNvSpPr/>
          <p:nvPr/>
        </p:nvSpPr>
        <p:spPr>
          <a:xfrm>
            <a:off x="9117039" y="5108976"/>
            <a:ext cx="31935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https://ires.univ-tlse3.fr/continuum/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609BBB-2312-4192-8A48-77EFA577344B}"/>
              </a:ext>
            </a:extLst>
          </p:cNvPr>
          <p:cNvSpPr/>
          <p:nvPr/>
        </p:nvSpPr>
        <p:spPr>
          <a:xfrm>
            <a:off x="3939960" y="4972590"/>
            <a:ext cx="6096000" cy="6059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ea typeface="Arial" panose="020B0604020202020204" pitchFamily="34" charset="0"/>
              </a:rPr>
              <a:t>Apprendre à donner du sens au savoir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i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Faire découvrir le monde de la recherche 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ea typeface="Arial" panose="020B0604020202020204" pitchFamily="34" charset="0"/>
              </a:rPr>
              <a:t> </a:t>
            </a:r>
            <a:endParaRPr lang="fr-FR" sz="1600" dirty="0">
              <a:solidFill>
                <a:schemeClr val="accent6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B57DA6-B8F7-4E98-849B-4AEF00058F85}"/>
              </a:ext>
            </a:extLst>
          </p:cNvPr>
          <p:cNvSpPr/>
          <p:nvPr/>
        </p:nvSpPr>
        <p:spPr>
          <a:xfrm>
            <a:off x="10259757" y="938297"/>
            <a:ext cx="19688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chemeClr val="accent6">
                    <a:lumMod val="50000"/>
                  </a:schemeClr>
                </a:solidFill>
              </a:rPr>
              <a:t>https://ires.univ-tlse3.fr/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DCB28CE-9EB3-4A49-B884-FDD00CFFB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91" y="3945270"/>
            <a:ext cx="1773869" cy="118042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125585" y="637686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KF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385583" y="50901"/>
            <a:ext cx="7622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Réforme des CPGE 2021</a:t>
            </a:r>
          </a:p>
          <a:p>
            <a:pPr algn="ctr"/>
            <a:r>
              <a:rPr lang="fr-FR" sz="2400" b="1" dirty="0">
                <a:solidFill>
                  <a:srgbClr val="683086"/>
                </a:solidFill>
              </a:rPr>
              <a:t>Contexte de la rénovation des programmes</a:t>
            </a:r>
          </a:p>
          <a:p>
            <a:pPr algn="ctr"/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8389259" y="6390910"/>
            <a:ext cx="139337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Juin 2020</a:t>
            </a:r>
          </a:p>
        </p:txBody>
      </p:sp>
      <p:grpSp>
        <p:nvGrpSpPr>
          <p:cNvPr id="6" name="Groupe"/>
          <p:cNvGrpSpPr/>
          <p:nvPr/>
        </p:nvGrpSpPr>
        <p:grpSpPr>
          <a:xfrm>
            <a:off x="924910" y="916901"/>
            <a:ext cx="9333187" cy="2183650"/>
            <a:chOff x="0" y="-162644"/>
            <a:chExt cx="4692254" cy="36068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" name="Rectangle aux angles arrondis"/>
            <p:cNvSpPr/>
            <p:nvPr/>
          </p:nvSpPr>
          <p:spPr>
            <a:xfrm>
              <a:off x="0" y="-162644"/>
              <a:ext cx="4692254" cy="3606800"/>
            </a:xfrm>
            <a:prstGeom prst="roundRect">
              <a:avLst>
                <a:gd name="adj" fmla="val 11053"/>
              </a:avLst>
            </a:prstGeom>
            <a:grpFill/>
            <a:ln w="25400" cap="flat">
              <a:solidFill>
                <a:srgbClr val="8C9FB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ignaux physiques…"/>
            <p:cNvSpPr txBox="1"/>
            <p:nvPr/>
          </p:nvSpPr>
          <p:spPr>
            <a:xfrm>
              <a:off x="93664" y="-161917"/>
              <a:ext cx="4568244" cy="346365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lnSpc>
                  <a:spcPct val="120000"/>
                </a:lnSpc>
                <a:spcBef>
                  <a:spcPts val="4600"/>
                </a:spcBef>
                <a:defRPr sz="4000"/>
              </a:pPr>
              <a:r>
                <a:rPr lang="fr-FR" sz="2800" b="1" dirty="0"/>
                <a:t>Contexte général</a:t>
              </a:r>
              <a:endParaRPr sz="2800" b="1" dirty="0"/>
            </a:p>
            <a:p>
              <a:pPr marL="508000" indent="-254000">
                <a:buClr>
                  <a:srgbClr val="535353"/>
                </a:buClr>
                <a:buSzPct val="82000"/>
                <a:buChar char="•"/>
                <a:defRPr sz="2100"/>
              </a:pPr>
              <a:r>
                <a:rPr lang="fr-FR" sz="1600" dirty="0"/>
                <a:t>Réforme du lycée et nouveau baccalauréat 2021</a:t>
              </a:r>
              <a:endParaRPr sz="1600" dirty="0"/>
            </a:p>
            <a:p>
              <a:pPr marL="508000" indent="-254000">
                <a:buClr>
                  <a:srgbClr val="535353"/>
                </a:buClr>
                <a:buSzPct val="82000"/>
                <a:buChar char="•"/>
                <a:defRPr sz="2100"/>
              </a:pPr>
              <a:r>
                <a:rPr lang="fr-FR" sz="1600" dirty="0"/>
                <a:t>Une prise en compte des caractéristiques de la réforme : </a:t>
              </a:r>
            </a:p>
            <a:p>
              <a:pPr marL="254000" lvl="3">
                <a:buClr>
                  <a:srgbClr val="535353"/>
                </a:buClr>
                <a:buSzPct val="82000"/>
                <a:defRPr sz="2100"/>
              </a:pPr>
              <a:r>
                <a:rPr lang="fr-FR" sz="1600" dirty="0"/>
                <a:t>		-  des parcours plus diversifiés : 5 spécialités scientifiques et choix de 2 parmi 5 en terminale </a:t>
              </a:r>
            </a:p>
            <a:p>
              <a:pPr marL="254000" lvl="3">
                <a:buClr>
                  <a:srgbClr val="535353"/>
                </a:buClr>
                <a:buSzPct val="82000"/>
                <a:defRPr sz="2100"/>
              </a:pPr>
              <a:r>
                <a:rPr lang="fr-FR" sz="1600" dirty="0"/>
                <a:t>		-  une nouvelle spécialité scientifique : NSI  </a:t>
              </a:r>
            </a:p>
            <a:p>
              <a:pPr marL="254000" lvl="3">
                <a:buClr>
                  <a:srgbClr val="535353"/>
                </a:buClr>
                <a:buSzPct val="82000"/>
                <a:defRPr sz="2100"/>
              </a:pPr>
              <a:r>
                <a:rPr lang="fr-FR" sz="1600" dirty="0"/>
                <a:t>		-  une série technologie moins impactée</a:t>
              </a:r>
            </a:p>
            <a:p>
              <a:pPr marL="254000" lvl="3">
                <a:buClr>
                  <a:srgbClr val="535353"/>
                </a:buClr>
                <a:buSzPct val="82000"/>
                <a:defRPr sz="2100"/>
              </a:pPr>
              <a:r>
                <a:rPr lang="fr-FR" sz="1600" dirty="0"/>
                <a:t>		-  les programmes de spécialité physique-chimie en forte évolution </a:t>
              </a:r>
              <a:endParaRPr sz="1600" dirty="0"/>
            </a:p>
          </p:txBody>
        </p:sp>
        <p:sp>
          <p:nvSpPr>
            <p:cNvPr id="11" name="Ligne"/>
            <p:cNvSpPr/>
            <p:nvPr/>
          </p:nvSpPr>
          <p:spPr>
            <a:xfrm>
              <a:off x="0" y="740133"/>
              <a:ext cx="4680347" cy="0"/>
            </a:xfrm>
            <a:prstGeom prst="line">
              <a:avLst/>
            </a:prstGeom>
            <a:grpFill/>
            <a:ln w="25400" cap="flat">
              <a:solidFill>
                <a:srgbClr val="8C9FB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2" name="Groupe"/>
          <p:cNvGrpSpPr/>
          <p:nvPr/>
        </p:nvGrpSpPr>
        <p:grpSpPr>
          <a:xfrm>
            <a:off x="195178" y="3226561"/>
            <a:ext cx="11881207" cy="3479308"/>
            <a:chOff x="-268246" y="-1341495"/>
            <a:chExt cx="4995682" cy="409286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Rectangle aux angles arrondis"/>
            <p:cNvSpPr/>
            <p:nvPr/>
          </p:nvSpPr>
          <p:spPr>
            <a:xfrm>
              <a:off x="-268246" y="-1341495"/>
              <a:ext cx="4995681" cy="4092868"/>
            </a:xfrm>
            <a:prstGeom prst="roundRect">
              <a:avLst>
                <a:gd name="adj" fmla="val 11053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 cap="flat">
              <a:solidFill>
                <a:srgbClr val="A2B88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Mécanique…"/>
            <p:cNvSpPr txBox="1"/>
            <p:nvPr/>
          </p:nvSpPr>
          <p:spPr>
            <a:xfrm>
              <a:off x="-204054" y="-1330719"/>
              <a:ext cx="4931490" cy="371747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lnSpc>
                  <a:spcPct val="120000"/>
                </a:lnSpc>
                <a:spcBef>
                  <a:spcPts val="4600"/>
                </a:spcBef>
                <a:defRPr sz="4000"/>
              </a:pPr>
              <a:r>
                <a:rPr lang="fr-FR" sz="2800" b="1" dirty="0"/>
                <a:t>Contraintes, calendrier</a:t>
              </a:r>
            </a:p>
            <a:p>
              <a:pPr marL="508000" indent="-254000">
                <a:buClr>
                  <a:srgbClr val="535353"/>
                </a:buClr>
                <a:buSzPct val="82000"/>
                <a:buChar char="•"/>
                <a:defRPr sz="2100"/>
              </a:pPr>
              <a:r>
                <a:rPr lang="fr-FR" sz="1600" dirty="0"/>
                <a:t>Accueil en CPGE des élèves ayant suivi la spécialité NSI (nouvelle filière MP2I-MPI et autres filières)</a:t>
              </a:r>
            </a:p>
            <a:p>
              <a:pPr marL="508000" indent="-254000">
                <a:buClr>
                  <a:srgbClr val="535353"/>
                </a:buClr>
                <a:buSzPct val="82000"/>
                <a:buChar char="•"/>
                <a:defRPr sz="2100"/>
              </a:pPr>
              <a:r>
                <a:rPr lang="fr-FR" sz="1600" dirty="0"/>
                <a:t>Adaptation à des profils plus variés dans toutes les filières, notamment en BCPST</a:t>
              </a:r>
            </a:p>
            <a:p>
              <a:pPr marL="508000" indent="-254000">
                <a:buClr>
                  <a:srgbClr val="535353"/>
                </a:buClr>
                <a:buSzPct val="82000"/>
                <a:buFontTx/>
                <a:buChar char="•"/>
                <a:defRPr sz="2100"/>
              </a:pPr>
              <a:r>
                <a:rPr lang="fr-FR" sz="1600" dirty="0"/>
                <a:t>Enquête auprès des professeurs de CPGE, identification des besoins des écoles</a:t>
              </a:r>
            </a:p>
            <a:p>
              <a:pPr marL="508000" indent="-254000">
                <a:buClr>
                  <a:srgbClr val="535353"/>
                </a:buClr>
                <a:buSzPct val="82000"/>
                <a:buChar char="•"/>
                <a:defRPr sz="2100"/>
              </a:pPr>
              <a:r>
                <a:rPr lang="fr-FR" sz="1600" dirty="0"/>
                <a:t>Toilettage et non réécriture des programmes</a:t>
              </a:r>
            </a:p>
            <a:p>
              <a:pPr marL="508000" indent="-254000">
                <a:buClr>
                  <a:srgbClr val="535353"/>
                </a:buClr>
                <a:buSzPct val="82000"/>
                <a:buChar char="•"/>
                <a:defRPr sz="2100"/>
              </a:pPr>
              <a:r>
                <a:rPr lang="fr-FR" sz="1600" b="1" dirty="0"/>
                <a:t>« Continuité » avec les programmes de </a:t>
              </a:r>
              <a:r>
                <a:rPr lang="fr-FR" sz="1600" b="1" dirty="0" smtClean="0"/>
                <a:t>lycée</a:t>
              </a:r>
              <a:endParaRPr lang="fr-FR" sz="1600" b="1" dirty="0"/>
            </a:p>
            <a:p>
              <a:pPr marL="508000" indent="-254000">
                <a:buClr>
                  <a:srgbClr val="535353"/>
                </a:buClr>
                <a:buSzPct val="82000"/>
                <a:buFontTx/>
                <a:buChar char="•"/>
                <a:defRPr sz="2100"/>
              </a:pPr>
              <a:r>
                <a:rPr lang="fr-FR" sz="1600" b="1" dirty="0"/>
                <a:t>Progressivité et spiralisation </a:t>
              </a:r>
              <a:r>
                <a:rPr lang="fr-FR" sz="1600" dirty="0"/>
                <a:t>(remobilisation des notions et contenus pour approfondissement)</a:t>
              </a:r>
              <a:r>
                <a:rPr lang="fr-FR" sz="1600" dirty="0">
                  <a:solidFill>
                    <a:srgbClr val="683086"/>
                  </a:solidFill>
                </a:rPr>
                <a:t> </a:t>
              </a:r>
              <a:r>
                <a:rPr lang="fr-FR" sz="1600" dirty="0"/>
                <a:t>entre S1 et S2, entre première et deuxième année</a:t>
              </a:r>
            </a:p>
            <a:p>
              <a:pPr marL="508000" indent="-254000">
                <a:buClr>
                  <a:srgbClr val="535353"/>
                </a:buClr>
                <a:buSzPct val="82000"/>
                <a:buChar char="•"/>
                <a:defRPr sz="2100"/>
              </a:pPr>
              <a:r>
                <a:rPr lang="fr-FR" sz="1600" dirty="0"/>
                <a:t>Programmes de première année publiés en décembre 2020 </a:t>
              </a:r>
              <a:r>
                <a:rPr lang="fr-FR" sz="1600" dirty="0" smtClean="0"/>
                <a:t>(sauf TSI1, TPC1, TB1) sur le site du MESRI</a:t>
              </a:r>
            </a:p>
            <a:p>
              <a:pPr marL="508000" indent="-254000">
                <a:buClr>
                  <a:srgbClr val="535353"/>
                </a:buClr>
                <a:buSzPct val="82000"/>
                <a:buChar char="•"/>
                <a:defRPr sz="2100"/>
              </a:pPr>
              <a:r>
                <a:rPr lang="fr-FR" sz="1600" dirty="0" smtClean="0"/>
                <a:t>Programmes de 1</a:t>
              </a:r>
              <a:r>
                <a:rPr lang="fr-FR" sz="1600" baseline="30000" dirty="0" smtClean="0"/>
                <a:t>ère</a:t>
              </a:r>
              <a:r>
                <a:rPr lang="fr-FR" sz="1600" dirty="0" smtClean="0"/>
                <a:t> et 2</a:t>
              </a:r>
              <a:r>
                <a:rPr lang="fr-FR" sz="1600" baseline="30000" dirty="0" smtClean="0"/>
                <a:t>ème</a:t>
              </a:r>
              <a:r>
                <a:rPr lang="fr-FR" sz="1600" dirty="0" smtClean="0"/>
                <a:t> BCPST votés et publiés sur le site du ministère de l’agriculture</a:t>
              </a:r>
              <a:endParaRPr lang="fr-FR" sz="1600" dirty="0"/>
            </a:p>
            <a:p>
              <a:pPr marL="508000" indent="-254000">
                <a:buClr>
                  <a:srgbClr val="535353"/>
                </a:buClr>
                <a:buSzPct val="82000"/>
                <a:buChar char="•"/>
                <a:defRPr sz="2100"/>
              </a:pPr>
              <a:r>
                <a:rPr lang="fr-FR" sz="1600" dirty="0"/>
                <a:t>Programmes de seconde année : passation devant les instances de vote en mai-juin 2021 et publication avant la fin de l’année </a:t>
              </a:r>
              <a:r>
                <a:rPr lang="fr-FR" sz="1600" dirty="0" smtClean="0"/>
                <a:t>2021 </a:t>
              </a:r>
              <a:endParaRPr lang="fr-FR" sz="1600" dirty="0"/>
            </a:p>
          </p:txBody>
        </p:sp>
        <p:sp>
          <p:nvSpPr>
            <p:cNvPr id="15" name="Ligne"/>
            <p:cNvSpPr/>
            <p:nvPr/>
          </p:nvSpPr>
          <p:spPr>
            <a:xfrm flipV="1">
              <a:off x="-268246" y="-741033"/>
              <a:ext cx="4995681" cy="54947"/>
            </a:xfrm>
            <a:prstGeom prst="line">
              <a:avLst/>
            </a:prstGeom>
            <a:grpFill/>
            <a:ln w="25400" cap="flat">
              <a:solidFill>
                <a:srgbClr val="A2B78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71A51B89-DE04-6E40-BAFF-FB2B04B841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8897" y="162515"/>
            <a:ext cx="954014" cy="59091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125585" y="6376866"/>
            <a:ext cx="128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MBM et CB</a:t>
            </a:r>
            <a:endParaRPr lang="fr-FR" b="1" dirty="0">
              <a:solidFill>
                <a:srgbClr val="0000FF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8" y="0"/>
            <a:ext cx="1092696" cy="8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65108" y="53091"/>
            <a:ext cx="7622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Réforme des CPGE 2021</a:t>
            </a:r>
          </a:p>
          <a:p>
            <a:pPr algn="ctr"/>
            <a:r>
              <a:rPr lang="fr-FR" sz="2400" b="1" dirty="0">
                <a:solidFill>
                  <a:srgbClr val="683086"/>
                </a:solidFill>
              </a:rPr>
              <a:t>Contexte de la rénovation des programmes</a:t>
            </a:r>
          </a:p>
          <a:p>
            <a:pPr algn="ctr"/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8389259" y="6390910"/>
            <a:ext cx="139337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/>
              <a:t>Juin 2020</a:t>
            </a:r>
          </a:p>
        </p:txBody>
      </p:sp>
      <p:grpSp>
        <p:nvGrpSpPr>
          <p:cNvPr id="9" name="Groupe"/>
          <p:cNvGrpSpPr/>
          <p:nvPr/>
        </p:nvGrpSpPr>
        <p:grpSpPr>
          <a:xfrm>
            <a:off x="757848" y="1029484"/>
            <a:ext cx="10866592" cy="5623036"/>
            <a:chOff x="-97048" y="-5583781"/>
            <a:chExt cx="4841105" cy="1676309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0" name="Rectangle aux angles arrondis"/>
            <p:cNvSpPr/>
            <p:nvPr/>
          </p:nvSpPr>
          <p:spPr>
            <a:xfrm>
              <a:off x="-97048" y="-5583781"/>
              <a:ext cx="4841105" cy="16763091"/>
            </a:xfrm>
            <a:prstGeom prst="roundRect">
              <a:avLst>
                <a:gd name="adj" fmla="val 11053"/>
              </a:avLst>
            </a:prstGeom>
            <a:grpFill/>
            <a:ln w="25400" cap="flat">
              <a:solidFill>
                <a:srgbClr val="8C9FB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ignaux physiques…"/>
            <p:cNvSpPr txBox="1"/>
            <p:nvPr/>
          </p:nvSpPr>
          <p:spPr>
            <a:xfrm>
              <a:off x="117727" y="-4817527"/>
              <a:ext cx="4495372" cy="1474228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lnSpc>
                  <a:spcPct val="120000"/>
                </a:lnSpc>
                <a:spcBef>
                  <a:spcPts val="4600"/>
                </a:spcBef>
                <a:defRPr sz="4000"/>
              </a:pPr>
              <a:r>
                <a:rPr lang="fr-FR" sz="2800" b="1" dirty="0"/>
                <a:t>Principes généraux</a:t>
              </a:r>
              <a:endParaRPr sz="2800" b="1" dirty="0"/>
            </a:p>
            <a:p>
              <a:pPr marL="508000" indent="-254000">
                <a:buClr>
                  <a:srgbClr val="535353"/>
                </a:buClr>
                <a:buSzPct val="82000"/>
                <a:buChar char="•"/>
                <a:defRPr sz="2100"/>
              </a:pPr>
              <a:r>
                <a:rPr lang="fr-FR" sz="1600" dirty="0"/>
                <a:t>Prolongement des </a:t>
              </a:r>
              <a:r>
                <a:rPr lang="fr-FR" sz="1600" dirty="0">
                  <a:solidFill>
                    <a:srgbClr val="3333FF"/>
                  </a:solidFill>
                </a:rPr>
                <a:t>quatre thématiques </a:t>
              </a:r>
              <a:r>
                <a:rPr lang="fr-FR" sz="1600" dirty="0"/>
                <a:t>du lycée</a:t>
              </a:r>
            </a:p>
            <a:p>
              <a:pPr marL="254000" lvl="3">
                <a:buClr>
                  <a:srgbClr val="535353"/>
                </a:buClr>
                <a:buSzPct val="82000"/>
                <a:defRPr sz="2100"/>
              </a:pPr>
              <a:r>
                <a:rPr lang="fr-FR" sz="1600" dirty="0"/>
                <a:t>		- Constitution et transformations de la matière (</a:t>
              </a:r>
              <a:r>
                <a:rPr lang="fr-FR" sz="1600" dirty="0">
                  <a:solidFill>
                    <a:srgbClr val="FF0000"/>
                  </a:solidFill>
                </a:rPr>
                <a:t>chimie</a:t>
              </a:r>
              <a:r>
                <a:rPr lang="fr-FR" sz="1600" dirty="0"/>
                <a:t>)</a:t>
              </a:r>
            </a:p>
            <a:p>
              <a:pPr marL="254000" lvl="3">
                <a:buClr>
                  <a:srgbClr val="535353"/>
                </a:buClr>
                <a:buSzPct val="82000"/>
                <a:defRPr sz="2100"/>
              </a:pPr>
              <a:r>
                <a:rPr lang="fr-FR" sz="1600" dirty="0"/>
                <a:t>		- Mouvement et interactions (physique)</a:t>
              </a:r>
            </a:p>
            <a:p>
              <a:pPr marL="254000" lvl="3">
                <a:buClr>
                  <a:srgbClr val="535353"/>
                </a:buClr>
                <a:buSzPct val="82000"/>
                <a:defRPr sz="2100"/>
              </a:pPr>
              <a:r>
                <a:rPr lang="fr-FR" sz="1600" dirty="0"/>
                <a:t>		- L’énergie : transferts et conversion (physique et </a:t>
              </a:r>
              <a:r>
                <a:rPr lang="fr-FR" sz="1600" dirty="0">
                  <a:solidFill>
                    <a:srgbClr val="FF0000"/>
                  </a:solidFill>
                </a:rPr>
                <a:t>chimie (thermochimie et second principe)</a:t>
              </a:r>
              <a:r>
                <a:rPr lang="fr-FR" sz="1600" dirty="0"/>
                <a:t>)</a:t>
              </a:r>
              <a:endParaRPr lang="fr-FR" sz="1600" dirty="0">
                <a:solidFill>
                  <a:srgbClr val="FF0000"/>
                </a:solidFill>
              </a:endParaRPr>
            </a:p>
            <a:p>
              <a:pPr marL="254000" lvl="3">
                <a:buClr>
                  <a:srgbClr val="535353"/>
                </a:buClr>
                <a:buSzPct val="82000"/>
                <a:defRPr sz="2100"/>
              </a:pPr>
              <a:r>
                <a:rPr lang="fr-FR" sz="1600" dirty="0"/>
                <a:t>		- Ondes et signaux (physique et </a:t>
              </a:r>
              <a:r>
                <a:rPr lang="fr-FR" sz="1600" dirty="0">
                  <a:solidFill>
                    <a:srgbClr val="FF0000"/>
                  </a:solidFill>
                </a:rPr>
                <a:t>chimie (IR et RMN en PC, TPC, + fluorescence en </a:t>
              </a:r>
              <a:r>
                <a:rPr lang="fr-FR" sz="1600" dirty="0" smtClean="0">
                  <a:solidFill>
                    <a:srgbClr val="FF0000"/>
                  </a:solidFill>
                </a:rPr>
                <a:t>BCPST et TB)</a:t>
              </a:r>
              <a:r>
                <a:rPr lang="fr-FR" sz="1600" dirty="0" smtClean="0"/>
                <a:t>)</a:t>
              </a:r>
              <a:endParaRPr lang="fr-FR" sz="1600" dirty="0"/>
            </a:p>
            <a:p>
              <a:pPr marL="508000" lvl="3" indent="-254000">
                <a:buClr>
                  <a:srgbClr val="535353"/>
                </a:buClr>
                <a:buSzPct val="82000"/>
                <a:buFontTx/>
                <a:buChar char="•"/>
                <a:defRPr sz="2100"/>
              </a:pPr>
              <a:r>
                <a:rPr lang="fr-FR" sz="1600" dirty="0"/>
                <a:t>La </a:t>
              </a:r>
              <a:r>
                <a:rPr lang="fr-FR" sz="1600" dirty="0">
                  <a:solidFill>
                    <a:srgbClr val="3333FF"/>
                  </a:solidFill>
                </a:rPr>
                <a:t>composante expérimentale </a:t>
              </a:r>
              <a:r>
                <a:rPr lang="fr-FR" sz="1600" dirty="0"/>
                <a:t>au cœur de la formation avec notamment la poursuite de la formation dans le domaines des incertitudes de mesures</a:t>
              </a:r>
            </a:p>
            <a:p>
              <a:pPr marL="508000" lvl="3" indent="-254000">
                <a:buClr>
                  <a:srgbClr val="535353"/>
                </a:buClr>
                <a:buSzPct val="82000"/>
                <a:buFontTx/>
                <a:buChar char="•"/>
                <a:defRPr sz="2100"/>
              </a:pPr>
              <a:r>
                <a:rPr lang="fr-FR" sz="1600" dirty="0"/>
                <a:t>Une place centrale de la </a:t>
              </a:r>
              <a:r>
                <a:rPr lang="fr-FR" sz="1600" dirty="0">
                  <a:solidFill>
                    <a:srgbClr val="3333FF"/>
                  </a:solidFill>
                </a:rPr>
                <a:t>modélisation</a:t>
              </a:r>
            </a:p>
            <a:p>
              <a:pPr marL="508000" lvl="3" indent="-254000">
                <a:buClr>
                  <a:srgbClr val="535353"/>
                </a:buClr>
                <a:buSzPct val="82000"/>
                <a:buFontTx/>
                <a:buChar char="•"/>
                <a:defRPr sz="2100"/>
              </a:pPr>
              <a:r>
                <a:rPr lang="fr-FR" sz="1600" dirty="0"/>
                <a:t>Une identification des </a:t>
              </a:r>
              <a:r>
                <a:rPr lang="fr-FR" sz="1600" dirty="0">
                  <a:solidFill>
                    <a:srgbClr val="3333FF"/>
                  </a:solidFill>
                </a:rPr>
                <a:t>compétences</a:t>
              </a:r>
              <a:r>
                <a:rPr lang="fr-FR" sz="1600" dirty="0"/>
                <a:t> travaillées lors de la démarche scientifique (préambule)</a:t>
              </a:r>
            </a:p>
            <a:p>
              <a:pPr marL="508000" lvl="3" indent="-254000">
                <a:buClr>
                  <a:srgbClr val="535353"/>
                </a:buClr>
                <a:buSzPct val="82000"/>
                <a:buFontTx/>
                <a:buChar char="•"/>
                <a:defRPr sz="2100"/>
              </a:pPr>
              <a:r>
                <a:rPr lang="fr-FR" sz="1600" dirty="0"/>
                <a:t>Une maîtrise des </a:t>
              </a:r>
              <a:r>
                <a:rPr lang="fr-FR" sz="1600" dirty="0">
                  <a:solidFill>
                    <a:srgbClr val="3333FF"/>
                  </a:solidFill>
                </a:rPr>
                <a:t>outils mathématiques </a:t>
              </a:r>
              <a:r>
                <a:rPr lang="fr-FR" sz="1600" dirty="0"/>
                <a:t>nécessaires (annexe 2)</a:t>
              </a:r>
            </a:p>
            <a:p>
              <a:pPr marL="508000" lvl="3" indent="-254000">
                <a:buClr>
                  <a:srgbClr val="535353"/>
                </a:buClr>
                <a:buSzPct val="82000"/>
                <a:buFontTx/>
                <a:buChar char="•"/>
                <a:defRPr sz="2100"/>
              </a:pPr>
              <a:r>
                <a:rPr lang="fr-FR" sz="1600" dirty="0"/>
                <a:t>L’introduction de </a:t>
              </a:r>
              <a:r>
                <a:rPr lang="fr-FR" sz="1600" dirty="0">
                  <a:solidFill>
                    <a:srgbClr val="3333FF"/>
                  </a:solidFill>
                </a:rPr>
                <a:t>capacités numériques </a:t>
              </a:r>
              <a:r>
                <a:rPr lang="fr-FR" sz="1600" dirty="0"/>
                <a:t>pour prendre en compte les évolutions liées à la place du numérique (programme et annexe 3)</a:t>
              </a:r>
            </a:p>
            <a:p>
              <a:pPr marL="508000" lvl="3" indent="-254000">
                <a:buClr>
                  <a:srgbClr val="535353"/>
                </a:buClr>
                <a:buSzPct val="82000"/>
                <a:buFontTx/>
                <a:buChar char="•"/>
                <a:defRPr sz="2100"/>
              </a:pPr>
              <a:r>
                <a:rPr lang="fr-FR" sz="1600" dirty="0"/>
                <a:t>Le développement de </a:t>
              </a:r>
              <a:r>
                <a:rPr lang="fr-FR" sz="1600" dirty="0">
                  <a:solidFill>
                    <a:srgbClr val="3333FF"/>
                  </a:solidFill>
                </a:rPr>
                <a:t>l’autonomie et la prise d’initiative </a:t>
              </a:r>
              <a:r>
                <a:rPr lang="fr-FR" sz="1600" dirty="0"/>
                <a:t>chez les étudiants à travers des activités, type « résolution de problèmes »</a:t>
              </a:r>
            </a:p>
            <a:p>
              <a:pPr marL="508000" lvl="3" indent="-254000">
                <a:buClr>
                  <a:srgbClr val="535353"/>
                </a:buClr>
                <a:buSzPct val="82000"/>
                <a:buFontTx/>
                <a:buChar char="•"/>
                <a:defRPr sz="2100"/>
              </a:pPr>
              <a:r>
                <a:rPr lang="fr-FR" sz="1600" dirty="0"/>
                <a:t>La suppression des approches documentaires mais pas de l’approche documentaire</a:t>
              </a:r>
            </a:p>
            <a:p>
              <a:pPr marL="508000" lvl="3" indent="-254000">
                <a:buClr>
                  <a:srgbClr val="535353"/>
                </a:buClr>
                <a:buSzPct val="82000"/>
                <a:buFontTx/>
                <a:buChar char="•"/>
                <a:defRPr sz="2100"/>
              </a:pPr>
              <a:r>
                <a:rPr lang="fr-FR" sz="1600" dirty="0"/>
                <a:t>Des repères pour l’enseignement </a:t>
              </a:r>
            </a:p>
            <a:p>
              <a:pPr marL="254000" lvl="3">
                <a:buClr>
                  <a:srgbClr val="535353"/>
                </a:buClr>
                <a:buSzPct val="82000"/>
                <a:defRPr sz="2100"/>
              </a:pPr>
              <a:r>
                <a:rPr lang="fr-FR" sz="1600" dirty="0"/>
                <a:t>		- mise en </a:t>
              </a:r>
              <a:r>
                <a:rPr lang="fr-FR" sz="1600" dirty="0">
                  <a:solidFill>
                    <a:srgbClr val="3333FF"/>
                  </a:solidFill>
                </a:rPr>
                <a:t>activité des élèves</a:t>
              </a:r>
            </a:p>
            <a:p>
              <a:pPr marL="254000" lvl="3">
                <a:buClr>
                  <a:srgbClr val="535353"/>
                </a:buClr>
                <a:buSzPct val="82000"/>
                <a:defRPr sz="2100"/>
              </a:pPr>
              <a:r>
                <a:rPr lang="fr-FR" sz="1600" dirty="0"/>
                <a:t>		- </a:t>
              </a:r>
              <a:r>
                <a:rPr lang="fr-FR" sz="1600" dirty="0">
                  <a:solidFill>
                    <a:srgbClr val="3333FF"/>
                  </a:solidFill>
                </a:rPr>
                <a:t>mise en contexte </a:t>
              </a:r>
              <a:r>
                <a:rPr lang="fr-FR" sz="1600" dirty="0"/>
                <a:t>des contenus scientifiques </a:t>
              </a:r>
            </a:p>
            <a:p>
              <a:pPr marL="254000" lvl="3">
                <a:buClr>
                  <a:srgbClr val="535353"/>
                </a:buClr>
                <a:buSzPct val="82000"/>
                <a:defRPr sz="2100"/>
              </a:pPr>
              <a:r>
                <a:rPr lang="fr-FR" sz="1600" dirty="0"/>
                <a:t>		- </a:t>
              </a:r>
              <a:r>
                <a:rPr lang="fr-FR" sz="1600" dirty="0">
                  <a:solidFill>
                    <a:srgbClr val="3333FF"/>
                  </a:solidFill>
                </a:rPr>
                <a:t>mise en cohérence </a:t>
              </a:r>
              <a:r>
                <a:rPr lang="fr-FR" sz="1600" dirty="0"/>
                <a:t>des programmes scientifiques</a:t>
              </a:r>
            </a:p>
          </p:txBody>
        </p:sp>
        <p:sp>
          <p:nvSpPr>
            <p:cNvPr id="12" name="Ligne"/>
            <p:cNvSpPr/>
            <p:nvPr/>
          </p:nvSpPr>
          <p:spPr>
            <a:xfrm>
              <a:off x="-97048" y="-3591436"/>
              <a:ext cx="4841105" cy="108538"/>
            </a:xfrm>
            <a:prstGeom prst="line">
              <a:avLst/>
            </a:prstGeom>
            <a:grpFill/>
            <a:ln w="25400" cap="flat">
              <a:solidFill>
                <a:srgbClr val="8C9FB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3125585" y="6376866"/>
            <a:ext cx="128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MBM et CB</a:t>
            </a:r>
            <a:endParaRPr lang="fr-FR" b="1" dirty="0">
              <a:solidFill>
                <a:srgbClr val="0000FF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1A51B89-DE04-6E40-BAFF-FB2B04B841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8897" y="162515"/>
            <a:ext cx="954014" cy="59091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8" y="0"/>
            <a:ext cx="1092696" cy="8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0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-84082" y="0"/>
            <a:ext cx="12124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Réforme des CPGE 2021</a:t>
            </a:r>
          </a:p>
          <a:p>
            <a:pPr algn="ctr"/>
            <a:r>
              <a:rPr lang="fr-FR" sz="2400" b="1" dirty="0">
                <a:solidFill>
                  <a:srgbClr val="683086"/>
                </a:solidFill>
              </a:rPr>
              <a:t>Progressivité et spiralisation en transformation de la matière : aspects </a:t>
            </a:r>
            <a:r>
              <a:rPr lang="fr-FR" sz="2400" b="1" dirty="0" smtClean="0">
                <a:solidFill>
                  <a:srgbClr val="683086"/>
                </a:solidFill>
              </a:rPr>
              <a:t>thermodynamiques</a:t>
            </a:r>
            <a:endParaRPr lang="fr-FR" sz="2400" b="1" dirty="0">
              <a:solidFill>
                <a:srgbClr val="683086"/>
              </a:solidFill>
            </a:endParaRPr>
          </a:p>
          <a:p>
            <a:pPr algn="ctr"/>
            <a:endParaRPr lang="fr-FR" sz="2400" b="1" dirty="0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08378A6A-AB2F-4210-8A86-112D403CEC5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1101" y="878112"/>
          <a:ext cx="11889797" cy="5859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910">
                  <a:extLst>
                    <a:ext uri="{9D8B030D-6E8A-4147-A177-3AD203B41FA5}">
                      <a16:colId xmlns:a16="http://schemas.microsoft.com/office/drawing/2014/main" val="2632015978"/>
                    </a:ext>
                  </a:extLst>
                </a:gridCol>
                <a:gridCol w="4176933">
                  <a:extLst>
                    <a:ext uri="{9D8B030D-6E8A-4147-A177-3AD203B41FA5}">
                      <a16:colId xmlns:a16="http://schemas.microsoft.com/office/drawing/2014/main" val="89638333"/>
                    </a:ext>
                  </a:extLst>
                </a:gridCol>
                <a:gridCol w="4144954">
                  <a:extLst>
                    <a:ext uri="{9D8B030D-6E8A-4147-A177-3AD203B41FA5}">
                      <a16:colId xmlns:a16="http://schemas.microsoft.com/office/drawing/2014/main" val="1625484243"/>
                    </a:ext>
                  </a:extLst>
                </a:gridCol>
              </a:tblGrid>
              <a:tr h="434394">
                <a:tc>
                  <a:txBody>
                    <a:bodyPr/>
                    <a:lstStyle/>
                    <a:p>
                      <a:r>
                        <a:rPr lang="fr-FR" dirty="0"/>
                        <a:t>Terminale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PCSI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Projet 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560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Modélisation d’une transformation par une réaction</a:t>
                      </a:r>
                    </a:p>
                    <a:p>
                      <a:endParaRPr lang="fr-FR" sz="1400" dirty="0"/>
                    </a:p>
                    <a:p>
                      <a:r>
                        <a:rPr lang="fr-FR" sz="1400" dirty="0"/>
                        <a:t>Equilibre d’un système chimique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Evolution d’un système chimique : quotient de réaction (limité au corps purs, espèces dissoutes et solvants), 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critère d’évolution (admis)</a:t>
                      </a:r>
                    </a:p>
                    <a:p>
                      <a:r>
                        <a:rPr lang="fr-FR" sz="1400" dirty="0"/>
                        <a:t> </a:t>
                      </a:r>
                    </a:p>
                    <a:p>
                      <a:endParaRPr lang="fr-FR" sz="1400" dirty="0"/>
                    </a:p>
                    <a:p>
                      <a:r>
                        <a:rPr lang="fr-FR" sz="1400" dirty="0"/>
                        <a:t>Composition finale d’une solution aqueuse de concentration donnée en acide fort ou faible apporté.</a:t>
                      </a:r>
                    </a:p>
                    <a:p>
                      <a:endParaRPr lang="fr-FR" sz="1400" dirty="0"/>
                    </a:p>
                    <a:p>
                      <a:endParaRPr lang="fr-FR" sz="1400" dirty="0"/>
                    </a:p>
                    <a:p>
                      <a:endParaRPr lang="fr-FR" sz="1400" dirty="0"/>
                    </a:p>
                    <a:p>
                      <a:endParaRPr lang="fr-FR" sz="1400" dirty="0"/>
                    </a:p>
                    <a:p>
                      <a:endParaRPr lang="fr-FR" sz="1400" dirty="0"/>
                    </a:p>
                    <a:p>
                      <a:endParaRPr lang="fr-FR" sz="1400" dirty="0"/>
                    </a:p>
                    <a:p>
                      <a:endParaRPr lang="fr-FR" sz="1400" dirty="0"/>
                    </a:p>
                    <a:p>
                      <a:endParaRPr lang="fr-FR" sz="1400" dirty="0"/>
                    </a:p>
                    <a:p>
                      <a:r>
                        <a:rPr lang="fr-FR" sz="1400" dirty="0"/>
                        <a:t>Applications : acide-base, oxydo-réduction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Modélisation d’une transformation par une ou </a:t>
                      </a:r>
                      <a:r>
                        <a:rPr lang="fr-FR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plusieurs réactions chimiques.</a:t>
                      </a:r>
                    </a:p>
                    <a:p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Evolution d’un système lors d’une transformation modélisé par une réaction : avancement, </a:t>
                      </a:r>
                      <a:r>
                        <a:rPr lang="fr-FR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 (expressions admises), 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critère d’évolution (admis)</a:t>
                      </a:r>
                    </a:p>
                    <a:p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Composition d’un système à l’état final : état d’équilibre ou transformation totale</a:t>
                      </a:r>
                    </a:p>
                    <a:p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Optimisation d’un procédé chimique : modification de K° ou de Qi </a:t>
                      </a:r>
                    </a:p>
                    <a:p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Applications : acide-base, oxydo-réduction, </a:t>
                      </a:r>
                      <a:r>
                        <a:rPr lang="fr-FR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précipitation-solubilisation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/>
                        <a:t>Dans le prolongement du second principe vu en première année en physique</a:t>
                      </a:r>
                    </a:p>
                    <a:p>
                      <a:r>
                        <a:rPr lang="fr-FR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Identités thermodynamiques ; potentiel chimique. Entropie, entropie molaire standard absolue. Enthalpie libre</a:t>
                      </a:r>
                    </a:p>
                    <a:p>
                      <a:endParaRPr lang="fr-FR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Expression potentiel chimique</a:t>
                      </a:r>
                    </a:p>
                    <a:p>
                      <a:r>
                        <a:rPr lang="fr-FR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Enthalpie de réaction, entropie de réaction, enthalpie libre de réaction ; grandeurs standard associées.</a:t>
                      </a:r>
                    </a:p>
                    <a:p>
                      <a:r>
                        <a:rPr lang="fr-FR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 entre enthalpie libre de réaction et quotient de réaction.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Composition chimique d’un système  dans l’état final : état d’équilibre et transformation totale, pour une transformation modélisée par une</a:t>
                      </a:r>
                      <a:r>
                        <a:rPr lang="fr-FR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 plusieurs réactions chimiques.</a:t>
                      </a:r>
                    </a:p>
                    <a:p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Constante thermodynamique d’équilibre ; </a:t>
                      </a:r>
                      <a:r>
                        <a:rPr lang="fr-FR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 de </a:t>
                      </a:r>
                      <a:r>
                        <a:rPr lang="fr-FR" sz="14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van’t</a:t>
                      </a:r>
                      <a:r>
                        <a:rPr lang="fr-FR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Hoff.</a:t>
                      </a:r>
                    </a:p>
                    <a:p>
                      <a:r>
                        <a:rPr lang="fr-FR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 entre enthalpie libre de réaction, constante thermodynamique d’équilibre et  quotient de réaction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400" dirty="0"/>
                    </a:p>
                    <a:p>
                      <a:endParaRPr lang="fr-FR" sz="1400" dirty="0"/>
                    </a:p>
                    <a:p>
                      <a:r>
                        <a:rPr lang="fr-FR" sz="1400" dirty="0"/>
                        <a:t>Applications : 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corps pur sous plusieurs phases, osmose, complexation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07048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874854" y="6488668"/>
            <a:ext cx="128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MBM et CB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8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964483" y="525335"/>
            <a:ext cx="10509249" cy="5131268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/>
              <a:t>Progressivité et </a:t>
            </a:r>
            <a:r>
              <a:rPr lang="fr-FR" sz="2400" b="1" dirty="0" smtClean="0"/>
              <a:t>spiralisation dans le domaine de la mesure et des incertitudes 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2328863" y="107806"/>
            <a:ext cx="7622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Réforme des CPGE </a:t>
            </a:r>
            <a:r>
              <a:rPr lang="fr-FR" sz="2400" b="1" dirty="0" smtClean="0"/>
              <a:t>2021</a:t>
            </a:r>
            <a:endParaRPr lang="fr-FR" sz="2400" b="1" dirty="0">
              <a:solidFill>
                <a:srgbClr val="683086"/>
              </a:solidFill>
            </a:endParaRPr>
          </a:p>
          <a:p>
            <a:pPr algn="ctr"/>
            <a:endParaRPr lang="fr-FR" sz="2400" b="1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865243"/>
              </p:ext>
            </p:extLst>
          </p:nvPr>
        </p:nvGraphicFramePr>
        <p:xfrm>
          <a:off x="429370" y="1033670"/>
          <a:ext cx="11553245" cy="5445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6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Notions et contenus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/>
                        <a:cs typeface="Arial Unicode MS"/>
                      </a:endParaRPr>
                    </a:p>
                  </a:txBody>
                  <a:tcPr marL="41145" marR="4114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Capacités exigibles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/>
                        <a:cs typeface="Arial Unicode MS"/>
                      </a:endParaRPr>
                    </a:p>
                  </a:txBody>
                  <a:tcPr marL="41145" marR="4114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0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Variabilité de la mesure d’une grandeur physique. Incertitude.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Incertitude-type.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/>
                        <a:cs typeface="Arial Unicode MS"/>
                      </a:endParaRPr>
                    </a:p>
                  </a:txBody>
                  <a:tcPr marL="41145" marR="411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Identifier les incertitudes liées, par exemple, à l’opérateur, à l’environnement, aux instruments ou à la méthode de mesure.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Procéder à l’évaluation d’une incertitude-type par une approche statistique (évaluation de type A).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Procéder à l’évaluation d’une incertitude-type par une autre approche que statistique (évaluation de type B).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  <a:effectLst/>
                        </a:rPr>
                        <a:t>Associer un intervalle de confiance à l’écart-type dans l’hypothèse d’une distribution suivant la loi normale.</a:t>
                      </a:r>
                      <a:endParaRPr lang="fr-FR" sz="1400" dirty="0">
                        <a:solidFill>
                          <a:srgbClr val="FF0000"/>
                        </a:solidFill>
                        <a:effectLst/>
                        <a:latin typeface="Helvetica Neue"/>
                        <a:ea typeface="Arial Unicode MS"/>
                        <a:cs typeface="Arial Unicode MS"/>
                      </a:endParaRPr>
                    </a:p>
                  </a:txBody>
                  <a:tcPr marL="41145" marR="411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Incertitudes-types composées.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/>
                        <a:cs typeface="Arial Unicode MS"/>
                      </a:endParaRPr>
                    </a:p>
                  </a:txBody>
                  <a:tcPr marL="41145" marR="411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Évaluer l’incertitude-type d’une grandeur s’exprimant en fonction d’autres grandeurs, dont les incertitudes-types sont connues, à l’aide d’une somme, d’une différence, d’un produit ou d’un quotient.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  <a:effectLst/>
                        </a:rPr>
                        <a:t>Comparer entre elles les différentes contributions lors de l’évaluation d’une incertitude-type composée.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Capacité numérique </a:t>
                      </a:r>
                      <a:r>
                        <a:rPr lang="fr-FR" sz="1400" dirty="0">
                          <a:effectLst/>
                        </a:rPr>
                        <a:t>: simuler, à l’aide d’un  langage de programmation ou d’un tableur, un processus aléatoire permettant de caractériser la variabilité de la valeur d’une grandeur composée.</a:t>
                      </a:r>
                      <a:endParaRPr lang="fr-F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45" marR="411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Écriture du résultat d’une mesure.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Helvetica Neue"/>
                        <a:ea typeface="Arial Unicode MS"/>
                        <a:cs typeface="Arial Unicode MS"/>
                      </a:endParaRPr>
                    </a:p>
                  </a:txBody>
                  <a:tcPr marL="41145" marR="411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Écrire, avec un nombre adapté de chiffres significatifs, le résultat d’une mesure.</a:t>
                      </a:r>
                      <a:endParaRPr lang="fr-F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45" marR="411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6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Comparaison de deux valeurs ; écart normalisé.</a:t>
                      </a:r>
                      <a:endParaRPr lang="fr-FR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45" marR="411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Comparer 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  <a:effectLst/>
                        </a:rPr>
                        <a:t>deux valeurs dont les incertitudes-types sont connues </a:t>
                      </a:r>
                      <a:r>
                        <a:rPr lang="fr-FR" sz="1400" dirty="0">
                          <a:effectLst/>
                        </a:rPr>
                        <a:t>à l’aide de leur écart normalisé.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Analyser les causes d’une éventuelle incompatibilité entre le résultat d’une mesure et le résultat attendu par une modélisation.</a:t>
                      </a:r>
                      <a:endParaRPr lang="fr-F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45" marR="411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83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Régression linéaire.</a:t>
                      </a:r>
                      <a:endParaRPr lang="fr-FR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45" marR="411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  <a:effectLst/>
                        </a:rPr>
                        <a:t>Utiliser un logiciel de régression linéaire afin d’obtenir les valeurs des paramètres du modèle.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  <a:effectLst/>
                        </a:rPr>
                        <a:t>Analyser les résultats obtenus à l’aide d’une procédure de validation : analyse graphique intégrant les barres d’incertitude ou analyse des écarts normalisés.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  <a:effectLst/>
                        </a:rPr>
                        <a:t>Capacité numérique 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  <a:effectLst/>
                        </a:rPr>
                        <a:t>: à l’aide d’un langage de programmation ou d’un tableur, simuler un  processus aléatoire de variation des valeurs expérimentales de l’une des grandeurs – simulation Monte-Carlo – pour évaluer l’incertitude sur les paramètres du modèle. </a:t>
                      </a:r>
                      <a:endParaRPr lang="fr-FR" sz="14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1145" marR="411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473944" y="6488668"/>
            <a:ext cx="128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MBM et CB</a:t>
            </a:r>
            <a:endParaRPr lang="fr-FR" b="1" dirty="0">
              <a:solidFill>
                <a:srgbClr val="0000FF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1A51B89-DE04-6E40-BAFF-FB2B04B841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9008" y="44252"/>
            <a:ext cx="825906" cy="5115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58"/>
            <a:ext cx="945965" cy="73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11961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Réforme des CPGE 2021</a:t>
            </a:r>
          </a:p>
          <a:p>
            <a:pPr algn="ctr"/>
            <a:r>
              <a:rPr lang="fr-FR" sz="2400" b="1" dirty="0">
                <a:solidFill>
                  <a:srgbClr val="683086"/>
                </a:solidFill>
              </a:rPr>
              <a:t>Accueil d’étudiants de profils diversifiés </a:t>
            </a:r>
          </a:p>
          <a:p>
            <a:pPr algn="ctr"/>
            <a:endParaRPr lang="fr-FR" sz="2400" b="1" dirty="0"/>
          </a:p>
        </p:txBody>
      </p:sp>
      <p:grpSp>
        <p:nvGrpSpPr>
          <p:cNvPr id="6" name="Groupe">
            <a:extLst>
              <a:ext uri="{FF2B5EF4-FFF2-40B4-BE49-F238E27FC236}">
                <a16:creationId xmlns:a16="http://schemas.microsoft.com/office/drawing/2014/main" id="{8947FBA8-754A-49F6-A654-37292AEFACE4}"/>
              </a:ext>
            </a:extLst>
          </p:cNvPr>
          <p:cNvGrpSpPr/>
          <p:nvPr/>
        </p:nvGrpSpPr>
        <p:grpSpPr>
          <a:xfrm>
            <a:off x="820911" y="780839"/>
            <a:ext cx="9826277" cy="5317811"/>
            <a:chOff x="-97048" y="-5583781"/>
            <a:chExt cx="4841105" cy="1479779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8" name="Rectangle aux angles arrondis">
              <a:extLst>
                <a:ext uri="{FF2B5EF4-FFF2-40B4-BE49-F238E27FC236}">
                  <a16:creationId xmlns:a16="http://schemas.microsoft.com/office/drawing/2014/main" id="{E7F9D9EE-897D-46C6-B594-D7466F1865A5}"/>
                </a:ext>
              </a:extLst>
            </p:cNvPr>
            <p:cNvSpPr/>
            <p:nvPr/>
          </p:nvSpPr>
          <p:spPr>
            <a:xfrm>
              <a:off x="-97048" y="-5583781"/>
              <a:ext cx="4841105" cy="14797795"/>
            </a:xfrm>
            <a:prstGeom prst="roundRect">
              <a:avLst>
                <a:gd name="adj" fmla="val 11053"/>
              </a:avLst>
            </a:prstGeom>
            <a:grpFill/>
            <a:ln w="25400" cap="flat">
              <a:solidFill>
                <a:srgbClr val="8C9FB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ignaux physiques…">
              <a:extLst>
                <a:ext uri="{FF2B5EF4-FFF2-40B4-BE49-F238E27FC236}">
                  <a16:creationId xmlns:a16="http://schemas.microsoft.com/office/drawing/2014/main" id="{47315AF2-9854-481B-A5FF-89541FED31A4}"/>
                </a:ext>
              </a:extLst>
            </p:cNvPr>
            <p:cNvSpPr txBox="1"/>
            <p:nvPr/>
          </p:nvSpPr>
          <p:spPr>
            <a:xfrm>
              <a:off x="119903" y="-4722381"/>
              <a:ext cx="4495372" cy="1337196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lnSpc>
                  <a:spcPct val="120000"/>
                </a:lnSpc>
                <a:spcBef>
                  <a:spcPts val="4600"/>
                </a:spcBef>
                <a:defRPr sz="4000"/>
              </a:pPr>
              <a:r>
                <a:rPr lang="fr-FR" sz="2800" b="1" dirty="0" smtClean="0"/>
                <a:t>Exemples</a:t>
              </a:r>
              <a:r>
                <a:rPr lang="fr-FR" sz="2800" b="1" dirty="0"/>
                <a:t> </a:t>
              </a:r>
              <a:r>
                <a:rPr lang="fr-FR" sz="2800" b="1" dirty="0" smtClean="0"/>
                <a:t>et pistes d’accompagnement</a:t>
              </a:r>
              <a:endParaRPr lang="fr-FR" sz="2800" b="1" dirty="0"/>
            </a:p>
            <a:p>
              <a:pPr marL="508000" indent="-254000">
                <a:buClr>
                  <a:srgbClr val="535353"/>
                </a:buClr>
                <a:buSzPct val="82000"/>
                <a:buChar char="•"/>
                <a:defRPr sz="2100"/>
              </a:pPr>
              <a:r>
                <a:rPr lang="fr-FR" sz="1600" dirty="0" smtClean="0">
                  <a:solidFill>
                    <a:srgbClr val="3333FF"/>
                  </a:solidFill>
                </a:rPr>
                <a:t>En BCPST</a:t>
              </a:r>
              <a:endParaRPr lang="fr-FR" sz="1600" dirty="0"/>
            </a:p>
            <a:p>
              <a:pPr marL="254000" lvl="3">
                <a:buClr>
                  <a:srgbClr val="535353"/>
                </a:buClr>
                <a:buSzPct val="82000"/>
                <a:defRPr sz="2100"/>
              </a:pPr>
              <a:r>
                <a:rPr lang="fr-FR" sz="1600" dirty="0"/>
                <a:t>		- </a:t>
              </a:r>
              <a:r>
                <a:rPr lang="fr-FR" sz="1600" dirty="0" smtClean="0"/>
                <a:t>Suppression TIPE et informatique </a:t>
              </a:r>
              <a:r>
                <a:rPr lang="fr-FR" sz="1600" dirty="0"/>
                <a:t>en S1 et répartition des heures entre </a:t>
              </a:r>
              <a:r>
                <a:rPr lang="fr-FR" sz="1600" dirty="0" smtClean="0"/>
                <a:t>PC et </a:t>
              </a:r>
              <a:r>
                <a:rPr lang="fr-FR" sz="1600" dirty="0"/>
                <a:t>SVT </a:t>
              </a:r>
            </a:p>
            <a:p>
              <a:pPr marL="254000" lvl="3">
                <a:buClr>
                  <a:srgbClr val="535353"/>
                </a:buClr>
                <a:buSzPct val="82000"/>
                <a:defRPr sz="2100"/>
              </a:pPr>
              <a:r>
                <a:rPr lang="fr-FR" sz="1600" dirty="0"/>
                <a:t>		- Proposition de modules </a:t>
              </a:r>
              <a:r>
                <a:rPr lang="fr-FR" sz="1600" dirty="0" smtClean="0"/>
                <a:t>de </a:t>
              </a:r>
              <a:r>
                <a:rPr lang="fr-FR" sz="1600" dirty="0"/>
                <a:t>PC ou SVT en fonction des profils et/ou des besoins</a:t>
              </a:r>
            </a:p>
            <a:p>
              <a:pPr marL="508000" lvl="3" indent="-254000">
                <a:buClr>
                  <a:srgbClr val="535353"/>
                </a:buClr>
                <a:buSzPct val="82000"/>
                <a:buChar char="•"/>
                <a:defRPr sz="2100"/>
              </a:pPr>
              <a:r>
                <a:rPr lang="fr-FR" sz="1600" dirty="0" smtClean="0">
                  <a:solidFill>
                    <a:srgbClr val="3333FF"/>
                  </a:solidFill>
                </a:rPr>
                <a:t>Dans les autres </a:t>
              </a:r>
              <a:r>
                <a:rPr lang="fr-FR" sz="1600" dirty="0">
                  <a:solidFill>
                    <a:srgbClr val="3333FF"/>
                  </a:solidFill>
                </a:rPr>
                <a:t>filières</a:t>
              </a:r>
            </a:p>
            <a:p>
              <a:pPr marL="996950" lvl="4" indent="-285750">
                <a:buClr>
                  <a:srgbClr val="535353"/>
                </a:buClr>
                <a:buSzPct val="82000"/>
                <a:buFontTx/>
                <a:buChar char="-"/>
                <a:defRPr sz="2100"/>
              </a:pPr>
              <a:r>
                <a:rPr lang="fr-FR" sz="1600" dirty="0"/>
                <a:t>Utilisation d’heures d’interrogations orales</a:t>
              </a:r>
            </a:p>
            <a:p>
              <a:pPr marL="996950" lvl="4" indent="-285750">
                <a:buClr>
                  <a:srgbClr val="535353"/>
                </a:buClr>
                <a:buSzPct val="82000"/>
                <a:buFontTx/>
                <a:buChar char="-"/>
                <a:defRPr sz="2100"/>
              </a:pPr>
              <a:r>
                <a:rPr lang="fr-FR" sz="1600" dirty="0"/>
                <a:t>Proposition de modules en fonction des besoins et à partir d’évaluations diagnostiques</a:t>
              </a:r>
            </a:p>
            <a:p>
              <a:pPr marL="508000" lvl="3" indent="-254000">
                <a:buClr>
                  <a:srgbClr val="535353"/>
                </a:buClr>
                <a:buSzPct val="82000"/>
                <a:buFontTx/>
                <a:buChar char="•"/>
                <a:defRPr sz="2100"/>
              </a:pPr>
              <a:r>
                <a:rPr lang="fr-FR" sz="1600" dirty="0" smtClean="0">
                  <a:solidFill>
                    <a:srgbClr val="3333FF"/>
                  </a:solidFill>
                </a:rPr>
                <a:t>Pistes d’accompagnement</a:t>
              </a:r>
              <a:endParaRPr lang="fr-FR" sz="1600" dirty="0">
                <a:solidFill>
                  <a:srgbClr val="3333FF"/>
                </a:solidFill>
              </a:endParaRPr>
            </a:p>
            <a:p>
              <a:pPr marL="996950" lvl="4" indent="-285750">
                <a:buClr>
                  <a:srgbClr val="535353"/>
                </a:buClr>
                <a:buSzPct val="82000"/>
                <a:buFontTx/>
                <a:buChar char="-"/>
                <a:defRPr sz="2100"/>
              </a:pPr>
              <a:r>
                <a:rPr lang="fr-FR" sz="1600" dirty="0"/>
                <a:t>Proposer une remédiation </a:t>
              </a:r>
              <a:r>
                <a:rPr lang="fr-FR" sz="1600" dirty="0">
                  <a:solidFill>
                    <a:srgbClr val="FF0000"/>
                  </a:solidFill>
                </a:rPr>
                <a:t>en amont de chaque thématique </a:t>
              </a:r>
              <a:r>
                <a:rPr lang="fr-FR" sz="1600" dirty="0" smtClean="0"/>
                <a:t>abordée: thermodynamique </a:t>
              </a:r>
              <a:r>
                <a:rPr lang="fr-FR" sz="1600" dirty="0"/>
                <a:t>(évolution et équilibre chimique), cinétique (lois macroscopiques, mécanismes réactionnels), constitution de la matière, chimie organique (espèces organiques et familles fonctionnelles, optimisation d’une synthèse, …), acide-base, oxydants-réducteurs, piles, …</a:t>
              </a:r>
            </a:p>
            <a:p>
              <a:pPr marL="996950" lvl="4" indent="-285750">
                <a:buClr>
                  <a:srgbClr val="535353"/>
                </a:buClr>
                <a:buSzPct val="82000"/>
                <a:buFontTx/>
                <a:buChar char="-"/>
                <a:defRPr sz="2100"/>
              </a:pPr>
              <a:r>
                <a:rPr lang="fr-FR" sz="1600" dirty="0"/>
                <a:t>Disposer de </a:t>
              </a:r>
              <a:r>
                <a:rPr lang="fr-FR" sz="1600" dirty="0">
                  <a:solidFill>
                    <a:srgbClr val="FF0000"/>
                  </a:solidFill>
                </a:rPr>
                <a:t>capsules </a:t>
              </a:r>
              <a:r>
                <a:rPr lang="fr-FR" sz="1600" dirty="0" smtClean="0">
                  <a:solidFill>
                    <a:srgbClr val="FF0000"/>
                  </a:solidFill>
                </a:rPr>
                <a:t>vidéos </a:t>
              </a:r>
              <a:r>
                <a:rPr lang="fr-FR" sz="1600" dirty="0">
                  <a:solidFill>
                    <a:srgbClr val="FF0000"/>
                  </a:solidFill>
                </a:rPr>
                <a:t>pour des modules de cours en classe inversée</a:t>
              </a:r>
              <a:r>
                <a:rPr lang="fr-FR" sz="1600" dirty="0"/>
                <a:t>, voire de QCM et d’exercices de base avec solutions afin de réserver les séances de remédiation à des réponses aux questions et entraînement à des exercices  plus complexes.</a:t>
              </a:r>
            </a:p>
            <a:p>
              <a:pPr marL="996950" lvl="4" indent="-285750">
                <a:buClr>
                  <a:srgbClr val="535353"/>
                </a:buClr>
                <a:buSzPct val="82000"/>
                <a:buFontTx/>
                <a:buChar char="-"/>
                <a:defRPr sz="2100"/>
              </a:pPr>
              <a:r>
                <a:rPr lang="fr-FR" sz="1600" dirty="0"/>
                <a:t>Constituer des </a:t>
              </a:r>
              <a:r>
                <a:rPr lang="fr-FR" sz="1600" dirty="0">
                  <a:solidFill>
                    <a:srgbClr val="FF0000"/>
                  </a:solidFill>
                </a:rPr>
                <a:t>binômes ou trinômes de profils diversifiés </a:t>
              </a:r>
              <a:r>
                <a:rPr lang="fr-FR" sz="1600" dirty="0"/>
                <a:t>pour favoriser les accompagnements, apprentissages entre pairs.</a:t>
              </a:r>
            </a:p>
            <a:p>
              <a:pPr marL="996950" lvl="4" indent="-285750">
                <a:buClr>
                  <a:srgbClr val="535353"/>
                </a:buClr>
                <a:buSzPct val="82000"/>
                <a:buFontTx/>
                <a:buChar char="-"/>
                <a:defRPr sz="2100"/>
              </a:pPr>
              <a:r>
                <a:rPr lang="fr-FR" sz="1600" dirty="0"/>
                <a:t>….</a:t>
              </a:r>
            </a:p>
          </p:txBody>
        </p:sp>
        <p:sp>
          <p:nvSpPr>
            <p:cNvPr id="11" name="Ligne">
              <a:extLst>
                <a:ext uri="{FF2B5EF4-FFF2-40B4-BE49-F238E27FC236}">
                  <a16:creationId xmlns:a16="http://schemas.microsoft.com/office/drawing/2014/main" id="{8ACF1527-E84C-4BA5-8E37-300839A584FF}"/>
                </a:ext>
              </a:extLst>
            </p:cNvPr>
            <p:cNvSpPr/>
            <p:nvPr/>
          </p:nvSpPr>
          <p:spPr>
            <a:xfrm>
              <a:off x="-97048" y="-3152777"/>
              <a:ext cx="4680347" cy="0"/>
            </a:xfrm>
            <a:prstGeom prst="line">
              <a:avLst/>
            </a:prstGeom>
            <a:grpFill/>
            <a:ln w="25400" cap="flat">
              <a:solidFill>
                <a:srgbClr val="8C9FB8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3125585" y="6376866"/>
            <a:ext cx="128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MBM et CB</a:t>
            </a:r>
            <a:endParaRPr lang="fr-FR" b="1" dirty="0">
              <a:solidFill>
                <a:srgbClr val="0000FF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1A51B89-DE04-6E40-BAFF-FB2B04B841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79830" y="104313"/>
            <a:ext cx="800532" cy="49585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8" y="0"/>
            <a:ext cx="916903" cy="71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47EC8D-BA73-428D-BEC7-CC4B7D42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04728B-444B-432C-B348-5F96A15EB263}"/>
              </a:ext>
            </a:extLst>
          </p:cNvPr>
          <p:cNvSpPr txBox="1"/>
          <p:nvPr/>
        </p:nvSpPr>
        <p:spPr>
          <a:xfrm>
            <a:off x="3048000" y="2881745"/>
            <a:ext cx="60590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fr-FR" sz="2800" b="1" dirty="0">
                <a:solidFill>
                  <a:srgbClr val="0033CC"/>
                </a:solidFill>
              </a:rPr>
              <a:t>Merci pour votre écoute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06C589-1D9F-DE42-86B3-B92C5596D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33" y="4841310"/>
            <a:ext cx="2041211" cy="1052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1A51B89-DE04-6E40-BAFF-FB2B04B841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6821" y="4841310"/>
            <a:ext cx="1706880" cy="1057244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7F5AD7-E1D6-DC4F-83B2-DABB0666D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34" y="4846054"/>
            <a:ext cx="2015355" cy="10525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176" y="4604658"/>
            <a:ext cx="1668624" cy="129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3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EB84ACE-F098-D943-B6C5-722829C8376C}"/>
              </a:ext>
            </a:extLst>
          </p:cNvPr>
          <p:cNvSpPr txBox="1">
            <a:spLocks/>
          </p:cNvSpPr>
          <p:nvPr/>
        </p:nvSpPr>
        <p:spPr>
          <a:xfrm>
            <a:off x="1995055" y="105612"/>
            <a:ext cx="7576437" cy="124055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213870"/>
                </a:solidFill>
              </a:rPr>
              <a:t>Les dispositifs existants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2059" y="5044808"/>
            <a:ext cx="118562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Le Service d’Orientation et d’Insertion Professionnelle </a:t>
            </a:r>
            <a:r>
              <a:rPr lang="fr-FR" sz="2000" dirty="0"/>
              <a:t>(SOI, SOIP, SCUIOP, etc…)</a:t>
            </a:r>
          </a:p>
          <a:p>
            <a:endParaRPr lang="fr-FR" dirty="0"/>
          </a:p>
          <a:p>
            <a:r>
              <a:rPr lang="fr-FR" dirty="0"/>
              <a:t> Présent </a:t>
            </a:r>
            <a:r>
              <a:rPr lang="fr-FR" b="1" dirty="0">
                <a:solidFill>
                  <a:srgbClr val="0000FF"/>
                </a:solidFill>
              </a:rPr>
              <a:t>dans toutes les universités</a:t>
            </a:r>
            <a:r>
              <a:rPr lang="fr-FR" dirty="0"/>
              <a:t>, ces services ont pour mission d’organiser l’</a:t>
            </a:r>
            <a:r>
              <a:rPr lang="fr-FR" b="1" dirty="0">
                <a:solidFill>
                  <a:srgbClr val="0000FF"/>
                </a:solidFill>
              </a:rPr>
              <a:t>accueil</a:t>
            </a:r>
            <a:r>
              <a:rPr lang="fr-FR" dirty="0"/>
              <a:t>, l’</a:t>
            </a:r>
            <a:r>
              <a:rPr lang="fr-FR" b="1" dirty="0">
                <a:solidFill>
                  <a:srgbClr val="0000FF"/>
                </a:solidFill>
              </a:rPr>
              <a:t>information</a:t>
            </a:r>
            <a:r>
              <a:rPr lang="fr-FR" dirty="0"/>
              <a:t> et l’</a:t>
            </a:r>
            <a:r>
              <a:rPr lang="fr-FR" b="1" dirty="0">
                <a:solidFill>
                  <a:srgbClr val="0000FF"/>
                </a:solidFill>
              </a:rPr>
              <a:t>orientation</a:t>
            </a:r>
            <a:r>
              <a:rPr lang="fr-FR" dirty="0"/>
              <a:t> des étudiants à leur entrée à l’université et tout au long du cursus universitaire (conseils, formations, documentations, etc.).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2059" y="973538"/>
            <a:ext cx="75221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Le Contrat Pédagogique pour la Réussite Etudiante (CPR)</a:t>
            </a:r>
          </a:p>
          <a:p>
            <a:r>
              <a:rPr lang="fr-FR" sz="1600" i="1" dirty="0"/>
              <a:t>Arrêté du 30 juillet 2018 relatif au diplôme national de licence, JORF n°0180 du 7 août 2018</a:t>
            </a:r>
          </a:p>
          <a:p>
            <a:endParaRPr lang="fr-FR" b="1" dirty="0"/>
          </a:p>
          <a:p>
            <a:pPr>
              <a:tabLst>
                <a:tab pos="144000" algn="l"/>
              </a:tabLst>
            </a:pPr>
            <a:r>
              <a:rPr lang="fr-FR" dirty="0"/>
              <a:t>   Dans le cadre de son inscription pédagogique dans l'établissement, chaque étudiant conclut avec l'établissement un </a:t>
            </a:r>
            <a:r>
              <a:rPr lang="fr-FR" b="1" dirty="0">
                <a:solidFill>
                  <a:srgbClr val="0000FF"/>
                </a:solidFill>
              </a:rPr>
              <a:t>contrat pédagogique pour la réussite étudiante </a:t>
            </a:r>
            <a:r>
              <a:rPr lang="fr-FR" dirty="0"/>
              <a:t>qui précise son </a:t>
            </a:r>
            <a:r>
              <a:rPr lang="fr-FR" b="1" dirty="0">
                <a:solidFill>
                  <a:srgbClr val="0000FF"/>
                </a:solidFill>
              </a:rPr>
              <a:t>parcours de formation et les mesures d'accompagnement destinées à favoriser sa réussite</a:t>
            </a:r>
            <a:r>
              <a:rPr lang="fr-FR" dirty="0"/>
              <a:t>.</a:t>
            </a:r>
          </a:p>
          <a:p>
            <a:pPr>
              <a:tabLst>
                <a:tab pos="144000" algn="l"/>
              </a:tabLst>
            </a:pPr>
            <a:r>
              <a:rPr lang="fr-FR" dirty="0"/>
              <a:t>   Il prend en compte le </a:t>
            </a:r>
            <a:r>
              <a:rPr lang="fr-FR" b="1" dirty="0">
                <a:solidFill>
                  <a:srgbClr val="0000FF"/>
                </a:solidFill>
              </a:rPr>
              <a:t>profil</a:t>
            </a:r>
            <a:r>
              <a:rPr lang="fr-FR" dirty="0"/>
              <a:t>, le </a:t>
            </a:r>
            <a:r>
              <a:rPr lang="fr-FR" b="1" dirty="0">
                <a:solidFill>
                  <a:srgbClr val="0000FF"/>
                </a:solidFill>
              </a:rPr>
              <a:t>projet personnel</a:t>
            </a:r>
            <a:r>
              <a:rPr lang="fr-FR" dirty="0"/>
              <a:t>, le </a:t>
            </a:r>
            <a:r>
              <a:rPr lang="fr-FR" b="1" dirty="0">
                <a:solidFill>
                  <a:srgbClr val="0000FF"/>
                </a:solidFill>
              </a:rPr>
              <a:t>projet professionnel </a:t>
            </a:r>
            <a:r>
              <a:rPr lang="fr-FR" dirty="0"/>
              <a:t>ainsi que les </a:t>
            </a:r>
            <a:r>
              <a:rPr lang="fr-FR" b="1" dirty="0">
                <a:solidFill>
                  <a:srgbClr val="0000FF"/>
                </a:solidFill>
              </a:rPr>
              <a:t>contraintes particulières </a:t>
            </a:r>
            <a:r>
              <a:rPr lang="fr-FR" dirty="0"/>
              <a:t>(salariat, sportif de haut niveau, </a:t>
            </a:r>
            <a:r>
              <a:rPr lang="fr-FR" dirty="0" err="1"/>
              <a:t>etc</a:t>
            </a:r>
            <a:r>
              <a:rPr lang="fr-FR" dirty="0"/>
              <a:t>) ;</a:t>
            </a:r>
          </a:p>
          <a:p>
            <a:pPr>
              <a:tabLst>
                <a:tab pos="144000" algn="l"/>
              </a:tabLst>
            </a:pPr>
            <a:r>
              <a:rPr lang="fr-FR" dirty="0"/>
              <a:t>   Il précise l'ensemble des caractéristiques du parcours, les objectifs et les </a:t>
            </a:r>
            <a:r>
              <a:rPr lang="fr-FR" b="1" dirty="0">
                <a:solidFill>
                  <a:srgbClr val="0000FF"/>
                </a:solidFill>
              </a:rPr>
              <a:t>modalités pédagogiques </a:t>
            </a:r>
            <a:r>
              <a:rPr lang="fr-FR" dirty="0"/>
              <a:t>et les </a:t>
            </a:r>
            <a:r>
              <a:rPr lang="fr-FR" b="1" dirty="0">
                <a:solidFill>
                  <a:srgbClr val="0000FF"/>
                </a:solidFill>
              </a:rPr>
              <a:t>rythmes de formation</a:t>
            </a:r>
            <a:r>
              <a:rPr lang="fr-FR" dirty="0"/>
              <a:t> spécifiques ;</a:t>
            </a:r>
          </a:p>
          <a:p>
            <a:pPr>
              <a:tabLst>
                <a:tab pos="144000" algn="l"/>
              </a:tabLst>
            </a:pPr>
            <a:r>
              <a:rPr lang="fr-FR" dirty="0"/>
              <a:t>   Le CPR est 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dirty="0"/>
              <a:t>un engagement réciproque en l’étudiant et l’établissement mais sans portée juridique, et est placé sous la responsabilité de la direction des études de la formation.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0"/>
          <a:stretch/>
        </p:blipFill>
        <p:spPr>
          <a:xfrm>
            <a:off x="7833526" y="1229010"/>
            <a:ext cx="4214812" cy="27813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25585" y="637686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JB</a:t>
            </a:r>
          </a:p>
        </p:txBody>
      </p:sp>
    </p:spTree>
    <p:extLst>
      <p:ext uri="{BB962C8B-B14F-4D97-AF65-F5344CB8AC3E}">
        <p14:creationId xmlns:p14="http://schemas.microsoft.com/office/powerpoint/2010/main" val="27715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AA3E548-8BCE-D24E-AC07-C26ED67E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32317D-3248-9A4D-A777-668C4039017E}"/>
              </a:ext>
            </a:extLst>
          </p:cNvPr>
          <p:cNvSpPr/>
          <p:nvPr/>
        </p:nvSpPr>
        <p:spPr>
          <a:xfrm rot="16200000">
            <a:off x="209686" y="3031760"/>
            <a:ext cx="2071290" cy="504057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Parcours classique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88B6F9-7A3C-8940-8811-1D59BD7E530C}"/>
              </a:ext>
            </a:extLst>
          </p:cNvPr>
          <p:cNvSpPr/>
          <p:nvPr/>
        </p:nvSpPr>
        <p:spPr>
          <a:xfrm rot="16200000">
            <a:off x="188625" y="5125838"/>
            <a:ext cx="2105173" cy="50405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Parcours adapté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B3FB482-1149-7749-8E7F-B6BDB3378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773" y="831761"/>
            <a:ext cx="8785225" cy="552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90588" indent="-171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47788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04988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62188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19388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DD4026"/>
              </a:buClr>
              <a:buFontTx/>
              <a:buNone/>
            </a:pPr>
            <a:r>
              <a:rPr lang="fr-FR" altLang="fr-FR" sz="2000" b="1" dirty="0">
                <a:solidFill>
                  <a:srgbClr val="213870"/>
                </a:solidFill>
                <a:latin typeface="+mn-lt"/>
                <a:ea typeface="ＭＳ Ｐゴシック" panose="020B0600070205080204" pitchFamily="34" charset="-128"/>
              </a:rPr>
              <a:t>Etude des candidatures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DD4026"/>
              </a:buClr>
              <a:buFontTx/>
              <a:buNone/>
            </a:pPr>
            <a:r>
              <a:rPr lang="fr-FR" altLang="fr-FR" sz="2000" b="1" dirty="0">
                <a:solidFill>
                  <a:srgbClr val="213870"/>
                </a:solidFill>
                <a:latin typeface="+mn-lt"/>
                <a:ea typeface="ＭＳ Ｐゴシック" panose="020B0600070205080204" pitchFamily="34" charset="-128"/>
              </a:rPr>
              <a:t>Critères généraux d’examen des vœux définis sur PARCOURSUP</a:t>
            </a:r>
          </a:p>
          <a:p>
            <a:pPr>
              <a:spcBef>
                <a:spcPct val="0"/>
              </a:spcBef>
              <a:buClr>
                <a:srgbClr val="DD4026"/>
              </a:buClr>
              <a:buFontTx/>
              <a:buNone/>
            </a:pPr>
            <a:endParaRPr lang="fr-FR" altLang="fr-FR" sz="800" dirty="0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algn="ctr">
              <a:spcBef>
                <a:spcPct val="0"/>
              </a:spcBef>
              <a:buClr>
                <a:srgbClr val="FF6600"/>
              </a:buClr>
              <a:buNone/>
            </a:pPr>
            <a:r>
              <a:rPr lang="fr-FR" altLang="fr-FR" sz="2000" b="1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 </a:t>
            </a:r>
            <a:r>
              <a:rPr lang="fr-FR" altLang="fr-FR" sz="2000" b="1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2 parcours proposés</a:t>
            </a:r>
          </a:p>
          <a:p>
            <a:pPr>
              <a:spcBef>
                <a:spcPct val="0"/>
              </a:spcBef>
              <a:buClr>
                <a:srgbClr val="DD4026"/>
              </a:buClr>
              <a:buFontTx/>
              <a:buNone/>
            </a:pPr>
            <a:endParaRPr lang="fr-FR" altLang="fr-FR" sz="1200" b="1" dirty="0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DD4026"/>
              </a:buClr>
              <a:buFontTx/>
              <a:buNone/>
            </a:pPr>
            <a:endParaRPr lang="fr-FR" altLang="fr-FR" sz="1600" b="1" dirty="0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itchFamily="2" charset="2"/>
              <a:buChar char="Ø"/>
            </a:pPr>
            <a:r>
              <a:rPr lang="fr-FR" altLang="fr-FR" sz="2000" b="1" dirty="0">
                <a:solidFill>
                  <a:srgbClr val="FF66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L1 PCSI Parcours classique </a:t>
            </a:r>
          </a:p>
          <a:p>
            <a:pPr marL="719138" lvl="4" indent="0">
              <a:spcBef>
                <a:spcPct val="0"/>
              </a:spcBef>
              <a:buClr>
                <a:srgbClr val="FF6600"/>
              </a:buClr>
              <a:buNone/>
            </a:pPr>
            <a:endParaRPr lang="fr-FR" altLang="fr-FR" sz="1000" b="1" dirty="0">
              <a:solidFill>
                <a:srgbClr val="FF000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FF6600"/>
              </a:buClr>
              <a:buFontTx/>
              <a:buNone/>
            </a:pPr>
            <a:r>
              <a:rPr lang="fr-FR" altLang="fr-FR" sz="2000" b="1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	Etudiants concernés : </a:t>
            </a:r>
            <a:r>
              <a:rPr lang="fr-FR" altLang="fr-FR" sz="2000" b="1" dirty="0">
                <a:solidFill>
                  <a:srgbClr val="FF66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« oui »</a:t>
            </a:r>
            <a:r>
              <a:rPr lang="fr-FR" altLang="fr-FR" sz="2000" b="1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 dans </a:t>
            </a:r>
            <a:r>
              <a:rPr lang="fr-FR" altLang="fr-FR" sz="2000" b="1" dirty="0" err="1">
                <a:latin typeface="Cambria" panose="02040503050406030204" pitchFamily="18" charset="0"/>
                <a:ea typeface="ＭＳ Ｐゴシック" panose="020B0600070205080204" pitchFamily="34" charset="-128"/>
              </a:rPr>
              <a:t>Parcoursup</a:t>
            </a:r>
            <a:endParaRPr lang="fr-FR" altLang="fr-FR" sz="2000" b="1" dirty="0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FF6600"/>
              </a:buClr>
              <a:buFontTx/>
              <a:buNone/>
            </a:pPr>
            <a:endParaRPr lang="fr-FR" altLang="fr-FR" sz="800" b="1" dirty="0">
              <a:solidFill>
                <a:srgbClr val="FF660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FF6600"/>
              </a:buClr>
              <a:buFontTx/>
              <a:buNone/>
            </a:pPr>
            <a:r>
              <a:rPr lang="fr-FR" altLang="fr-FR" sz="2000" b="1" dirty="0">
                <a:solidFill>
                  <a:srgbClr val="FF66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	avec ou sans option accès Santé en L1</a:t>
            </a:r>
          </a:p>
          <a:p>
            <a:pPr>
              <a:spcBef>
                <a:spcPct val="0"/>
              </a:spcBef>
              <a:buClr>
                <a:srgbClr val="FF6600"/>
              </a:buClr>
              <a:buFontTx/>
              <a:buNone/>
            </a:pPr>
            <a:endParaRPr lang="fr-FR" altLang="fr-FR" sz="1400" b="1" dirty="0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marL="457200" lvl="1" indent="0">
              <a:spcBef>
                <a:spcPct val="0"/>
              </a:spcBef>
              <a:buClr>
                <a:srgbClr val="FF6600"/>
              </a:buClr>
              <a:buNone/>
            </a:pPr>
            <a:r>
              <a:rPr lang="fr-FR" altLang="fr-FR" sz="1000" b="1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	</a:t>
            </a:r>
            <a:r>
              <a:rPr lang="fr-FR" altLang="fr-FR" sz="2000" b="1" dirty="0">
                <a:solidFill>
                  <a:srgbClr val="FF9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*</a:t>
            </a:r>
            <a:r>
              <a:rPr lang="fr-FR" altLang="fr-FR" sz="1800" b="1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 </a:t>
            </a:r>
            <a:r>
              <a:rPr lang="fr-FR" altLang="fr-FR" sz="1600" b="1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voir espaces dédiés : LAS PCSI et Santé : PASS-LAS</a:t>
            </a: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itchFamily="2" charset="2"/>
              <a:buChar char="Ø"/>
            </a:pPr>
            <a:endParaRPr lang="fr-FR" altLang="fr-FR" sz="2000" b="1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marL="457200" lvl="1" indent="0">
              <a:spcBef>
                <a:spcPct val="0"/>
              </a:spcBef>
              <a:buClr>
                <a:srgbClr val="8DCA14"/>
              </a:buClr>
              <a:buNone/>
            </a:pPr>
            <a:endParaRPr lang="fr-FR" altLang="fr-FR" sz="1000" b="1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>
              <a:spcBef>
                <a:spcPct val="0"/>
              </a:spcBef>
              <a:buClr>
                <a:srgbClr val="8DCA14"/>
              </a:buClr>
              <a:buFont typeface="Wingdings" pitchFamily="2" charset="2"/>
              <a:buChar char="Ø"/>
            </a:pPr>
            <a:r>
              <a:rPr lang="fr-FR" altLang="fr-FR" sz="20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L1 PCSI Parcours adapté </a:t>
            </a:r>
          </a:p>
          <a:p>
            <a:pPr>
              <a:spcBef>
                <a:spcPct val="0"/>
              </a:spcBef>
              <a:buClr>
                <a:srgbClr val="DD4026"/>
              </a:buClr>
              <a:buFontTx/>
              <a:buNone/>
            </a:pPr>
            <a:endParaRPr lang="fr-FR" altLang="fr-FR" sz="1000" b="1" dirty="0">
              <a:solidFill>
                <a:srgbClr val="FF6600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DD4026"/>
              </a:buClr>
              <a:buFontTx/>
              <a:buNone/>
            </a:pPr>
            <a:r>
              <a:rPr lang="fr-FR" altLang="fr-FR" sz="2000" b="1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	Etudiants concernés : </a:t>
            </a:r>
            <a:r>
              <a:rPr lang="fr-FR" altLang="fr-FR" sz="20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« oui si » </a:t>
            </a:r>
            <a:r>
              <a:rPr lang="fr-FR" altLang="fr-FR" sz="2000" b="1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dans </a:t>
            </a:r>
            <a:r>
              <a:rPr lang="fr-FR" altLang="fr-FR" sz="2000" b="1" dirty="0" err="1">
                <a:latin typeface="Cambria" panose="02040503050406030204" pitchFamily="18" charset="0"/>
                <a:ea typeface="ＭＳ Ｐゴシック" panose="020B0600070205080204" pitchFamily="34" charset="-128"/>
              </a:rPr>
              <a:t>Parcoursup</a:t>
            </a:r>
            <a:endParaRPr lang="fr-FR" altLang="fr-FR" sz="2000" b="1" dirty="0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DD4026"/>
              </a:buClr>
              <a:buFontTx/>
              <a:buNone/>
            </a:pPr>
            <a:endParaRPr lang="fr-FR" altLang="fr-FR" sz="1000" b="1" dirty="0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FF66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		</a:t>
            </a:r>
            <a:r>
              <a:rPr lang="fr-FR" altLang="fr-FR" sz="20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Type 2 : </a:t>
            </a:r>
            <a:r>
              <a:rPr lang="fr-FR" altLang="fr-FR" sz="2000" b="1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Aménagement pédagogique avec une année de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		formation supplémentaire </a:t>
            </a:r>
            <a:r>
              <a:rPr lang="fr-FR" altLang="fr-FR" sz="20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(L1 sur 2 ans)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6656D6D-9FE5-3945-AAEB-F678B50624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834" y="110010"/>
            <a:ext cx="1809615" cy="47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357A0D9-1DBE-7B46-B948-B4FC43C116FB}"/>
              </a:ext>
            </a:extLst>
          </p:cNvPr>
          <p:cNvSpPr txBox="1"/>
          <p:nvPr/>
        </p:nvSpPr>
        <p:spPr>
          <a:xfrm>
            <a:off x="765451" y="175924"/>
            <a:ext cx="837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2138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PORTAIL Physique Chimie Sciences de l’Ingénieur PCSI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25585" y="6376866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MP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0D043D4-E766-5449-8CF4-CE7F0A6E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3" name="Image 7">
            <a:extLst>
              <a:ext uri="{FF2B5EF4-FFF2-40B4-BE49-F238E27FC236}">
                <a16:creationId xmlns:a16="http://schemas.microsoft.com/office/drawing/2014/main" id="{D9AD0520-46C9-7046-AA30-857BFF7299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710" y="203852"/>
            <a:ext cx="1809615" cy="47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5AA3039-3FEC-1B4E-9ABB-3CF6972F57FB}"/>
              </a:ext>
            </a:extLst>
          </p:cNvPr>
          <p:cNvSpPr txBox="1"/>
          <p:nvPr/>
        </p:nvSpPr>
        <p:spPr>
          <a:xfrm>
            <a:off x="777327" y="269766"/>
            <a:ext cx="837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2138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PORTAIL Physique Chimie Sciences de l’Ingénieur PCSI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62362E-7CE7-374F-8CEC-1540D1E2CAB9}"/>
              </a:ext>
            </a:extLst>
          </p:cNvPr>
          <p:cNvSpPr/>
          <p:nvPr/>
        </p:nvSpPr>
        <p:spPr>
          <a:xfrm rot="16200000">
            <a:off x="-1955209" y="3327958"/>
            <a:ext cx="5589242" cy="46754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Parcours classique</a:t>
            </a:r>
          </a:p>
        </p:txBody>
      </p:sp>
      <p:sp>
        <p:nvSpPr>
          <p:cNvPr id="10" name="ZoneTexte 32">
            <a:extLst>
              <a:ext uri="{FF2B5EF4-FFF2-40B4-BE49-F238E27FC236}">
                <a16:creationId xmlns:a16="http://schemas.microsoft.com/office/drawing/2014/main" id="{A0F7CC20-3185-974D-995B-1BCB99D7E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576" y="2197418"/>
            <a:ext cx="8296893" cy="311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1793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213870"/>
                </a:solidFill>
                <a:ea typeface="Droid Serif" pitchFamily="18" charset="0"/>
                <a:cs typeface="Arial" panose="020B0604020202020204" pitchFamily="34" charset="0"/>
              </a:rPr>
              <a:t>Enseignements scientifiques : </a:t>
            </a:r>
          </a:p>
          <a:p>
            <a:pPr marL="180975" indent="0" algn="ctr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None/>
            </a:pPr>
            <a:r>
              <a:rPr lang="fr-FR" altLang="fr-FR" sz="2000" dirty="0">
                <a:solidFill>
                  <a:srgbClr val="213870"/>
                </a:solidFill>
                <a:ea typeface="Droid Serif" pitchFamily="18" charset="0"/>
                <a:cs typeface="Arial" panose="020B0604020202020204" pitchFamily="34" charset="0"/>
              </a:rPr>
              <a:t> Bases fondamentales pour vous préparer à la 2</a:t>
            </a:r>
            <a:r>
              <a:rPr lang="fr-FR" altLang="fr-FR" sz="2000" baseline="30000" dirty="0">
                <a:solidFill>
                  <a:srgbClr val="213870"/>
                </a:solidFill>
                <a:ea typeface="Droid Serif" pitchFamily="18" charset="0"/>
                <a:cs typeface="Arial" panose="020B0604020202020204" pitchFamily="34" charset="0"/>
              </a:rPr>
              <a:t>ème</a:t>
            </a:r>
            <a:r>
              <a:rPr lang="fr-FR" altLang="fr-FR" sz="2000" dirty="0">
                <a:solidFill>
                  <a:srgbClr val="213870"/>
                </a:solidFill>
                <a:ea typeface="Droid Serif" pitchFamily="18" charset="0"/>
                <a:cs typeface="Arial" panose="020B0604020202020204" pitchFamily="34" charset="0"/>
              </a:rPr>
              <a:t> année de licence</a:t>
            </a:r>
          </a:p>
          <a:p>
            <a:pPr marL="180975" indent="0" algn="ctr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None/>
            </a:pPr>
            <a:r>
              <a:rPr lang="fr-FR" altLang="fr-FR" sz="2000" dirty="0">
                <a:solidFill>
                  <a:srgbClr val="213870"/>
                </a:solidFill>
                <a:ea typeface="Droid Serif" pitchFamily="18" charset="0"/>
                <a:cs typeface="Arial" panose="020B0604020202020204" pitchFamily="34" charset="0"/>
              </a:rPr>
              <a:t>Physique, Chimie, Mathématiques, </a:t>
            </a:r>
          </a:p>
          <a:p>
            <a:pPr marL="180975" indent="0">
              <a:spcBef>
                <a:spcPct val="0"/>
              </a:spcBef>
              <a:buNone/>
            </a:pPr>
            <a:endParaRPr lang="fr-FR" altLang="fr-FR" sz="2000" dirty="0">
              <a:ea typeface="Droid Serif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FR" altLang="fr-FR" sz="2000" b="1" dirty="0">
                <a:solidFill>
                  <a:srgbClr val="213870"/>
                </a:solidFill>
                <a:ea typeface="Droid Serif" pitchFamily="18" charset="0"/>
                <a:cs typeface="Arial" panose="020B0604020202020204" pitchFamily="34" charset="0"/>
              </a:rPr>
              <a:t>Enseignements transversaux :</a:t>
            </a:r>
          </a:p>
          <a:p>
            <a:pPr marL="180975" indent="0" algn="ctr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None/>
            </a:pPr>
            <a:r>
              <a:rPr lang="fr-FR" altLang="fr-FR" sz="2000" dirty="0">
                <a:solidFill>
                  <a:srgbClr val="213870"/>
                </a:solidFill>
                <a:ea typeface="Droid Serif" pitchFamily="18" charset="0"/>
                <a:cs typeface="Arial" panose="020B0604020202020204" pitchFamily="34" charset="0"/>
              </a:rPr>
              <a:t>sport, langues, recherche documentaire,</a:t>
            </a:r>
          </a:p>
          <a:p>
            <a:pPr marL="180975" indent="0" algn="ctr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None/>
            </a:pPr>
            <a:r>
              <a:rPr lang="fr-FR" altLang="fr-FR" sz="2000" dirty="0">
                <a:solidFill>
                  <a:srgbClr val="213870"/>
                </a:solidFill>
                <a:ea typeface="Droid Serif" pitchFamily="18" charset="0"/>
                <a:cs typeface="Arial" panose="020B0604020202020204" pitchFamily="34" charset="0"/>
              </a:rPr>
              <a:t>projet professionnel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3AD7998-FA3C-2541-86AD-2B5994573122}"/>
              </a:ext>
            </a:extLst>
          </p:cNvPr>
          <p:cNvSpPr txBox="1"/>
          <p:nvPr/>
        </p:nvSpPr>
        <p:spPr>
          <a:xfrm>
            <a:off x="3407775" y="1339007"/>
            <a:ext cx="478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</a:rPr>
              <a:t>Enseignements en première année L1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F4AE64-2888-1844-A6E4-646DAD4F3479}"/>
              </a:ext>
            </a:extLst>
          </p:cNvPr>
          <p:cNvSpPr/>
          <p:nvPr/>
        </p:nvSpPr>
        <p:spPr>
          <a:xfrm rot="16200000">
            <a:off x="-1474700" y="3309702"/>
            <a:ext cx="5589245" cy="5040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Parcours adapté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125585" y="6376866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MP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A57C7FD-1A63-2243-BD6C-D8B381F66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E46F4CC0-3EF2-AD46-99E5-4A1343FA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530" y="832086"/>
            <a:ext cx="9629068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14288">
              <a:spcAft>
                <a:spcPts val="600"/>
              </a:spcAft>
              <a:tabLst>
                <a:tab pos="1414463" algn="l"/>
              </a:tabLst>
            </a:pPr>
            <a:r>
              <a:rPr lang="fr-FR" altLang="fr-FR" sz="2000" b="1" dirty="0">
                <a:solidFill>
                  <a:srgbClr val="213870"/>
                </a:solidFill>
                <a:latin typeface="+mn-lt"/>
                <a:sym typeface="Wingdings" pitchFamily="2" charset="2"/>
              </a:rPr>
              <a:t>Objectif : </a:t>
            </a:r>
            <a:r>
              <a:rPr lang="fr-FR" altLang="fr-FR" sz="2000" b="1" dirty="0">
                <a:solidFill>
                  <a:srgbClr val="213870"/>
                </a:solidFill>
                <a:latin typeface="+mn-lt"/>
              </a:rPr>
              <a:t>la réussite de la L1 pour une intégration dans le parcours classique en L2</a:t>
            </a:r>
          </a:p>
          <a:p>
            <a:pPr marL="300038" indent="-285750">
              <a:spcAft>
                <a:spcPts val="600"/>
              </a:spcAft>
              <a:buFont typeface="Wingdings" pitchFamily="2" charset="2"/>
              <a:buChar char=""/>
              <a:tabLst>
                <a:tab pos="1414463" algn="l"/>
              </a:tabLst>
            </a:pPr>
            <a:endParaRPr lang="fr-FR" altLang="fr-FR" sz="2000" b="1" dirty="0">
              <a:solidFill>
                <a:srgbClr val="213870"/>
              </a:solidFill>
              <a:latin typeface="+mn-lt"/>
              <a:sym typeface="Wingdings" pitchFamily="2" charset="2"/>
            </a:endParaRPr>
          </a:p>
          <a:p>
            <a:pPr marL="14288">
              <a:spcAft>
                <a:spcPts val="600"/>
              </a:spcAft>
              <a:tabLst>
                <a:tab pos="1414463" algn="l"/>
              </a:tabLst>
            </a:pPr>
            <a:r>
              <a:rPr lang="fr-FR" altLang="fr-FR" sz="2000" dirty="0">
                <a:solidFill>
                  <a:srgbClr val="FF6600"/>
                </a:solidFill>
                <a:latin typeface="+mn-lt"/>
                <a:cs typeface="Arial" panose="020B0604020202020204" pitchFamily="34" charset="0"/>
                <a:sym typeface="Wingdings" pitchFamily="2" charset="2"/>
              </a:rPr>
              <a:t> </a:t>
            </a:r>
            <a:r>
              <a:rPr lang="fr-FR" altLang="fr-FR" sz="2000" b="1" dirty="0">
                <a:solidFill>
                  <a:srgbClr val="213870"/>
                </a:solidFill>
                <a:latin typeface="+mn-lt"/>
                <a:cs typeface="Arial" panose="020B0604020202020204" pitchFamily="34" charset="0"/>
              </a:rPr>
              <a:t>Programme</a:t>
            </a:r>
            <a:r>
              <a:rPr lang="fr-FR" altLang="fr-FR" sz="2000" dirty="0">
                <a:solidFill>
                  <a:srgbClr val="21387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FR" altLang="fr-FR" sz="2000" b="1" dirty="0">
                <a:solidFill>
                  <a:srgbClr val="213870"/>
                </a:solidFill>
                <a:latin typeface="+mn-lt"/>
                <a:cs typeface="Arial" panose="020B0604020202020204" pitchFamily="34" charset="0"/>
              </a:rPr>
              <a:t>identique</a:t>
            </a:r>
            <a:r>
              <a:rPr lang="fr-FR" altLang="fr-FR" sz="2000" dirty="0">
                <a:solidFill>
                  <a:srgbClr val="213870"/>
                </a:solidFill>
                <a:latin typeface="+mn-lt"/>
                <a:cs typeface="Arial" panose="020B0604020202020204" pitchFamily="34" charset="0"/>
              </a:rPr>
              <a:t> à celui des étudiants du </a:t>
            </a:r>
            <a:r>
              <a:rPr lang="fr-FR" altLang="fr-FR" sz="2000" b="1" dirty="0">
                <a:solidFill>
                  <a:srgbClr val="213870"/>
                </a:solidFill>
                <a:latin typeface="+mn-lt"/>
                <a:cs typeface="Arial" panose="020B0604020202020204" pitchFamily="34" charset="0"/>
              </a:rPr>
              <a:t>parcours classique</a:t>
            </a:r>
          </a:p>
          <a:p>
            <a:pPr marL="14288">
              <a:spcAft>
                <a:spcPts val="600"/>
              </a:spcAft>
              <a:tabLst>
                <a:tab pos="1414463" algn="l"/>
              </a:tabLst>
            </a:pPr>
            <a:endParaRPr lang="fr-FR" altLang="fr-FR" sz="2000" dirty="0">
              <a:latin typeface="+mn-lt"/>
              <a:sym typeface="Wingdings" pitchFamily="2" charset="2"/>
            </a:endParaRPr>
          </a:p>
          <a:p>
            <a:pPr lvl="1"/>
            <a:endParaRPr lang="fr-FR" altLang="fr-FR" sz="2000" dirty="0">
              <a:latin typeface="+mn-lt"/>
              <a:sym typeface="Wingdings" pitchFamily="2" charset="2"/>
            </a:endParaRPr>
          </a:p>
          <a:p>
            <a:pPr lvl="1"/>
            <a:r>
              <a:rPr lang="fr-FR" altLang="fr-FR" sz="2000" b="1" dirty="0">
                <a:solidFill>
                  <a:srgbClr val="FF6600"/>
                </a:solidFill>
                <a:latin typeface="+mn-lt"/>
                <a:sym typeface="Wingdings" pitchFamily="2" charset="2"/>
              </a:rPr>
              <a:t> </a:t>
            </a:r>
            <a:r>
              <a:rPr lang="fr-FR" altLang="fr-FR" sz="2000" b="1" dirty="0">
                <a:solidFill>
                  <a:srgbClr val="213870"/>
                </a:solidFill>
                <a:latin typeface="+mn-lt"/>
              </a:rPr>
              <a:t>Modalité temporelle </a:t>
            </a:r>
            <a:r>
              <a:rPr lang="fr-FR" altLang="fr-FR" sz="2000" dirty="0">
                <a:solidFill>
                  <a:srgbClr val="213870"/>
                </a:solidFill>
                <a:latin typeface="+mn-lt"/>
              </a:rPr>
              <a:t>:</a:t>
            </a:r>
          </a:p>
          <a:p>
            <a:pPr lvl="1"/>
            <a:endParaRPr lang="fr-FR" altLang="fr-FR" sz="2000" dirty="0">
              <a:solidFill>
                <a:srgbClr val="213870"/>
              </a:solidFill>
              <a:latin typeface="+mn-lt"/>
            </a:endParaRPr>
          </a:p>
          <a:p>
            <a:pPr lvl="1">
              <a:spcAft>
                <a:spcPts val="600"/>
              </a:spcAft>
            </a:pPr>
            <a:r>
              <a:rPr lang="fr-FR" altLang="fr-FR" sz="2000" dirty="0">
                <a:solidFill>
                  <a:srgbClr val="213870"/>
                </a:solidFill>
                <a:latin typeface="+mn-lt"/>
              </a:rPr>
              <a:t>		Augmentation de la durée de la formation</a:t>
            </a:r>
          </a:p>
          <a:p>
            <a:pPr lvl="1"/>
            <a:r>
              <a:rPr lang="fr-FR" altLang="fr-FR" sz="2000" b="1" dirty="0">
                <a:solidFill>
                  <a:srgbClr val="FF6600"/>
                </a:solidFill>
                <a:latin typeface="+mn-lt"/>
              </a:rPr>
              <a:t>		</a:t>
            </a:r>
            <a:r>
              <a:rPr lang="fr-FR" altLang="fr-FR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L1 en 2 ans</a:t>
            </a:r>
            <a:r>
              <a:rPr lang="fr-FR" altLang="fr-FR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fr-FR" altLang="fr-FR" sz="2000" dirty="0">
                <a:solidFill>
                  <a:srgbClr val="213870"/>
                </a:solidFill>
                <a:latin typeface="+mn-lt"/>
              </a:rPr>
              <a:t>(Licence en 4 ans)</a:t>
            </a:r>
          </a:p>
          <a:p>
            <a:pPr lvl="1"/>
            <a:endParaRPr lang="fr-FR" altLang="fr-FR" sz="2000" dirty="0">
              <a:latin typeface="+mn-lt"/>
            </a:endParaRPr>
          </a:p>
          <a:p>
            <a:pPr lvl="1">
              <a:spcAft>
                <a:spcPts val="600"/>
              </a:spcAft>
            </a:pPr>
            <a:r>
              <a:rPr lang="fr-FR" altLang="fr-FR" sz="2000" b="1" dirty="0">
                <a:solidFill>
                  <a:srgbClr val="FF6600"/>
                </a:solidFill>
                <a:latin typeface="+mn-lt"/>
                <a:sym typeface="Wingdings" pitchFamily="2" charset="2"/>
              </a:rPr>
              <a:t> </a:t>
            </a:r>
            <a:r>
              <a:rPr lang="fr-FR" altLang="fr-FR" sz="2000" b="1" dirty="0">
                <a:solidFill>
                  <a:srgbClr val="213870"/>
                </a:solidFill>
                <a:latin typeface="+mn-lt"/>
              </a:rPr>
              <a:t>Modalités pédagogiques :</a:t>
            </a:r>
          </a:p>
          <a:p>
            <a:pPr lvl="1">
              <a:spcAft>
                <a:spcPts val="0"/>
              </a:spcAft>
            </a:pPr>
            <a:endParaRPr lang="fr-FR" altLang="fr-FR" sz="2000" b="1" dirty="0">
              <a:latin typeface="+mn-lt"/>
            </a:endParaRPr>
          </a:p>
          <a:p>
            <a:pPr lvl="1">
              <a:spcAft>
                <a:spcPts val="600"/>
              </a:spcAft>
            </a:pPr>
            <a:r>
              <a:rPr lang="fr-FR" altLang="fr-FR" sz="2000" b="1" dirty="0">
                <a:solidFill>
                  <a:srgbClr val="FF6600"/>
                </a:solidFill>
                <a:latin typeface="+mn-lt"/>
              </a:rPr>
              <a:t>		</a:t>
            </a:r>
            <a:r>
              <a:rPr lang="fr-FR" altLang="fr-FR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Cours / TD intégrés</a:t>
            </a:r>
          </a:p>
          <a:p>
            <a:pPr lvl="1">
              <a:spcAft>
                <a:spcPts val="600"/>
              </a:spcAft>
            </a:pPr>
            <a:r>
              <a:rPr lang="fr-FR" altLang="fr-FR" sz="2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		Plus d’accompagnement </a:t>
            </a:r>
            <a:endParaRPr lang="fr-FR" altLang="fr-FR" sz="20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4E3053-D97A-7F4C-8244-05275F4A542F}"/>
              </a:ext>
            </a:extLst>
          </p:cNvPr>
          <p:cNvSpPr/>
          <p:nvPr/>
        </p:nvSpPr>
        <p:spPr>
          <a:xfrm rot="16200000">
            <a:off x="-1298964" y="3090877"/>
            <a:ext cx="5165766" cy="5040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Parcours adapté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25585" y="6376866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MP</a:t>
            </a:r>
            <a:endParaRPr lang="fr-FR" b="1" dirty="0">
              <a:solidFill>
                <a:srgbClr val="0000FF"/>
              </a:solidFill>
            </a:endParaRPr>
          </a:p>
        </p:txBody>
      </p:sp>
      <p:pic>
        <p:nvPicPr>
          <p:cNvPr id="6" name="Image 7">
            <a:extLst>
              <a:ext uri="{FF2B5EF4-FFF2-40B4-BE49-F238E27FC236}">
                <a16:creationId xmlns:a16="http://schemas.microsoft.com/office/drawing/2014/main" id="{D9AD0520-46C9-7046-AA30-857BFF7299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710" y="203852"/>
            <a:ext cx="1809615" cy="47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0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0D043D4-E766-5449-8CF4-CE7F0A6E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72EED0BF-1160-D942-807A-E346A6E19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0119" y="1613642"/>
            <a:ext cx="6291262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fr-FR" altLang="fr-FR" sz="1800" dirty="0">
                <a:solidFill>
                  <a:srgbClr val="21387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Décomposition en 2 semestres : </a:t>
            </a:r>
            <a:r>
              <a:rPr lang="fr-FR" altLang="fr-FR" sz="1800" b="1" dirty="0">
                <a:solidFill>
                  <a:srgbClr val="21387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S1</a:t>
            </a:r>
            <a:r>
              <a:rPr lang="fr-FR" altLang="fr-FR" sz="1800" dirty="0">
                <a:solidFill>
                  <a:srgbClr val="21387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et </a:t>
            </a:r>
            <a:r>
              <a:rPr lang="fr-FR" altLang="fr-FR" sz="1800" b="1" dirty="0">
                <a:solidFill>
                  <a:srgbClr val="21387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S2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fr-FR" altLang="fr-FR" sz="800" b="1" dirty="0"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defRPr/>
            </a:pPr>
            <a:r>
              <a:rPr lang="fr-FR" altLang="fr-FR" sz="1800" dirty="0">
                <a:solidFill>
                  <a:srgbClr val="21387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sym typeface="Wingdings" pitchFamily="2" charset="2"/>
              </a:rPr>
              <a:t>5 unités d’enseignement par semestre 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fr-FR" altLang="fr-FR" sz="1800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	</a:t>
            </a:r>
            <a:r>
              <a:rPr lang="fr-FR" altLang="fr-FR" sz="1800" dirty="0">
                <a:solidFill>
                  <a:srgbClr val="FF66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sym typeface="Wingdings" pitchFamily="2" charset="2"/>
              </a:rPr>
              <a:t> </a:t>
            </a:r>
            <a:r>
              <a:rPr lang="fr-FR" altLang="fr-FR" sz="1800" dirty="0">
                <a:solidFill>
                  <a:srgbClr val="21387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4 unités d’enseignement scientifiques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fr-FR" altLang="fr-FR" sz="1800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	</a:t>
            </a:r>
            <a:r>
              <a:rPr lang="fr-FR" altLang="fr-FR" sz="1800" dirty="0">
                <a:solidFill>
                  <a:srgbClr val="FF66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sym typeface="Wingdings" pitchFamily="2" charset="2"/>
              </a:rPr>
              <a:t> </a:t>
            </a:r>
            <a:r>
              <a:rPr lang="fr-FR" altLang="fr-FR" sz="1800" dirty="0">
                <a:solidFill>
                  <a:srgbClr val="21387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1 unité d’enseignement transversale (TR)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fr-FR" altLang="fr-FR" sz="1800" dirty="0">
                <a:latin typeface="Cambria" panose="02040503050406030204" pitchFamily="18" charset="0"/>
                <a:ea typeface="ＭＳ Ｐゴシック" panose="020B0600070205080204" pitchFamily="34" charset="-128"/>
              </a:rPr>
              <a:t>	</a:t>
            </a:r>
            <a:r>
              <a:rPr lang="fr-FR" altLang="fr-FR" sz="1800" dirty="0">
                <a:solidFill>
                  <a:srgbClr val="FF66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sym typeface="Wingdings" pitchFamily="2" charset="2"/>
              </a:rPr>
              <a:t> </a:t>
            </a:r>
            <a:r>
              <a:rPr lang="fr-FR" altLang="fr-FR" sz="1800" dirty="0">
                <a:solidFill>
                  <a:srgbClr val="21387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Volume horaire de chaque UE : </a:t>
            </a:r>
            <a:r>
              <a:rPr lang="fr-FR" altLang="fr-FR" sz="1800" b="1" dirty="0">
                <a:solidFill>
                  <a:srgbClr val="21387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60h</a:t>
            </a:r>
          </a:p>
        </p:txBody>
      </p:sp>
      <p:sp>
        <p:nvSpPr>
          <p:cNvPr id="4" name="1. Organisation générale">
            <a:extLst>
              <a:ext uri="{FF2B5EF4-FFF2-40B4-BE49-F238E27FC236}">
                <a16:creationId xmlns:a16="http://schemas.microsoft.com/office/drawing/2014/main" id="{C9B9119B-586D-3747-95A1-885AE5A0D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272" y="741309"/>
            <a:ext cx="8379333" cy="54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4424" tIns="54424" rIns="54424" bIns="5442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fr-FR" altLang="fr-FR" sz="2800" b="1" dirty="0">
                <a:solidFill>
                  <a:srgbClr val="FF66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sym typeface="Verdana" panose="020B0604030504040204" pitchFamily="34" charset="0"/>
              </a:rPr>
              <a:t>L1 Parcours classique : « Oui » dans </a:t>
            </a:r>
            <a:r>
              <a:rPr lang="fr-FR" altLang="fr-FR" sz="2800" b="1" dirty="0" err="1">
                <a:solidFill>
                  <a:srgbClr val="FF66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sym typeface="Verdana" panose="020B0604030504040204" pitchFamily="34" charset="0"/>
              </a:rPr>
              <a:t>Parcoursup</a:t>
            </a:r>
            <a:r>
              <a:rPr lang="fr-FR" altLang="fr-FR" sz="2800" b="1" dirty="0">
                <a:solidFill>
                  <a:srgbClr val="FF66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sym typeface="Verdana" panose="020B0604030504040204" pitchFamily="34" charset="0"/>
              </a:rPr>
              <a:t> </a:t>
            </a: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D368F862-2395-6048-84A6-F184144D9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59" y="3528177"/>
            <a:ext cx="9522802" cy="258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2896DF-2510-2E43-9247-6FA7AE3BED4D}"/>
              </a:ext>
            </a:extLst>
          </p:cNvPr>
          <p:cNvSpPr/>
          <p:nvPr/>
        </p:nvSpPr>
        <p:spPr>
          <a:xfrm rot="16200000">
            <a:off x="-1503944" y="3149933"/>
            <a:ext cx="5589242" cy="46754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Parcours classique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25585" y="6376866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MP</a:t>
            </a:r>
            <a:endParaRPr lang="fr-FR" b="1" dirty="0">
              <a:solidFill>
                <a:srgbClr val="0000FF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9AD0520-46C9-7046-AA30-857BFF7299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710" y="203852"/>
            <a:ext cx="1809615" cy="47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0D043D4-E766-5449-8CF4-CE7F0A6E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537CEE-DD09-B44E-9D36-41F8795983DA}"/>
              </a:ext>
            </a:extLst>
          </p:cNvPr>
          <p:cNvSpPr/>
          <p:nvPr/>
        </p:nvSpPr>
        <p:spPr>
          <a:xfrm rot="16200000">
            <a:off x="-1280254" y="3234973"/>
            <a:ext cx="5513371" cy="5320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Parcours adapté</a:t>
            </a:r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335C2039-75D3-6947-BB98-4B72F5AA5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1147" y="1629260"/>
            <a:ext cx="55737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fr-FR" sz="1800" dirty="0">
                <a:solidFill>
                  <a:srgbClr val="213870"/>
                </a:solidFill>
                <a:latin typeface="Cambria" panose="02040503050406030204" pitchFamily="18" charset="0"/>
                <a:ea typeface="Cambria" panose="02040503050406030204" pitchFamily="18" charset="0"/>
                <a:cs typeface="Droid Serif" pitchFamily="18" charset="0"/>
              </a:rPr>
              <a:t>Chaque semestre est étalé sur 1 année </a:t>
            </a:r>
            <a:endParaRPr lang="fr-FR" altLang="fr-FR" sz="1800" b="1" dirty="0">
              <a:solidFill>
                <a:srgbClr val="213870"/>
              </a:solidFill>
              <a:latin typeface="Cambria" panose="02040503050406030204" pitchFamily="18" charset="0"/>
              <a:ea typeface="Cambria" panose="02040503050406030204" pitchFamily="18" charset="0"/>
              <a:cs typeface="Droid Serif" pitchFamily="18" charset="0"/>
            </a:endParaRPr>
          </a:p>
          <a:p>
            <a:pPr>
              <a:spcBef>
                <a:spcPct val="0"/>
              </a:spcBef>
            </a:pPr>
            <a:r>
              <a:rPr lang="fr-FR" altLang="fr-FR" sz="1800" dirty="0">
                <a:solidFill>
                  <a:srgbClr val="213870"/>
                </a:solidFill>
                <a:latin typeface="Cambria" panose="02040503050406030204" pitchFamily="18" charset="0"/>
                <a:ea typeface="Cambria" panose="02040503050406030204" pitchFamily="18" charset="0"/>
                <a:cs typeface="Droid Serif" pitchFamily="18" charset="0"/>
                <a:sym typeface="Wingdings" pitchFamily="2" charset="2"/>
              </a:rPr>
              <a:t>4 ou 5 unités d’enseignement par semestre 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  <a:cs typeface="Droid Serif" pitchFamily="18" charset="0"/>
              </a:rPr>
              <a:t>	</a:t>
            </a:r>
            <a:r>
              <a:rPr lang="fr-FR" altLang="fr-FR" sz="18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Droid Serif" pitchFamily="18" charset="0"/>
                <a:sym typeface="Wingdings" pitchFamily="2" charset="2"/>
              </a:rPr>
              <a:t> </a:t>
            </a:r>
            <a:r>
              <a:rPr lang="fr-FR" altLang="fr-FR" sz="1800" dirty="0">
                <a:solidFill>
                  <a:srgbClr val="213870"/>
                </a:solidFill>
                <a:latin typeface="Cambria" panose="02040503050406030204" pitchFamily="18" charset="0"/>
                <a:ea typeface="Cambria" panose="02040503050406030204" pitchFamily="18" charset="0"/>
                <a:cs typeface="Droid Serif" pitchFamily="18" charset="0"/>
                <a:sym typeface="Wingdings" pitchFamily="2" charset="2"/>
              </a:rPr>
              <a:t>Volume horaire des UE : </a:t>
            </a:r>
            <a:r>
              <a:rPr lang="fr-FR" altLang="fr-FR" sz="1800" b="1" dirty="0">
                <a:solidFill>
                  <a:srgbClr val="213870"/>
                </a:solidFill>
                <a:latin typeface="Cambria" panose="02040503050406030204" pitchFamily="18" charset="0"/>
                <a:ea typeface="Cambria" panose="02040503050406030204" pitchFamily="18" charset="0"/>
                <a:cs typeface="Droid Serif" pitchFamily="18" charset="0"/>
                <a:sym typeface="Wingdings" pitchFamily="2" charset="2"/>
              </a:rPr>
              <a:t>90 h</a:t>
            </a:r>
            <a:endParaRPr lang="fr-FR" altLang="fr-FR" sz="1800" b="1" dirty="0">
              <a:solidFill>
                <a:srgbClr val="213870"/>
              </a:solidFill>
              <a:latin typeface="Cambria" panose="02040503050406030204" pitchFamily="18" charset="0"/>
              <a:ea typeface="Cambria" panose="02040503050406030204" pitchFamily="18" charset="0"/>
              <a:cs typeface="Droid Serif" pitchFamily="18" charset="0"/>
            </a:endParaRPr>
          </a:p>
        </p:txBody>
      </p:sp>
      <p:sp>
        <p:nvSpPr>
          <p:cNvPr id="5" name="1. Organisation générale">
            <a:extLst>
              <a:ext uri="{FF2B5EF4-FFF2-40B4-BE49-F238E27FC236}">
                <a16:creationId xmlns:a16="http://schemas.microsoft.com/office/drawing/2014/main" id="{AA408DA9-AFDE-9E42-AC60-F86DBC757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053" y="831970"/>
            <a:ext cx="9004067" cy="54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4424" tIns="54424" rIns="54424" bIns="5442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700"/>
              </a:spcBef>
              <a:buFontTx/>
              <a:buNone/>
            </a:pPr>
            <a:r>
              <a:rPr lang="fr-FR" altLang="fr-FR" sz="2800" b="1" dirty="0">
                <a:solidFill>
                  <a:srgbClr val="FF66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sym typeface="Verdana" panose="020B0604030504040204" pitchFamily="34" charset="0"/>
              </a:rPr>
              <a:t>L1 Parcours adapté : « oui si » dans </a:t>
            </a:r>
            <a:r>
              <a:rPr lang="fr-FR" altLang="fr-FR" sz="2800" b="1" dirty="0" err="1">
                <a:solidFill>
                  <a:srgbClr val="FF66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sym typeface="Verdana" panose="020B0604030504040204" pitchFamily="34" charset="0"/>
              </a:rPr>
              <a:t>Parcoursup</a:t>
            </a:r>
            <a:endParaRPr lang="fr-FR" altLang="fr-FR" sz="2800" b="1" dirty="0">
              <a:solidFill>
                <a:srgbClr val="FF6600"/>
              </a:solidFill>
              <a:latin typeface="Cambria" panose="02040503050406030204" pitchFamily="18" charset="0"/>
              <a:ea typeface="ＭＳ Ｐゴシック" panose="020B0600070205080204" pitchFamily="34" charset="-128"/>
              <a:sym typeface="Verdana" panose="020B0604030504040204" pitchFamily="34" charset="0"/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DCB6EA40-8384-A64A-9961-6475A0A70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13" y="2953903"/>
            <a:ext cx="9610953" cy="262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125585" y="6376866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MP</a:t>
            </a:r>
            <a:endParaRPr lang="fr-FR" b="1" dirty="0">
              <a:solidFill>
                <a:srgbClr val="0000FF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9AD0520-46C9-7046-AA30-857BFF72996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710" y="203852"/>
            <a:ext cx="1809615" cy="47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0D043D4-E766-5449-8CF4-CE7F0A6E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C4AB0815-F879-414F-8175-0C6349D0C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521" y="1788472"/>
            <a:ext cx="8831614" cy="411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0"/>
              </a:spcBef>
              <a:buClr>
                <a:srgbClr val="FF6600"/>
              </a:buClr>
              <a:buFont typeface="Wingdings" pitchFamily="2" charset="2"/>
              <a:buChar char="ü"/>
              <a:defRPr/>
            </a:pPr>
            <a:r>
              <a:rPr lang="fr-FR" altLang="fr-FR" sz="2000" dirty="0">
                <a:solidFill>
                  <a:srgbClr val="213870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1 référent pédagogique / étudiant </a:t>
            </a:r>
          </a:p>
          <a:p>
            <a:pPr marL="742950" lvl="1" indent="0">
              <a:spcBef>
                <a:spcPct val="0"/>
              </a:spcBef>
              <a:buClr>
                <a:srgbClr val="FF6600"/>
              </a:buClr>
              <a:buNone/>
              <a:defRPr/>
            </a:pPr>
            <a:endParaRPr lang="fr-FR" altLang="fr-FR" sz="2000" dirty="0">
              <a:ea typeface="ＭＳ Ｐゴシック" panose="020B0600070205080204" pitchFamily="34" charset="-128"/>
              <a:cs typeface="Arial" panose="020B0604020202020204" pitchFamily="34" charset="0"/>
              <a:sym typeface="Wingdings" pitchFamily="2" charset="2"/>
            </a:endParaRPr>
          </a:p>
          <a:p>
            <a:pPr lvl="1">
              <a:spcBef>
                <a:spcPct val="0"/>
              </a:spcBef>
              <a:buClr>
                <a:srgbClr val="FF6600"/>
              </a:buClr>
              <a:buFont typeface="Wingdings" pitchFamily="2" charset="2"/>
              <a:buChar char="ü"/>
              <a:defRPr/>
            </a:pPr>
            <a:r>
              <a:rPr lang="fr-FR" altLang="fr-FR" sz="2000" dirty="0">
                <a:solidFill>
                  <a:srgbClr val="213870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Soutien et études accompagnées dans les enseignements scientifiques par les enseignants</a:t>
            </a:r>
          </a:p>
          <a:p>
            <a:pPr marL="742950" lvl="1" indent="0">
              <a:spcBef>
                <a:spcPct val="0"/>
              </a:spcBef>
              <a:buClr>
                <a:srgbClr val="FF6600"/>
              </a:buClr>
              <a:buFontTx/>
              <a:buNone/>
              <a:defRPr/>
            </a:pPr>
            <a:endParaRPr lang="fr-FR" altLang="fr-FR" sz="1000" dirty="0">
              <a:ea typeface="ＭＳ Ｐゴシック" panose="020B0600070205080204" pitchFamily="34" charset="-128"/>
              <a:cs typeface="Arial" panose="020B0604020202020204" pitchFamily="34" charset="0"/>
              <a:sym typeface="Wingdings" pitchFamily="2" charset="2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FF6600"/>
              </a:buClr>
              <a:buFont typeface="Wingdings" pitchFamily="2" charset="2"/>
              <a:buChar char="ü"/>
              <a:defRPr/>
            </a:pPr>
            <a:r>
              <a:rPr lang="fr-FR" altLang="fr-FR" sz="2000" dirty="0">
                <a:solidFill>
                  <a:srgbClr val="213870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Tutorat effectué par les étudiants</a:t>
            </a:r>
          </a:p>
          <a:p>
            <a:pPr marL="742950" lvl="1" indent="0">
              <a:lnSpc>
                <a:spcPct val="150000"/>
              </a:lnSpc>
              <a:spcBef>
                <a:spcPct val="0"/>
              </a:spcBef>
              <a:buClr>
                <a:srgbClr val="FF6600"/>
              </a:buClr>
              <a:buFontTx/>
              <a:buNone/>
              <a:defRPr/>
            </a:pPr>
            <a:endParaRPr lang="fr-FR" altLang="fr-FR" sz="1000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Wingdings" pitchFamily="2" charset="2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FF6600"/>
              </a:buClr>
              <a:buFont typeface="Wingdings" pitchFamily="2" charset="2"/>
              <a:buChar char="ü"/>
              <a:defRPr/>
            </a:pPr>
            <a:r>
              <a:rPr lang="fr-FR" altLang="fr-FR" sz="2000" dirty="0">
                <a:solidFill>
                  <a:srgbClr val="213870"/>
                </a:solidFill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Service d’Orientation et d’Insertion des Etudiants (SOIE)</a:t>
            </a:r>
          </a:p>
          <a:p>
            <a:pPr marL="742950" lvl="1" indent="0">
              <a:spcBef>
                <a:spcPct val="0"/>
              </a:spcBef>
              <a:buClr>
                <a:srgbClr val="FF6600"/>
              </a:buClr>
              <a:buNone/>
              <a:defRPr/>
            </a:pPr>
            <a:r>
              <a:rPr lang="fr-FR" altLang="fr-FR" sz="20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anose="020B0600070205080204" pitchFamily="34" charset="-128"/>
                <a:sym typeface="Wingdings" pitchFamily="2" charset="2"/>
              </a:rPr>
              <a:t>       </a:t>
            </a:r>
          </a:p>
          <a:p>
            <a:pPr lvl="1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fr-FR" altLang="fr-FR" sz="20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ＭＳ Ｐゴシック" panose="020B0600070205080204" pitchFamily="34" charset="-128"/>
                <a:sym typeface="Wingdings" pitchFamily="2" charset="2"/>
              </a:rPr>
              <a:t>Suivi par le SOIE, renforcé pour les étudiants</a:t>
            </a:r>
          </a:p>
          <a:p>
            <a:pPr marL="742950" lvl="1" indent="0">
              <a:spcBef>
                <a:spcPts val="600"/>
              </a:spcBef>
              <a:buClr>
                <a:srgbClr val="FF6600"/>
              </a:buClr>
              <a:buNone/>
              <a:defRPr/>
            </a:pPr>
            <a:r>
              <a:rPr lang="fr-FR" altLang="fr-FR" sz="20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ＭＳ Ｐゴシック" panose="020B0600070205080204" pitchFamily="34" charset="-128"/>
                <a:sym typeface="Wingdings" pitchFamily="2" charset="2"/>
              </a:rPr>
              <a:t>      du parcours adapté : « Accueil, Orientation, Conseil » (AOC)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FF6600"/>
              </a:buClr>
              <a:buFont typeface="Wingdings" pitchFamily="2" charset="2"/>
              <a:buChar char="ü"/>
              <a:defRPr/>
            </a:pPr>
            <a:endParaRPr lang="fr-FR" altLang="fr-FR" sz="2000" dirty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8F10BA-11AA-2C45-B61F-04DD0DB6A582}"/>
              </a:ext>
            </a:extLst>
          </p:cNvPr>
          <p:cNvSpPr/>
          <p:nvPr/>
        </p:nvSpPr>
        <p:spPr>
          <a:xfrm rot="16200000">
            <a:off x="-765361" y="3281409"/>
            <a:ext cx="4362561" cy="46754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Parcours classique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08CE08-7832-FB43-A766-AF44C2E39936}"/>
              </a:ext>
            </a:extLst>
          </p:cNvPr>
          <p:cNvSpPr/>
          <p:nvPr/>
        </p:nvSpPr>
        <p:spPr>
          <a:xfrm rot="16200000">
            <a:off x="-263399" y="3246992"/>
            <a:ext cx="4358246" cy="5320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Parcours adapté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386736-30F2-2848-B12D-95F0C021E3F0}"/>
              </a:ext>
            </a:extLst>
          </p:cNvPr>
          <p:cNvSpPr txBox="1"/>
          <p:nvPr/>
        </p:nvSpPr>
        <p:spPr>
          <a:xfrm>
            <a:off x="3232463" y="395417"/>
            <a:ext cx="6615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213870"/>
                </a:solidFill>
              </a:rPr>
              <a:t>Accompagnement des étudiants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25585" y="6376866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MP</a:t>
            </a:r>
            <a:endParaRPr lang="fr-FR" b="1" dirty="0">
              <a:solidFill>
                <a:srgbClr val="0000FF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9AD0520-46C9-7046-AA30-857BFF7299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710" y="203852"/>
            <a:ext cx="1809615" cy="47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C5606CE-D620-4990-8745-E2F4F0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8EFDA-6AF7-437C-897C-5E179C0FF160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6DA2E2-CE0C-452D-9087-E640F9060901}"/>
              </a:ext>
            </a:extLst>
          </p:cNvPr>
          <p:cNvSpPr/>
          <p:nvPr/>
        </p:nvSpPr>
        <p:spPr>
          <a:xfrm>
            <a:off x="108433" y="2205282"/>
            <a:ext cx="1208356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spcAft>
                <a:spcPts val="600"/>
              </a:spcAft>
            </a:pPr>
            <a:r>
              <a:rPr lang="fr-FR" sz="2000" b="1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objectifs </a:t>
            </a:r>
            <a:r>
              <a:rPr lang="fr-FR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</a:t>
            </a:r>
            <a:r>
              <a:rPr lang="fr-FR" b="1" dirty="0">
                <a:solidFill>
                  <a:srgbClr val="0070C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réussir </a:t>
            </a:r>
            <a:r>
              <a:rPr lang="fr-FR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l'université, les </a:t>
            </a:r>
            <a:r>
              <a:rPr lang="fr-FR" b="1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lycéen.ne.s</a:t>
            </a:r>
            <a:r>
              <a:rPr lang="fr-FR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doivent devenir </a:t>
            </a:r>
            <a:r>
              <a:rPr lang="fr-FR" b="1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étudiant.e.s</a:t>
            </a:r>
            <a:r>
              <a:rPr lang="fr-FR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» : </a:t>
            </a:r>
          </a:p>
          <a:p>
            <a:pPr algn="just">
              <a:spcAft>
                <a:spcPts val="600"/>
              </a:spcAft>
            </a:pPr>
            <a:r>
              <a:rPr lang="fr-FR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acquérir de nouveaux savoir disciplinaires, devenir autonome et </a:t>
            </a:r>
            <a:r>
              <a:rPr lang="fr-FR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aussi construire son parcours de formation et son projet personnel et professionnel</a:t>
            </a:r>
            <a:r>
              <a:rPr lang="fr-FR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tout au long de leur scolarité .</a:t>
            </a: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S’ adapter à l'université, connaître ses règles, s’intégrer à une communauté nouvelle,</a:t>
            </a: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S’organiser dans leur nouvelle vie et en particulier gérer leur temps,</a:t>
            </a: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Apprendre dans un nouveau contexte, savoir rechercher et traiter l’information,</a:t>
            </a: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dirty="0"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Savoir travailler en équipe, savoir communiquer.</a:t>
            </a:r>
          </a:p>
          <a:p>
            <a:pPr algn="just">
              <a:spcAft>
                <a:spcPts val="0"/>
              </a:spcAft>
            </a:pPr>
            <a:r>
              <a:rPr lang="fr-FR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57AFA6-33A4-4E2C-A8FB-412F75CD9BF9}"/>
              </a:ext>
            </a:extLst>
          </p:cNvPr>
          <p:cNvSpPr/>
          <p:nvPr/>
        </p:nvSpPr>
        <p:spPr>
          <a:xfrm>
            <a:off x="0" y="1076535"/>
            <a:ext cx="35253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Licence classique : </a:t>
            </a:r>
            <a:r>
              <a:rPr lang="fr-FR" sz="2800" b="1" i="1" dirty="0">
                <a:solidFill>
                  <a:srgbClr val="0070C0"/>
                </a:solidFill>
              </a:rPr>
              <a:t>3L</a:t>
            </a:r>
            <a:r>
              <a:rPr lang="fr-FR" sz="2800" b="1" dirty="0">
                <a:solidFill>
                  <a:srgbClr val="0070C0"/>
                </a:solidFill>
              </a:rPr>
              <a:t> </a:t>
            </a:r>
          </a:p>
          <a:p>
            <a:r>
              <a:rPr lang="fr-FR" sz="2800" i="1" dirty="0">
                <a:solidFill>
                  <a:srgbClr val="213870"/>
                </a:solidFill>
              </a:rPr>
              <a:t>(Licence en 3 ans)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09CB6-7141-445E-B0F6-C5A2A3C1A5F9}"/>
              </a:ext>
            </a:extLst>
          </p:cNvPr>
          <p:cNvSpPr/>
          <p:nvPr/>
        </p:nvSpPr>
        <p:spPr>
          <a:xfrm>
            <a:off x="1791809" y="0"/>
            <a:ext cx="86083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>
                <a:solidFill>
                  <a:srgbClr val="213870"/>
                </a:solidFill>
              </a:rPr>
              <a:t>Licence Parcours </a:t>
            </a:r>
            <a:r>
              <a:rPr lang="fr-FR" sz="3600" b="1" i="1" dirty="0">
                <a:solidFill>
                  <a:srgbClr val="213870"/>
                </a:solidFill>
              </a:rPr>
              <a:t>Sciences Fondamentales </a:t>
            </a:r>
          </a:p>
          <a:p>
            <a:pPr algn="ctr"/>
            <a:r>
              <a:rPr lang="fr-FR" sz="2800" i="1" dirty="0">
                <a:solidFill>
                  <a:srgbClr val="00ACF1"/>
                </a:solidFill>
              </a:rPr>
              <a:t>Mention : Maths, Physique, Chimie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5C2FC-C74A-4274-A0ED-1A020B01C437}"/>
              </a:ext>
            </a:extLst>
          </p:cNvPr>
          <p:cNvSpPr/>
          <p:nvPr/>
        </p:nvSpPr>
        <p:spPr>
          <a:xfrm>
            <a:off x="7291752" y="1076535"/>
            <a:ext cx="47496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Licence accompagnée : </a:t>
            </a:r>
            <a:r>
              <a:rPr lang="fr-FR" sz="2800" b="1" i="1" dirty="0">
                <a:solidFill>
                  <a:srgbClr val="0070C0"/>
                </a:solidFill>
              </a:rPr>
              <a:t>3LA</a:t>
            </a:r>
            <a:r>
              <a:rPr lang="fr-FR" sz="2800" b="1" dirty="0">
                <a:solidFill>
                  <a:srgbClr val="0070C0"/>
                </a:solidFill>
              </a:rPr>
              <a:t> </a:t>
            </a:r>
          </a:p>
          <a:p>
            <a:r>
              <a:rPr lang="fr-FR" sz="2800" i="1" dirty="0">
                <a:solidFill>
                  <a:srgbClr val="213870"/>
                </a:solidFill>
              </a:rPr>
              <a:t>(Licence en 3 ans accompagnée)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73921EE-90C9-43F4-A7D5-3A970B3F5B66}"/>
              </a:ext>
            </a:extLst>
          </p:cNvPr>
          <p:cNvSpPr txBox="1"/>
          <p:nvPr/>
        </p:nvSpPr>
        <p:spPr>
          <a:xfrm>
            <a:off x="3301442" y="1414043"/>
            <a:ext cx="4214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00FF"/>
                </a:solidFill>
              </a:rPr>
              <a:t>UE « Devenir </a:t>
            </a:r>
            <a:r>
              <a:rPr lang="fr-FR" sz="2400" b="1" dirty="0" err="1">
                <a:solidFill>
                  <a:srgbClr val="0000FF"/>
                </a:solidFill>
              </a:rPr>
              <a:t>Étudiant.e</a:t>
            </a:r>
            <a:r>
              <a:rPr lang="fr-FR" sz="2400" b="1" dirty="0">
                <a:solidFill>
                  <a:srgbClr val="0000FF"/>
                </a:solidFill>
              </a:rPr>
              <a:t> »</a:t>
            </a:r>
          </a:p>
          <a:p>
            <a:pPr algn="ctr"/>
            <a:r>
              <a:rPr lang="fr-FR" sz="2400" b="1" dirty="0">
                <a:solidFill>
                  <a:srgbClr val="0000FF"/>
                </a:solidFill>
              </a:rPr>
              <a:t>(3 ECTS)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C5972D-E978-4B26-97C7-3F883FAAF35A}"/>
              </a:ext>
            </a:extLst>
          </p:cNvPr>
          <p:cNvSpPr/>
          <p:nvPr/>
        </p:nvSpPr>
        <p:spPr>
          <a:xfrm>
            <a:off x="108432" y="4413151"/>
            <a:ext cx="119330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de l’UE :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Accompagner les étudiants dans cette transition lycée-université pour une meilleure adaptation en licence,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Faire prendre conscience aux </a:t>
            </a:r>
            <a:r>
              <a:rPr lang="fr-FR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étudiant.e.s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facteurs influençant leur réussite,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Aider les </a:t>
            </a:r>
            <a:r>
              <a:rPr lang="fr-FR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étudiant.e.s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s’approprier la démarche de construction de leur projet,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Permettre aux </a:t>
            </a:r>
            <a:r>
              <a:rPr lang="fr-FR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étudiant.e.s</a:t>
            </a:r>
            <a:r>
              <a:rPr lang="fr-F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développer leur  communication écrite et orale.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repérer dans l’organisation et le fonctionnement de l’université : (BU, le SCUIO-IP), les modalités de contrôle des connaissances, l’intranet…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48650E4-5F0A-4EA4-8E7A-F698A0010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704" y="3203512"/>
            <a:ext cx="1752030" cy="93264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417D852-FB5A-4D17-A5B6-3BD20F61C8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245"/>
            <a:ext cx="1947348" cy="65598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125585" y="637686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KF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r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dr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{2FEBEDEB-BC8A-534C-BD4C-0D565D3B9AF1}tf10001124</Template>
  <TotalTime>1995</TotalTime>
  <Words>1391</Words>
  <Application>Microsoft Office PowerPoint</Application>
  <PresentationFormat>Grand écran</PresentationFormat>
  <Paragraphs>315</Paragraphs>
  <Slides>17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32" baseType="lpstr">
      <vt:lpstr>ＭＳ Ｐゴシック</vt:lpstr>
      <vt:lpstr>ＭＳ Ｐゴシック</vt:lpstr>
      <vt:lpstr>Arial</vt:lpstr>
      <vt:lpstr>Arial Italic</vt:lpstr>
      <vt:lpstr>Arial Unicode MS</vt:lpstr>
      <vt:lpstr>Calibri</vt:lpstr>
      <vt:lpstr>Cambria</vt:lpstr>
      <vt:lpstr>Corbel</vt:lpstr>
      <vt:lpstr>Droid Serif</vt:lpstr>
      <vt:lpstr>Helvetica Neue</vt:lpstr>
      <vt:lpstr>Times New Roman</vt:lpstr>
      <vt:lpstr>Verdana</vt:lpstr>
      <vt:lpstr>Wingdings</vt:lpstr>
      <vt:lpstr>Wingdings 2</vt:lpstr>
      <vt:lpstr>Cadre</vt:lpstr>
      <vt:lpstr>Le continuum lycée – enseignement supérieur en physique-chimie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 5</dc:title>
  <dc:creator>Miguel Toquet</dc:creator>
  <cp:lastModifiedBy>BONIN Julien</cp:lastModifiedBy>
  <cp:revision>160</cp:revision>
  <dcterms:created xsi:type="dcterms:W3CDTF">2020-12-14T02:30:27Z</dcterms:created>
  <dcterms:modified xsi:type="dcterms:W3CDTF">2021-04-07T16:24:26Z</dcterms:modified>
</cp:coreProperties>
</file>