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7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1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6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0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2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7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7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3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1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E758-11AC-4717-BE02-23731794146B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97A3-8ABB-4391-AE9D-00D40BA3CBA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fsm2020.sciencesconf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fsm2020.sciencesconf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jfsm2020.sciencesconf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434B17E-485A-4FF2-8604-AF3DAAB5186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1"/>
          <a:stretch/>
        </p:blipFill>
        <p:spPr>
          <a:xfrm>
            <a:off x="2986165" y="2100379"/>
            <a:ext cx="3171671" cy="1424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1A2F52E3-3459-4834-893F-D77374F6F8F7}"/>
              </a:ext>
            </a:extLst>
          </p:cNvPr>
          <p:cNvSpPr txBox="1"/>
          <p:nvPr/>
        </p:nvSpPr>
        <p:spPr>
          <a:xfrm>
            <a:off x="2911098" y="1665921"/>
            <a:ext cx="33218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cap="small" dirty="0">
                <a:solidFill>
                  <a:schemeClr val="accent1">
                    <a:lumMod val="75000"/>
                  </a:schemeClr>
                </a:solidFill>
              </a:rPr>
              <a:t>Marseilles,</a:t>
            </a:r>
            <a:r>
              <a:rPr lang="en-US" b="1" cap="small" dirty="0">
                <a:solidFill>
                  <a:schemeClr val="accent1">
                    <a:lumMod val="75000"/>
                  </a:schemeClr>
                </a:solidFill>
              </a:rPr>
              <a:t> September 5-8, 2023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D402BBC-05FB-42B6-A811-9E8C408FB6B0}"/>
              </a:ext>
            </a:extLst>
          </p:cNvPr>
          <p:cNvSpPr txBox="1"/>
          <p:nvPr/>
        </p:nvSpPr>
        <p:spPr>
          <a:xfrm>
            <a:off x="111706" y="2171760"/>
            <a:ext cx="2172390" cy="3971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Plenary</a:t>
            </a: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Speakers</a:t>
            </a: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Maria Elisa CRESTONI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Rome « La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Sapienza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  <a:p>
            <a:pPr algn="ctr"/>
            <a:r>
              <a:rPr lang="fr-FR" sz="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François FENAILLE 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CEA Saclay 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Ron HEEREN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Maastricht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Martin LARSEN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Southern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Denmark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Ryan RODGERS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Florida State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Hélène ROGNIAUX 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INRAE – Nantes 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Jana ROITHOVA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Radboud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Emmanuelle SACHON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Sorbonne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580573" y="1821563"/>
            <a:ext cx="2333972" cy="1567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1500" b="1" cap="small" dirty="0">
                <a:solidFill>
                  <a:schemeClr val="accent5">
                    <a:lumMod val="50000"/>
                  </a:schemeClr>
                </a:solidFill>
              </a:rPr>
              <a:t>Topics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Instrumentation, Ion Chemistry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Ion Mobility, Imaging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Biomolecules, Complex Mixtures 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Forensics, Omics 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Natural Products, Polymers…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25611" y="2048219"/>
            <a:ext cx="1707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small" dirty="0" err="1">
                <a:solidFill>
                  <a:schemeClr val="bg1"/>
                </a:solidFill>
              </a:rPr>
              <a:t>Palais</a:t>
            </a:r>
            <a:r>
              <a:rPr lang="en-US" b="1" cap="small" dirty="0">
                <a:solidFill>
                  <a:schemeClr val="bg1"/>
                </a:solidFill>
              </a:rPr>
              <a:t> du </a:t>
            </a:r>
            <a:r>
              <a:rPr lang="en-US" b="1" cap="small" dirty="0" err="1">
                <a:solidFill>
                  <a:schemeClr val="bg1"/>
                </a:solidFill>
              </a:rPr>
              <a:t>Pharo</a:t>
            </a:r>
            <a:r>
              <a:rPr lang="en-US" b="1" cap="small" dirty="0">
                <a:solidFill>
                  <a:schemeClr val="bg1"/>
                </a:solidFill>
              </a:rPr>
              <a:t> 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3842" y="6487879"/>
            <a:ext cx="4579882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25"/>
              </a:spcAft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https://jfsm2023.sciencesconf.org/</a:t>
            </a:r>
            <a:endParaRPr lang="fr-FR" sz="1400" b="1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225"/>
              </a:spcAft>
            </a:pPr>
            <a:endParaRPr lang="fr-FR" sz="1400" b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40DF055-E12A-465A-B033-DCAAA59B9C8A}"/>
              </a:ext>
            </a:extLst>
          </p:cNvPr>
          <p:cNvSpPr txBox="1"/>
          <p:nvPr/>
        </p:nvSpPr>
        <p:spPr>
          <a:xfrm>
            <a:off x="6481309" y="3810401"/>
            <a:ext cx="2532500" cy="1755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b="1" cap="small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endParaRPr lang="fr-FR" sz="1500" b="1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225"/>
              </a:spcAft>
            </a:pPr>
            <a:r>
              <a:rPr lang="en-US" sz="1100" b="1" dirty="0"/>
              <a:t>Carlos </a:t>
            </a:r>
            <a:r>
              <a:rPr lang="en-US" sz="1100" b="1" cap="all" dirty="0" err="1"/>
              <a:t>Afonso</a:t>
            </a:r>
            <a:r>
              <a:rPr lang="en-US" sz="1100" b="1" cap="all" dirty="0"/>
              <a:t>  </a:t>
            </a:r>
            <a:r>
              <a:rPr lang="fr-FR" sz="1100" dirty="0"/>
              <a:t>–</a:t>
            </a:r>
            <a:r>
              <a:rPr lang="en-US" sz="1100" b="1" cap="all" dirty="0"/>
              <a:t> 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Univ. Rouen</a:t>
            </a:r>
          </a:p>
          <a:p>
            <a:pPr algn="ctr">
              <a:spcAft>
                <a:spcPts val="225"/>
              </a:spcAft>
            </a:pPr>
            <a:r>
              <a:rPr lang="fr-FR" sz="1100" b="1" dirty="0"/>
              <a:t>Christine </a:t>
            </a:r>
            <a:r>
              <a:rPr lang="fr-FR" sz="1100" b="1" cap="all" dirty="0" err="1"/>
              <a:t>Enjalbal</a:t>
            </a:r>
            <a:r>
              <a:rPr lang="fr-FR" sz="1100" dirty="0"/>
              <a:t> – 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Univ. Montpellier</a:t>
            </a:r>
          </a:p>
          <a:p>
            <a:pPr algn="ctr">
              <a:spcAft>
                <a:spcPts val="225"/>
              </a:spcAft>
            </a:pP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="1" dirty="0"/>
              <a:t>Luke </a:t>
            </a:r>
            <a:r>
              <a:rPr lang="fr-FR" sz="1100" b="1" cap="all" dirty="0" err="1"/>
              <a:t>MacAleese</a:t>
            </a:r>
            <a:r>
              <a:rPr lang="fr-FR" sz="1100" dirty="0"/>
              <a:t> – 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Univ. Lyon 1</a:t>
            </a:r>
          </a:p>
          <a:p>
            <a:pPr marL="171450" indent="-171450" algn="ctr">
              <a:spcAft>
                <a:spcPts val="225"/>
              </a:spcAft>
            </a:pPr>
            <a:r>
              <a:rPr lang="fr-FR" sz="1100" b="1" dirty="0"/>
              <a:t>Alain MUSELLI</a:t>
            </a:r>
            <a:r>
              <a:rPr lang="fr-FR" sz="1100" dirty="0"/>
              <a:t> – 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Univ. Corse</a:t>
            </a:r>
            <a:endParaRPr lang="fr-FR" sz="1100" b="1" i="1" dirty="0">
              <a:cs typeface="Times New Roman" panose="02020603050405020304" pitchFamily="18" charset="0"/>
            </a:endParaRPr>
          </a:p>
          <a:p>
            <a:pPr marL="171450" indent="-171450" algn="ctr">
              <a:spcAft>
                <a:spcPts val="225"/>
              </a:spcAft>
            </a:pPr>
            <a:r>
              <a:rPr lang="fr-FR" sz="1100" b="1" dirty="0"/>
              <a:t>Laurent DEBRAWER </a:t>
            </a:r>
            <a:r>
              <a:rPr lang="fr-FR" sz="1100" dirty="0"/>
              <a:t>– 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INRAE Toulouse</a:t>
            </a:r>
          </a:p>
          <a:p>
            <a:pPr marL="171450" indent="-171450" algn="ctr">
              <a:spcAft>
                <a:spcPts val="225"/>
              </a:spcAft>
            </a:pPr>
            <a:r>
              <a:rPr lang="fr-FR" sz="1100" b="1" dirty="0"/>
              <a:t>Aura TINTARU</a:t>
            </a:r>
            <a:r>
              <a:rPr lang="fr-FR" sz="1100" dirty="0"/>
              <a:t> – </a:t>
            </a:r>
            <a:r>
              <a:rPr lang="fr-FR" sz="1100" i="1" dirty="0"/>
              <a:t>Univ</a:t>
            </a:r>
            <a:r>
              <a:rPr lang="fr-FR" sz="1100" dirty="0"/>
              <a:t>. 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Aix-Marseille</a:t>
            </a:r>
          </a:p>
          <a:p>
            <a:pPr marL="171450" indent="-171450" algn="ctr">
              <a:spcAft>
                <a:spcPts val="225"/>
              </a:spcAft>
            </a:pPr>
            <a:r>
              <a:rPr lang="fr-FR" sz="1100" b="1" dirty="0"/>
              <a:t>Joëlle VINH</a:t>
            </a:r>
            <a:r>
              <a:rPr lang="fr-FR" sz="1100" dirty="0"/>
              <a:t> – </a:t>
            </a:r>
            <a:r>
              <a:rPr lang="fr-FR" sz="1100" i="1" dirty="0"/>
              <a:t> ESPCI Paris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C817683-4A13-B9DF-8F13-BCF790537115}"/>
              </a:ext>
            </a:extLst>
          </p:cNvPr>
          <p:cNvSpPr txBox="1"/>
          <p:nvPr/>
        </p:nvSpPr>
        <p:spPr>
          <a:xfrm>
            <a:off x="2292229" y="3725021"/>
            <a:ext cx="4579881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Key Dates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200" b="1" dirty="0" err="1"/>
              <a:t>February</a:t>
            </a:r>
            <a:r>
              <a:rPr lang="fr-FR" sz="1200" b="1" dirty="0"/>
              <a:t> 6, 2023 </a:t>
            </a:r>
            <a:r>
              <a:rPr lang="fr-FR" sz="1200" dirty="0"/>
              <a:t>– </a:t>
            </a:r>
            <a:r>
              <a:rPr lang="en-GB" sz="1200" dirty="0"/>
              <a:t>Opening of abstracts submission and registration</a:t>
            </a:r>
          </a:p>
          <a:p>
            <a:pPr lvl="0" algn="ctr" fontAlgn="t">
              <a:spcAft>
                <a:spcPts val="600"/>
              </a:spcAft>
            </a:pPr>
            <a:r>
              <a:rPr lang="fr-FR" sz="1200" b="1" dirty="0"/>
              <a:t>May 28, 2023 </a:t>
            </a:r>
            <a:r>
              <a:rPr lang="fr-FR" sz="1200" dirty="0"/>
              <a:t>– </a:t>
            </a:r>
            <a:r>
              <a:rPr lang="en-GB" sz="1200" dirty="0"/>
              <a:t>End of oral communications submission </a:t>
            </a:r>
          </a:p>
          <a:p>
            <a:pPr algn="ctr" fontAlgn="t">
              <a:spcAft>
                <a:spcPts val="600"/>
              </a:spcAft>
            </a:pPr>
            <a:r>
              <a:rPr lang="fr-FR" sz="1200" b="1" dirty="0"/>
              <a:t>July 30, 2023</a:t>
            </a:r>
            <a:r>
              <a:rPr lang="en-US" sz="1200" b="1" dirty="0"/>
              <a:t> </a:t>
            </a:r>
            <a:r>
              <a:rPr lang="fr-FR" sz="1200" dirty="0"/>
              <a:t>–</a:t>
            </a:r>
            <a:r>
              <a:rPr lang="en-US" sz="1200" dirty="0"/>
              <a:t> End of </a:t>
            </a:r>
            <a:r>
              <a:rPr lang="fr-FR" sz="1200" dirty="0" err="1"/>
              <a:t>early</a:t>
            </a:r>
            <a:r>
              <a:rPr lang="fr-FR" sz="1200" dirty="0"/>
              <a:t> </a:t>
            </a:r>
            <a:r>
              <a:rPr lang="en-GB" sz="1200" dirty="0"/>
              <a:t>bird</a:t>
            </a:r>
            <a:r>
              <a:rPr lang="fr-FR" sz="1200" dirty="0"/>
              <a:t> registration</a:t>
            </a:r>
            <a:endParaRPr lang="en-US" sz="12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08F184D-FADE-C1AD-E1A1-02C8C356975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"/>
          <a:stretch/>
        </p:blipFill>
        <p:spPr>
          <a:xfrm>
            <a:off x="3715779" y="4960374"/>
            <a:ext cx="1727942" cy="147110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346B7C4-41F8-2C5E-B56D-87F5DB471C44}"/>
              </a:ext>
            </a:extLst>
          </p:cNvPr>
          <p:cNvSpPr txBox="1"/>
          <p:nvPr/>
        </p:nvSpPr>
        <p:spPr>
          <a:xfrm>
            <a:off x="6481309" y="5615722"/>
            <a:ext cx="2532500" cy="1170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Organizing</a:t>
            </a: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500" b="1" cap="small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endParaRPr lang="fr-FR" sz="1500" b="1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225"/>
              </a:spcAft>
            </a:pPr>
            <a:r>
              <a:rPr lang="en-US" sz="1100" b="1" dirty="0" err="1"/>
              <a:t>Gaëlle</a:t>
            </a:r>
            <a:r>
              <a:rPr lang="en-US" sz="1100" b="1" dirty="0"/>
              <a:t> HISLER</a:t>
            </a:r>
          </a:p>
          <a:p>
            <a:pPr algn="ctr">
              <a:spcAft>
                <a:spcPts val="225"/>
              </a:spcAft>
            </a:pPr>
            <a:r>
              <a:rPr lang="en-US" sz="1100" b="1" dirty="0"/>
              <a:t>Valérie MONNIER</a:t>
            </a:r>
          </a:p>
          <a:p>
            <a:pPr algn="ctr">
              <a:spcAft>
                <a:spcPts val="225"/>
              </a:spcAft>
            </a:pPr>
            <a:r>
              <a:rPr lang="en-US" sz="1100" b="1" dirty="0"/>
              <a:t>Aura TINTARU</a:t>
            </a:r>
          </a:p>
          <a:p>
            <a:pPr algn="ctr">
              <a:spcAft>
                <a:spcPts val="225"/>
              </a:spcAft>
            </a:pPr>
            <a:r>
              <a:rPr lang="en-US" sz="1100" b="1" dirty="0"/>
              <a:t>Laurent DEBRAUWER</a:t>
            </a:r>
          </a:p>
        </p:txBody>
      </p:sp>
      <p:pic>
        <p:nvPicPr>
          <p:cNvPr id="5" name="Image 4" descr="Une image contenant texte, eau&#10;&#10;Description générée automatiquement">
            <a:extLst>
              <a:ext uri="{FF2B5EF4-FFF2-40B4-BE49-F238E27FC236}">
                <a16:creationId xmlns:a16="http://schemas.microsoft.com/office/drawing/2014/main" id="{79BBF32E-6047-67CC-D16A-4CA7E6A061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8" y="59625"/>
            <a:ext cx="8952208" cy="145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34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434B17E-485A-4FF2-8604-AF3DAAB5186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1"/>
          <a:stretch/>
        </p:blipFill>
        <p:spPr>
          <a:xfrm>
            <a:off x="2986165" y="2100379"/>
            <a:ext cx="3171671" cy="1424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1A2F52E3-3459-4834-893F-D77374F6F8F7}"/>
              </a:ext>
            </a:extLst>
          </p:cNvPr>
          <p:cNvSpPr txBox="1"/>
          <p:nvPr/>
        </p:nvSpPr>
        <p:spPr>
          <a:xfrm>
            <a:off x="2911098" y="1665921"/>
            <a:ext cx="33218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cap="small" dirty="0">
                <a:solidFill>
                  <a:schemeClr val="accent1">
                    <a:lumMod val="75000"/>
                  </a:schemeClr>
                </a:solidFill>
              </a:rPr>
              <a:t>Marseilles,</a:t>
            </a:r>
            <a:r>
              <a:rPr lang="en-US" b="1" cap="small" dirty="0">
                <a:solidFill>
                  <a:schemeClr val="accent1">
                    <a:lumMod val="75000"/>
                  </a:schemeClr>
                </a:solidFill>
              </a:rPr>
              <a:t> September 5-8, 2023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D402BBC-05FB-42B6-A811-9E8C408FB6B0}"/>
              </a:ext>
            </a:extLst>
          </p:cNvPr>
          <p:cNvSpPr txBox="1"/>
          <p:nvPr/>
        </p:nvSpPr>
        <p:spPr>
          <a:xfrm>
            <a:off x="165083" y="1560359"/>
            <a:ext cx="2172390" cy="3971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Plenary</a:t>
            </a: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Speakers</a:t>
            </a: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Maria Elisa CRESTONI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Rome « La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Sapienza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  <a:p>
            <a:pPr algn="ctr"/>
            <a:r>
              <a:rPr lang="fr-FR" sz="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François FENAILLE 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CEA Saclay 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Ron HEEREN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Maastricht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Martin LARSEN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Southern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Denmark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Ryan RODGERS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Florida State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Hélène ROGNIAUX 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INRAE – Nantes 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Jana ROITHOVA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Radboud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Emmanuelle SACHON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Sorbonne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580573" y="1715338"/>
            <a:ext cx="2333972" cy="1567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1500" b="1" cap="small" dirty="0">
                <a:solidFill>
                  <a:schemeClr val="accent5">
                    <a:lumMod val="50000"/>
                  </a:schemeClr>
                </a:solidFill>
              </a:rPr>
              <a:t>Topics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Instrumentation, Ion Chemistry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Ion Mobility, Imaging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Biomolecules, Complex Mixtures 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Forensics, Omics </a:t>
            </a:r>
          </a:p>
          <a:p>
            <a:pPr algn="ctr">
              <a:spcAft>
                <a:spcPts val="450"/>
              </a:spcAft>
            </a:pPr>
            <a:r>
              <a:rPr lang="en-US" sz="1200" b="1" i="1" dirty="0"/>
              <a:t>Natural Products, Polymers…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25611" y="2048219"/>
            <a:ext cx="1707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small" dirty="0" err="1">
                <a:solidFill>
                  <a:schemeClr val="bg1"/>
                </a:solidFill>
              </a:rPr>
              <a:t>Palais</a:t>
            </a:r>
            <a:r>
              <a:rPr lang="en-US" b="1" cap="small" dirty="0">
                <a:solidFill>
                  <a:schemeClr val="bg1"/>
                </a:solidFill>
              </a:rPr>
              <a:t> du </a:t>
            </a:r>
            <a:r>
              <a:rPr lang="en-US" b="1" cap="small" dirty="0" err="1">
                <a:solidFill>
                  <a:schemeClr val="bg1"/>
                </a:solidFill>
              </a:rPr>
              <a:t>Pharo</a:t>
            </a:r>
            <a:r>
              <a:rPr lang="en-US" b="1" cap="small" dirty="0">
                <a:solidFill>
                  <a:schemeClr val="bg1"/>
                </a:solidFill>
              </a:rPr>
              <a:t> 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56765" y="4982578"/>
            <a:ext cx="4579882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25"/>
              </a:spcAft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https://jfsm2023.sciencesconf.org/</a:t>
            </a:r>
            <a:endParaRPr lang="fr-FR" sz="1400" b="1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225"/>
              </a:spcAft>
            </a:pPr>
            <a:endParaRPr lang="fr-FR" sz="1400" b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C817683-4A13-B9DF-8F13-BCF790537115}"/>
              </a:ext>
            </a:extLst>
          </p:cNvPr>
          <p:cNvSpPr txBox="1"/>
          <p:nvPr/>
        </p:nvSpPr>
        <p:spPr>
          <a:xfrm>
            <a:off x="2292229" y="3725021"/>
            <a:ext cx="4579881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Key Dates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200" b="1" dirty="0" err="1"/>
              <a:t>February</a:t>
            </a:r>
            <a:r>
              <a:rPr lang="fr-FR" sz="1200" b="1" dirty="0"/>
              <a:t> 6, 2023 </a:t>
            </a:r>
            <a:r>
              <a:rPr lang="fr-FR" sz="1200" dirty="0"/>
              <a:t>– </a:t>
            </a:r>
            <a:r>
              <a:rPr lang="en-GB" sz="1200" dirty="0"/>
              <a:t>Opening of abstracts submission and registration</a:t>
            </a:r>
          </a:p>
          <a:p>
            <a:pPr lvl="0" algn="ctr" fontAlgn="t">
              <a:spcAft>
                <a:spcPts val="600"/>
              </a:spcAft>
            </a:pPr>
            <a:r>
              <a:rPr lang="fr-FR" sz="1200" b="1" dirty="0"/>
              <a:t>May 28, 2023 </a:t>
            </a:r>
            <a:r>
              <a:rPr lang="fr-FR" sz="1200" dirty="0"/>
              <a:t>– </a:t>
            </a:r>
            <a:r>
              <a:rPr lang="en-GB" sz="1200" dirty="0"/>
              <a:t>End of oral communications submission </a:t>
            </a:r>
          </a:p>
          <a:p>
            <a:pPr algn="ctr" fontAlgn="t">
              <a:spcAft>
                <a:spcPts val="600"/>
              </a:spcAft>
            </a:pPr>
            <a:r>
              <a:rPr lang="fr-FR" sz="1200" b="1" dirty="0"/>
              <a:t>July 30, 2023</a:t>
            </a:r>
            <a:r>
              <a:rPr lang="en-US" sz="1200" b="1" dirty="0"/>
              <a:t> </a:t>
            </a:r>
            <a:r>
              <a:rPr lang="fr-FR" sz="1200" dirty="0"/>
              <a:t>–</a:t>
            </a:r>
            <a:r>
              <a:rPr lang="en-US" sz="1200" dirty="0"/>
              <a:t> End of </a:t>
            </a:r>
            <a:r>
              <a:rPr lang="fr-FR" sz="1200" dirty="0" err="1"/>
              <a:t>early</a:t>
            </a:r>
            <a:r>
              <a:rPr lang="fr-FR" sz="1200" dirty="0"/>
              <a:t> </a:t>
            </a:r>
            <a:r>
              <a:rPr lang="en-GB" sz="1200" dirty="0"/>
              <a:t>bird</a:t>
            </a:r>
            <a:r>
              <a:rPr lang="fr-FR" sz="1200" dirty="0"/>
              <a:t> registration</a:t>
            </a:r>
            <a:endParaRPr lang="en-US" sz="12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08F184D-FADE-C1AD-E1A1-02C8C356975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"/>
          <a:stretch/>
        </p:blipFill>
        <p:spPr>
          <a:xfrm>
            <a:off x="7062094" y="3564538"/>
            <a:ext cx="1727942" cy="1471109"/>
          </a:xfrm>
          <a:prstGeom prst="rect">
            <a:avLst/>
          </a:prstGeom>
        </p:spPr>
      </p:pic>
      <p:pic>
        <p:nvPicPr>
          <p:cNvPr id="5" name="Image 4" descr="Une image contenant texte, eau&#10;&#10;Description générée automatiquement">
            <a:extLst>
              <a:ext uri="{FF2B5EF4-FFF2-40B4-BE49-F238E27FC236}">
                <a16:creationId xmlns:a16="http://schemas.microsoft.com/office/drawing/2014/main" id="{79BBF32E-6047-67CC-D16A-4CA7E6A061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8" y="59625"/>
            <a:ext cx="8952208" cy="145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8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>
            <a:extLst>
              <a:ext uri="{FF2B5EF4-FFF2-40B4-BE49-F238E27FC236}">
                <a16:creationId xmlns:a16="http://schemas.microsoft.com/office/drawing/2014/main" id="{4D402BBC-05FB-42B6-A811-9E8C408FB6B0}"/>
              </a:ext>
            </a:extLst>
          </p:cNvPr>
          <p:cNvSpPr txBox="1"/>
          <p:nvPr/>
        </p:nvSpPr>
        <p:spPr>
          <a:xfrm>
            <a:off x="165083" y="1560359"/>
            <a:ext cx="2172390" cy="3971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 err="1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Plenary</a:t>
            </a: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Speakers</a:t>
            </a: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Maria Elisa CRESTONI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Rome « La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Sapienza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</a:p>
          <a:p>
            <a:pPr algn="ctr"/>
            <a:r>
              <a:rPr lang="fr-FR" sz="6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François FENAILLE 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CEA Saclay 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Ron HEEREN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Maastricht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Martin LARSEN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Southern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Denmark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Ryan RODGERS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Florida State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Hélène ROGNIAUX </a:t>
            </a:r>
          </a:p>
          <a:p>
            <a:pPr algn="ctr"/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INRAE – Nantes </a:t>
            </a: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Jana ROITHOVA 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Radboud</a:t>
            </a:r>
            <a:endParaRPr lang="fr-FR" sz="11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6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Emmanuelle SACHON</a:t>
            </a:r>
          </a:p>
          <a:p>
            <a:pPr algn="ctr"/>
            <a:r>
              <a:rPr lang="fr-FR" sz="11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11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of Sorbonne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25611" y="2048219"/>
            <a:ext cx="1707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small" dirty="0" err="1">
                <a:solidFill>
                  <a:schemeClr val="bg1"/>
                </a:solidFill>
              </a:rPr>
              <a:t>Palais</a:t>
            </a:r>
            <a:r>
              <a:rPr lang="en-US" b="1" cap="small" dirty="0">
                <a:solidFill>
                  <a:schemeClr val="bg1"/>
                </a:solidFill>
              </a:rPr>
              <a:t> du </a:t>
            </a:r>
            <a:r>
              <a:rPr lang="en-US" b="1" cap="small" dirty="0" err="1">
                <a:solidFill>
                  <a:schemeClr val="bg1"/>
                </a:solidFill>
              </a:rPr>
              <a:t>Pharo</a:t>
            </a:r>
            <a:r>
              <a:rPr lang="en-US" b="1" cap="small" dirty="0">
                <a:solidFill>
                  <a:schemeClr val="bg1"/>
                </a:solidFill>
              </a:rPr>
              <a:t> 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8833" y="2616485"/>
            <a:ext cx="4579882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25"/>
              </a:spcAft>
            </a:pP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https://jfsm2023.sciencesconf.org/</a:t>
            </a:r>
            <a:endParaRPr lang="fr-FR" sz="1400" b="1" i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225"/>
              </a:spcAft>
            </a:pPr>
            <a:endParaRPr lang="fr-FR" sz="1400" b="1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C817683-4A13-B9DF-8F13-BCF790537115}"/>
              </a:ext>
            </a:extLst>
          </p:cNvPr>
          <p:cNvSpPr txBox="1"/>
          <p:nvPr/>
        </p:nvSpPr>
        <p:spPr>
          <a:xfrm>
            <a:off x="2288834" y="1342604"/>
            <a:ext cx="4579881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500" b="1" cap="small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Key Dates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200" b="1" dirty="0" err="1"/>
              <a:t>February</a:t>
            </a:r>
            <a:r>
              <a:rPr lang="fr-FR" sz="1200" b="1" dirty="0"/>
              <a:t> 6, 2023 </a:t>
            </a:r>
            <a:r>
              <a:rPr lang="fr-FR" sz="1200" dirty="0"/>
              <a:t>– </a:t>
            </a:r>
            <a:r>
              <a:rPr lang="en-GB" sz="1200" dirty="0"/>
              <a:t>Opening of abstracts submission and registration</a:t>
            </a:r>
          </a:p>
          <a:p>
            <a:pPr lvl="0" algn="ctr" fontAlgn="t">
              <a:spcAft>
                <a:spcPts val="600"/>
              </a:spcAft>
            </a:pPr>
            <a:r>
              <a:rPr lang="fr-FR" sz="1200" b="1" dirty="0"/>
              <a:t>May 28, 2023 </a:t>
            </a:r>
            <a:r>
              <a:rPr lang="fr-FR" sz="1200" dirty="0"/>
              <a:t>– </a:t>
            </a:r>
            <a:r>
              <a:rPr lang="en-GB" sz="1200" dirty="0"/>
              <a:t>End of oral communications submission </a:t>
            </a:r>
          </a:p>
          <a:p>
            <a:pPr algn="ctr" fontAlgn="t">
              <a:spcAft>
                <a:spcPts val="600"/>
              </a:spcAft>
            </a:pPr>
            <a:r>
              <a:rPr lang="fr-FR" sz="1200" b="1" dirty="0"/>
              <a:t>July 30, 2023</a:t>
            </a:r>
            <a:r>
              <a:rPr lang="en-US" sz="1200" b="1" dirty="0"/>
              <a:t> </a:t>
            </a:r>
            <a:r>
              <a:rPr lang="fr-FR" sz="1200" dirty="0"/>
              <a:t>–</a:t>
            </a:r>
            <a:r>
              <a:rPr lang="en-US" sz="1200" dirty="0"/>
              <a:t> End of </a:t>
            </a:r>
            <a:r>
              <a:rPr lang="fr-FR" sz="1200" dirty="0" err="1"/>
              <a:t>early</a:t>
            </a:r>
            <a:r>
              <a:rPr lang="fr-FR" sz="1200" dirty="0"/>
              <a:t> </a:t>
            </a:r>
            <a:r>
              <a:rPr lang="en-GB" sz="1200" dirty="0"/>
              <a:t>bird</a:t>
            </a:r>
            <a:r>
              <a:rPr lang="fr-FR" sz="1200" dirty="0"/>
              <a:t> registration</a:t>
            </a:r>
            <a:endParaRPr lang="en-US" sz="12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08F184D-FADE-C1AD-E1A1-02C8C35697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2"/>
          <a:stretch/>
        </p:blipFill>
        <p:spPr>
          <a:xfrm>
            <a:off x="3713988" y="3123166"/>
            <a:ext cx="1727942" cy="1471109"/>
          </a:xfrm>
          <a:prstGeom prst="rect">
            <a:avLst/>
          </a:prstGeom>
        </p:spPr>
      </p:pic>
      <p:pic>
        <p:nvPicPr>
          <p:cNvPr id="5" name="Image 4" descr="Une image contenant texte, eau&#10;&#10;Description générée automatiquement">
            <a:extLst>
              <a:ext uri="{FF2B5EF4-FFF2-40B4-BE49-F238E27FC236}">
                <a16:creationId xmlns:a16="http://schemas.microsoft.com/office/drawing/2014/main" id="{79BBF32E-6047-67CC-D16A-4CA7E6A061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8" y="59626"/>
            <a:ext cx="6524888" cy="106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7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3196</TotalTime>
  <Words>384</Words>
  <Application>Microsoft Office PowerPoint</Application>
  <PresentationFormat>Affichage à l'écran (4:3)</PresentationFormat>
  <Paragraphs>117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CHENDO Christophe</dc:creator>
  <cp:lastModifiedBy>TINTARU Aura</cp:lastModifiedBy>
  <cp:revision>43</cp:revision>
  <dcterms:created xsi:type="dcterms:W3CDTF">2019-09-05T13:32:44Z</dcterms:created>
  <dcterms:modified xsi:type="dcterms:W3CDTF">2023-05-02T14:05:41Z</dcterms:modified>
</cp:coreProperties>
</file>