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hieu prevot" initials="mp" lastIdx="0" clrIdx="0">
    <p:extLst>
      <p:ext uri="{19B8F6BF-5375-455C-9EA6-DF929625EA0E}">
        <p15:presenceInfo xmlns:p15="http://schemas.microsoft.com/office/powerpoint/2012/main" userId="S-1-5-21-343426507-1766870973-3732547619-1163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8250"/>
    <a:srgbClr val="00487E"/>
    <a:srgbClr val="F0DCA2"/>
    <a:srgbClr val="3298D6"/>
    <a:srgbClr val="D9B419"/>
    <a:srgbClr val="ECD05A"/>
    <a:srgbClr val="B8A2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3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B7B58-3844-4ACD-871E-7D6DB604E7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FA76241-7282-44E1-ACCB-1F3024D351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8A2D8DE-3FC1-4DDF-8B02-FDC18A92F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718B-5168-4AC5-8734-E8CE43BD1BE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E973A9F-BB05-49ED-BDBE-F9E5187BA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4E1EDC-820F-4225-A9DA-196252356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45D6-9985-44A4-86B5-1EF6C472C75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290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F474EB-07AA-495B-B0F9-963F38359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5DE73DB-A7BC-4C77-A31D-A28DC1BA79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A7D385-AB53-4CA9-99CA-B0C80D72F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718B-5168-4AC5-8734-E8CE43BD1BE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552C1E9-8506-45A8-A8A9-7ED559CB5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CAF3144-3FC4-4476-823B-5E05B4ADC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45D6-9985-44A4-86B5-1EF6C472C75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524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AB45910-93B1-4448-97CB-247781C3C7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6B57B3-5240-4DDA-BF2F-6A156E6E6F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891DF51-BF85-4D11-A287-4F9F53D24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718B-5168-4AC5-8734-E8CE43BD1BE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BB0B172-2C6B-47F9-84A0-AD4FEE42A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0429F7C-B434-4223-8C02-788AF2B08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45D6-9985-44A4-86B5-1EF6C472C75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894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0D25F7-ABE3-46BF-89AE-C14C7120C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7A8E0A-6004-4AFB-B22C-3F226EA01F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7870FF7-08ED-43B1-83AB-AF65E83CB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718B-5168-4AC5-8734-E8CE43BD1BE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FC5357-2BF0-4F48-9448-F497E6C1F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1C67AFC-5DDF-495D-ADCE-4567FD790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45D6-9985-44A4-86B5-1EF6C472C75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682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EFD7BF-F5D9-4FA9-B339-EB5235200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8FC7088-CCAD-4F1E-874E-D438F2C26C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FE2F35-5F29-456F-9B1C-062725913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718B-5168-4AC5-8734-E8CE43BD1BE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26C3FE3-FC64-4708-ABBE-A742BB17A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0B385D-7859-4659-B77F-1B6C54297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45D6-9985-44A4-86B5-1EF6C472C75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785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13E5B8-5B44-4401-B289-5763ECE43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8E2ADB-B856-478F-AECB-5FB1E4AA75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F34C14E-ED83-4E09-8590-385C9310D1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193881A-6EAA-45D8-8E7E-F2E105EEC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718B-5168-4AC5-8734-E8CE43BD1BE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A1264C4-B7DD-4CDA-BE42-DF014E0F6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06B46AB-7044-410B-9A7B-FACA28332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45D6-9985-44A4-86B5-1EF6C472C75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493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838906-CFB6-448D-A40C-D0CD83D51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C5D232E-7B9D-41A1-A3C2-2B5209DDB3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47F36BF-7629-4261-B309-1796423E2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EFDD44D-D5F8-4078-B2D1-D81BF81EA2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D563AEC-9BDD-47A9-A599-CB1A97F018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82DA6A6-31D0-4FA0-990D-C707FA2AD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718B-5168-4AC5-8734-E8CE43BD1BE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F32B5F9-FD4B-450B-A4C9-9E142880F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DA132F9-E646-44CC-BEA8-2484837DC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45D6-9985-44A4-86B5-1EF6C472C75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118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D3294A-0460-4377-BBCB-EBF5B1A19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830192E-DC8C-4FF0-B6CC-A94780F5B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718B-5168-4AC5-8734-E8CE43BD1BE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0AA3655-CC33-4903-AEA7-E32367C72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337493F-C8D9-4E24-A3C8-00DA75EAD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45D6-9985-44A4-86B5-1EF6C472C75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896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2C724A5-8AAC-4691-AF64-EBCC942C3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718B-5168-4AC5-8734-E8CE43BD1BE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CDBD619-4376-466F-BFC2-511543D04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C5F2964-7531-4742-A5BD-348840FEF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45D6-9985-44A4-86B5-1EF6C472C75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127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8B9C2F-1E5E-4F64-95BD-5EB302BE8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E0940DF-C7E2-4AEA-B86A-BF92AA5DA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BBFFE6B-7232-4951-982C-A3FE0DC3E4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E73B9F-0E87-41A5-A70D-6F4AA78DC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718B-5168-4AC5-8734-E8CE43BD1BE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0B4554B-DFE7-4EFD-9C6E-43928BC52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6A28393-2F7F-4DD9-9B77-D44F84867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45D6-9985-44A4-86B5-1EF6C472C75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618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C31544-C72E-4276-B521-118CB93CC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035F1E7-8A13-427A-AEF0-0DEF46BB02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4E22F62-AB8C-4381-87E7-0ED009C12F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E3D5B1C-0BA6-49CA-9558-49F520F36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718B-5168-4AC5-8734-E8CE43BD1BE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1C3BD9A-9127-44BD-8B20-D6A43B74D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ACAEE02-24E2-407B-AC17-4C1220378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45D6-9985-44A4-86B5-1EF6C472C75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389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4D9DCB8-43EF-4717-9777-BCEC83FCE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8488F2-2115-4BA3-9C51-2CC3EE837B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D28E51-27C4-465B-A36F-A833BB1146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C718B-5168-4AC5-8734-E8CE43BD1BE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0573D5A-9E77-4AAD-89D5-22BA9D8932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94FAA96-CE53-4368-ABDA-240D9FD23C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345D6-9985-44A4-86B5-1EF6C472C75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575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hyperlink" Target="https://my.weezevent.com/journee-scientifique-de-la-division-transverse-energie-de-la-scf-1" TargetMode="External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jpg"/><Relationship Id="rId4" Type="http://schemas.openxmlformats.org/officeDocument/2006/relationships/image" Target="../media/image2.jpg"/><Relationship Id="rId9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6EF49A94-29DB-4D94-892E-03E1D2A97516}"/>
              </a:ext>
            </a:extLst>
          </p:cNvPr>
          <p:cNvSpPr txBox="1"/>
          <p:nvPr/>
        </p:nvSpPr>
        <p:spPr>
          <a:xfrm>
            <a:off x="107764" y="636543"/>
            <a:ext cx="32450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fr-FR" sz="2400" dirty="0">
                <a:solidFill>
                  <a:srgbClr val="0070C0"/>
                </a:solidFill>
                <a:latin typeface="Franklin Gothic Demi Cond" panose="020B0706030402020204" pitchFamily="34" charset="0"/>
              </a:rPr>
              <a:t>Mardi 22 septembre 2026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C255DB7-93B2-4EF3-BA8C-DA417544EB19}"/>
              </a:ext>
            </a:extLst>
          </p:cNvPr>
          <p:cNvSpPr/>
          <p:nvPr/>
        </p:nvSpPr>
        <p:spPr>
          <a:xfrm>
            <a:off x="107764" y="1134029"/>
            <a:ext cx="57438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000" b="1" dirty="0">
                <a:latin typeface="Candara" panose="020E0502030303020204" pitchFamily="34" charset="0"/>
                <a:ea typeface="GungsuhChe" panose="02030609000101010101" pitchFamily="49" charset="-127"/>
              </a:rPr>
              <a:t>Au LS2N, </a:t>
            </a:r>
            <a:r>
              <a:rPr lang="fr-FR" sz="2000" b="1" dirty="0">
                <a:latin typeface="Candara" panose="020E0502030303020204" pitchFamily="34" charset="0"/>
                <a:ea typeface="GungsuhChe" panose="02030609000101010101" pitchFamily="49" charset="-127"/>
              </a:rPr>
              <a:t>Nantes Université (Campus </a:t>
            </a:r>
            <a:r>
              <a:rPr lang="fr-FR" sz="2000" b="1" dirty="0" err="1">
                <a:latin typeface="Candara" panose="020E0502030303020204" pitchFamily="34" charset="0"/>
                <a:ea typeface="GungsuhChe" panose="02030609000101010101" pitchFamily="49" charset="-127"/>
              </a:rPr>
              <a:t>Lombarderie</a:t>
            </a:r>
            <a:r>
              <a:rPr lang="fr-FR" sz="2000" b="1" dirty="0">
                <a:latin typeface="Candara" panose="020E0502030303020204" pitchFamily="34" charset="0"/>
                <a:ea typeface="GungsuhChe" panose="02030609000101010101" pitchFamily="49" charset="-127"/>
              </a:rPr>
              <a:t>)</a:t>
            </a:r>
            <a:endParaRPr lang="en-US" sz="2000" b="1" dirty="0">
              <a:latin typeface="Candara" panose="020E0502030303020204" pitchFamily="34" charset="0"/>
              <a:ea typeface="GungsuhChe" panose="02030609000101010101" pitchFamily="49" charset="-127"/>
            </a:endParaRPr>
          </a:p>
          <a:p>
            <a:pPr algn="just"/>
            <a:r>
              <a:rPr lang="en-US" sz="2000" dirty="0">
                <a:latin typeface="Candara" panose="020E0502030303020204" pitchFamily="34" charset="0"/>
                <a:ea typeface="GungsuhChe" panose="02030609000101010101" pitchFamily="49" charset="-127"/>
              </a:rPr>
              <a:t>2, chemin de la </a:t>
            </a:r>
            <a:r>
              <a:rPr lang="en-US" sz="2000" dirty="0" err="1">
                <a:latin typeface="Candara" panose="020E0502030303020204" pitchFamily="34" charset="0"/>
                <a:ea typeface="GungsuhChe" panose="02030609000101010101" pitchFamily="49" charset="-127"/>
              </a:rPr>
              <a:t>Houssinière</a:t>
            </a:r>
            <a:r>
              <a:rPr lang="en-US" sz="2000" dirty="0">
                <a:latin typeface="Candara" panose="020E0502030303020204" pitchFamily="34" charset="0"/>
                <a:ea typeface="GungsuhChe" panose="02030609000101010101" pitchFamily="49" charset="-127"/>
              </a:rPr>
              <a:t>, 44300 Nantes</a:t>
            </a:r>
            <a:endParaRPr lang="en-US" sz="2000" dirty="0">
              <a:highlight>
                <a:srgbClr val="FFFF00"/>
              </a:highlight>
              <a:latin typeface="Candara" panose="020E0502030303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630B3F0-768D-429D-B28E-A296E66425A1}"/>
              </a:ext>
            </a:extLst>
          </p:cNvPr>
          <p:cNvSpPr txBox="1"/>
          <p:nvPr/>
        </p:nvSpPr>
        <p:spPr>
          <a:xfrm>
            <a:off x="107764" y="83848"/>
            <a:ext cx="69242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3200" dirty="0">
                <a:solidFill>
                  <a:srgbClr val="0070C0"/>
                </a:solidFill>
                <a:latin typeface="Franklin Gothic Demi Cond" panose="020B0706030402020204" pitchFamily="34" charset="0"/>
              </a:rPr>
              <a:t>Journée de la Division Transversale Énergie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D6BF424-3C60-453F-BDD2-F679C5F513E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ECF5E7"/>
              </a:clrFrom>
              <a:clrTo>
                <a:srgbClr val="ECF5E7">
                  <a:alpha val="0"/>
                </a:srgbClr>
              </a:clrTo>
            </a:clrChange>
          </a:blip>
          <a:srcRect r="49040"/>
          <a:stretch/>
        </p:blipFill>
        <p:spPr>
          <a:xfrm>
            <a:off x="0" y="6298930"/>
            <a:ext cx="2025724" cy="503299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91AF2036-E530-4DD5-BD07-680377AAF967}"/>
              </a:ext>
            </a:extLst>
          </p:cNvPr>
          <p:cNvSpPr/>
          <p:nvPr/>
        </p:nvSpPr>
        <p:spPr>
          <a:xfrm>
            <a:off x="169416" y="2636995"/>
            <a:ext cx="11853167" cy="3395709"/>
          </a:xfrm>
          <a:prstGeom prst="roundRect">
            <a:avLst>
              <a:gd name="adj" fmla="val 2960"/>
            </a:avLst>
          </a:prstGeom>
          <a:gradFill flip="none" rotWithShape="1">
            <a:gsLst>
              <a:gs pos="39000">
                <a:schemeClr val="accent5">
                  <a:lumMod val="20000"/>
                  <a:lumOff val="80000"/>
                </a:schemeClr>
              </a:gs>
              <a:gs pos="0">
                <a:srgbClr val="F0DCA2"/>
              </a:gs>
            </a:gsLst>
            <a:lin ang="0" scaled="1"/>
            <a:tileRect/>
          </a:gra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FB0949D-2A7F-42E8-96F6-95F0C913433D}"/>
              </a:ext>
            </a:extLst>
          </p:cNvPr>
          <p:cNvSpPr txBox="1"/>
          <p:nvPr/>
        </p:nvSpPr>
        <p:spPr>
          <a:xfrm>
            <a:off x="799635" y="3177536"/>
            <a:ext cx="2544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2060"/>
                </a:solidFill>
                <a:latin typeface="Franklin Gothic Medium" panose="020B0603020102020204" pitchFamily="34" charset="0"/>
              </a:rPr>
              <a:t>Prix chercheur confirmé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150AAD8-1F22-4D7F-9CAA-B8950D1988EB}"/>
              </a:ext>
            </a:extLst>
          </p:cNvPr>
          <p:cNvSpPr txBox="1"/>
          <p:nvPr/>
        </p:nvSpPr>
        <p:spPr>
          <a:xfrm>
            <a:off x="8236030" y="6182276"/>
            <a:ext cx="3724901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200" b="1" dirty="0"/>
              <a:t>Contacts : </a:t>
            </a:r>
          </a:p>
          <a:p>
            <a:r>
              <a:rPr lang="fr-FR" sz="1200" dirty="0"/>
              <a:t>yann.pellegrin@univ-nantes.fr</a:t>
            </a:r>
          </a:p>
          <a:p>
            <a:r>
              <a:rPr lang="fr-FR" sz="1200" dirty="0"/>
              <a:t>mathieu.prevot@ircelyon.univ-lyon1.fr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ED5C46C-16C3-4F9C-B142-847B2D125695}"/>
              </a:ext>
            </a:extLst>
          </p:cNvPr>
          <p:cNvSpPr txBox="1"/>
          <p:nvPr/>
        </p:nvSpPr>
        <p:spPr>
          <a:xfrm>
            <a:off x="107764" y="1827240"/>
            <a:ext cx="8198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>
                <a:solidFill>
                  <a:schemeClr val="accent2"/>
                </a:solidFill>
                <a:latin typeface="+mj-lt"/>
              </a:rPr>
              <a:t>Entrée gratuite (inscription obligatoire) !</a:t>
            </a:r>
          </a:p>
          <a:p>
            <a:pPr algn="just"/>
            <a:r>
              <a:rPr lang="fr-FR" sz="1400" dirty="0">
                <a:hlinkClick r:id="rId3"/>
              </a:rPr>
              <a:t>https://my.weezevent.com/journee-scientifique-de-la-division-transverse-energie-de-la-scf-1</a:t>
            </a:r>
            <a:r>
              <a:rPr lang="fr-FR" sz="1400" dirty="0"/>
              <a:t> </a:t>
            </a:r>
            <a:endParaRPr lang="fr-FR" sz="1400" b="1" dirty="0">
              <a:solidFill>
                <a:schemeClr val="accent4"/>
              </a:solidFill>
              <a:highlight>
                <a:srgbClr val="FFFF00"/>
              </a:highlight>
              <a:latin typeface="+mj-lt"/>
            </a:endParaRPr>
          </a:p>
        </p:txBody>
      </p:sp>
      <p:pic>
        <p:nvPicPr>
          <p:cNvPr id="17" name="Image 16" descr="Une image contenant plein air, ciel, bâtiment, propriété&#10;&#10;Le contenu généré par l’IA peut être incorrect.">
            <a:extLst>
              <a:ext uri="{FF2B5EF4-FFF2-40B4-BE49-F238E27FC236}">
                <a16:creationId xmlns:a16="http://schemas.microsoft.com/office/drawing/2014/main" id="{578951BC-4D9D-43D6-8850-A8B8BE60B5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694" y="83848"/>
            <a:ext cx="3771275" cy="2517326"/>
          </a:xfrm>
          <a:prstGeom prst="rect">
            <a:avLst/>
          </a:prstGeom>
        </p:spPr>
      </p:pic>
      <p:pic>
        <p:nvPicPr>
          <p:cNvPr id="20" name="Image 19" descr="Une image contenant texte, Police, logo, symbole&#10;&#10;Le contenu généré par l’IA peut être incorrect.">
            <a:extLst>
              <a:ext uri="{FF2B5EF4-FFF2-40B4-BE49-F238E27FC236}">
                <a16:creationId xmlns:a16="http://schemas.microsoft.com/office/drawing/2014/main" id="{9680341B-C0E0-316B-2424-A123CE5884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605" y="6240373"/>
            <a:ext cx="1119215" cy="533779"/>
          </a:xfrm>
          <a:prstGeom prst="rect">
            <a:avLst/>
          </a:prstGeom>
        </p:spPr>
      </p:pic>
      <p:pic>
        <p:nvPicPr>
          <p:cNvPr id="22" name="Image 21" descr="Une image contenant Police, blanc, logo, texte&#10;&#10;Le contenu généré par l’IA peut être incorrect.">
            <a:extLst>
              <a:ext uri="{FF2B5EF4-FFF2-40B4-BE49-F238E27FC236}">
                <a16:creationId xmlns:a16="http://schemas.microsoft.com/office/drawing/2014/main" id="{E5A54053-6E7C-6370-3FEA-8ABED5D00D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9" t="35590" r="12236" b="31926"/>
          <a:stretch/>
        </p:blipFill>
        <p:spPr>
          <a:xfrm>
            <a:off x="3688076" y="6336932"/>
            <a:ext cx="1558506" cy="48463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FAB9A17-7572-B6BA-8897-C1C39B6ED628}"/>
              </a:ext>
            </a:extLst>
          </p:cNvPr>
          <p:cNvSpPr txBox="1"/>
          <p:nvPr/>
        </p:nvSpPr>
        <p:spPr>
          <a:xfrm>
            <a:off x="3978131" y="2724822"/>
            <a:ext cx="47318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0487E"/>
                </a:solidFill>
                <a:latin typeface="Franklin Gothic Medium" panose="020B0603020102020204" pitchFamily="34" charset="0"/>
              </a:rPr>
              <a:t>Conférences des lauréats 2025 de la DTE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A825BEF-E143-29B7-9E01-EE5DC028E590}"/>
              </a:ext>
            </a:extLst>
          </p:cNvPr>
          <p:cNvSpPr txBox="1"/>
          <p:nvPr/>
        </p:nvSpPr>
        <p:spPr>
          <a:xfrm>
            <a:off x="4020989" y="3177536"/>
            <a:ext cx="2223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2060"/>
                </a:solidFill>
                <a:latin typeface="Franklin Gothic Medium" panose="020B0603020102020204" pitchFamily="34" charset="0"/>
              </a:rPr>
              <a:t>Prix chercheur junior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22B021C-CEA7-C67D-453C-3E3E11E9718D}"/>
              </a:ext>
            </a:extLst>
          </p:cNvPr>
          <p:cNvSpPr txBox="1"/>
          <p:nvPr/>
        </p:nvSpPr>
        <p:spPr>
          <a:xfrm>
            <a:off x="6954572" y="3177536"/>
            <a:ext cx="2027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2060"/>
                </a:solidFill>
                <a:latin typeface="Franklin Gothic Medium" panose="020B0603020102020204" pitchFamily="34" charset="0"/>
              </a:rPr>
              <a:t>Prix </a:t>
            </a:r>
            <a:r>
              <a:rPr lang="fr-FR" b="1" dirty="0" err="1">
                <a:solidFill>
                  <a:srgbClr val="002060"/>
                </a:solidFill>
                <a:latin typeface="Franklin Gothic Medium" panose="020B0603020102020204" pitchFamily="34" charset="0"/>
              </a:rPr>
              <a:t>post-doctorant</a:t>
            </a:r>
            <a:endParaRPr lang="fr-FR" b="1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E6E919B-B297-9649-0E8D-B01D3F74ED4D}"/>
              </a:ext>
            </a:extLst>
          </p:cNvPr>
          <p:cNvSpPr txBox="1"/>
          <p:nvPr/>
        </p:nvSpPr>
        <p:spPr>
          <a:xfrm>
            <a:off x="9736766" y="3177536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2060"/>
                </a:solidFill>
                <a:latin typeface="Franklin Gothic Medium" panose="020B0603020102020204" pitchFamily="34" charset="0"/>
              </a:rPr>
              <a:t>Prix de thèse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F5EA5D7-2B74-55ED-3966-C45548E70E75}"/>
              </a:ext>
            </a:extLst>
          </p:cNvPr>
          <p:cNvSpPr txBox="1"/>
          <p:nvPr/>
        </p:nvSpPr>
        <p:spPr>
          <a:xfrm>
            <a:off x="5019968" y="4951461"/>
            <a:ext cx="2233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2060"/>
                </a:solidFill>
                <a:latin typeface="Franklin Gothic Medium" panose="020B0603020102020204" pitchFamily="34" charset="0"/>
              </a:rPr>
              <a:t>Conférences invitées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2835EAA-B6D1-89A9-1CD7-5E635844359F}"/>
              </a:ext>
            </a:extLst>
          </p:cNvPr>
          <p:cNvSpPr txBox="1"/>
          <p:nvPr/>
        </p:nvSpPr>
        <p:spPr>
          <a:xfrm>
            <a:off x="7116357" y="4528848"/>
            <a:ext cx="18205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rgbClr val="F28250"/>
                </a:solidFill>
                <a:latin typeface="Franklin Gothic Medium" panose="020B0603020102020204" pitchFamily="34" charset="0"/>
              </a:rPr>
              <a:t>Ajeet Singh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FDA464F-7539-7598-D07B-49852C762FA6}"/>
              </a:ext>
            </a:extLst>
          </p:cNvPr>
          <p:cNvSpPr txBox="1"/>
          <p:nvPr/>
        </p:nvSpPr>
        <p:spPr>
          <a:xfrm>
            <a:off x="7447337" y="5303998"/>
            <a:ext cx="303743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solidFill>
                  <a:srgbClr val="F28250"/>
                </a:solidFill>
                <a:latin typeface="Franklin Gothic Medium" panose="020B0603020102020204" pitchFamily="34" charset="0"/>
              </a:rPr>
              <a:t>Fabrice </a:t>
            </a:r>
            <a:r>
              <a:rPr lang="fr-FR" sz="2000" dirty="0" err="1">
                <a:solidFill>
                  <a:srgbClr val="F28250"/>
                </a:solidFill>
                <a:latin typeface="Franklin Gothic Medium" panose="020B0603020102020204" pitchFamily="34" charset="0"/>
              </a:rPr>
              <a:t>Odobel</a:t>
            </a:r>
            <a:endParaRPr lang="fr-FR" sz="2000" dirty="0">
              <a:solidFill>
                <a:srgbClr val="F28250"/>
              </a:solidFill>
              <a:latin typeface="Franklin Gothic Medium" panose="020B0603020102020204" pitchFamily="34" charset="0"/>
            </a:endParaRPr>
          </a:p>
          <a:p>
            <a:pPr algn="ctr"/>
            <a:r>
              <a:rPr lang="fr-FR">
                <a:solidFill>
                  <a:schemeClr val="accent5">
                    <a:lumMod val="75000"/>
                  </a:schemeClr>
                </a:solidFill>
                <a:latin typeface="Franklin Gothic Medium" panose="020B0603020102020204" pitchFamily="34" charset="0"/>
              </a:rPr>
              <a:t>(CEISAM - Nantes </a:t>
            </a:r>
            <a:r>
              <a:rPr lang="fr-FR" dirty="0">
                <a:solidFill>
                  <a:schemeClr val="accent5">
                    <a:lumMod val="75000"/>
                  </a:schemeClr>
                </a:solidFill>
                <a:latin typeface="Franklin Gothic Medium" panose="020B0603020102020204" pitchFamily="34" charset="0"/>
              </a:rPr>
              <a:t>Université)</a:t>
            </a:r>
            <a:endParaRPr lang="fr-FR" sz="2000" dirty="0">
              <a:solidFill>
                <a:schemeClr val="accent5">
                  <a:lumMod val="75000"/>
                </a:schemeClr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D3C23BBB-C2C5-5858-2190-AA45D83E8135}"/>
              </a:ext>
            </a:extLst>
          </p:cNvPr>
          <p:cNvSpPr txBox="1"/>
          <p:nvPr/>
        </p:nvSpPr>
        <p:spPr>
          <a:xfrm>
            <a:off x="9182200" y="4528848"/>
            <a:ext cx="24264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rgbClr val="F28250"/>
                </a:solidFill>
                <a:latin typeface="Franklin Gothic Medium" panose="020B0603020102020204" pitchFamily="34" charset="0"/>
              </a:rPr>
              <a:t>Alexandre Terry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4CF936A3-5A14-E9A1-1480-4BF5DE946C9F}"/>
              </a:ext>
            </a:extLst>
          </p:cNvPr>
          <p:cNvSpPr txBox="1"/>
          <p:nvPr/>
        </p:nvSpPr>
        <p:spPr>
          <a:xfrm>
            <a:off x="3952743" y="4528848"/>
            <a:ext cx="24264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rgbClr val="F28250"/>
                </a:solidFill>
                <a:latin typeface="Franklin Gothic Medium" panose="020B0603020102020204" pitchFamily="34" charset="0"/>
              </a:rPr>
              <a:t>Olivier </a:t>
            </a:r>
            <a:r>
              <a:rPr lang="fr-FR" dirty="0" err="1">
                <a:solidFill>
                  <a:srgbClr val="F28250"/>
                </a:solidFill>
                <a:latin typeface="Franklin Gothic Medium" panose="020B0603020102020204" pitchFamily="34" charset="0"/>
              </a:rPr>
              <a:t>Bardagot</a:t>
            </a:r>
            <a:endParaRPr lang="fr-FR" dirty="0">
              <a:solidFill>
                <a:srgbClr val="F2825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0C47137-6604-0834-DC59-EF877ACC4951}"/>
              </a:ext>
            </a:extLst>
          </p:cNvPr>
          <p:cNvSpPr txBox="1"/>
          <p:nvPr/>
        </p:nvSpPr>
        <p:spPr>
          <a:xfrm>
            <a:off x="789129" y="4528848"/>
            <a:ext cx="24264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 err="1">
                <a:solidFill>
                  <a:srgbClr val="F28250"/>
                </a:solidFill>
                <a:latin typeface="Franklin Gothic Medium" panose="020B0603020102020204" pitchFamily="34" charset="0"/>
              </a:rPr>
              <a:t>Georgeta</a:t>
            </a:r>
            <a:r>
              <a:rPr lang="fr-FR" dirty="0">
                <a:solidFill>
                  <a:srgbClr val="F28250"/>
                </a:solidFill>
                <a:latin typeface="Franklin Gothic Medium" panose="020B0603020102020204" pitchFamily="34" charset="0"/>
              </a:rPr>
              <a:t> </a:t>
            </a:r>
            <a:r>
              <a:rPr lang="fr-FR" dirty="0" err="1">
                <a:solidFill>
                  <a:srgbClr val="F28250"/>
                </a:solidFill>
                <a:latin typeface="Franklin Gothic Medium" panose="020B0603020102020204" pitchFamily="34" charset="0"/>
              </a:rPr>
              <a:t>Postole</a:t>
            </a:r>
            <a:endParaRPr lang="fr-FR" dirty="0">
              <a:solidFill>
                <a:srgbClr val="F28250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938860AE-9788-AACB-CF99-18342D3A00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4" t="24882" r="46159" b="30219"/>
          <a:stretch/>
        </p:blipFill>
        <p:spPr>
          <a:xfrm>
            <a:off x="1553378" y="3601131"/>
            <a:ext cx="955403" cy="948247"/>
          </a:xfrm>
          <a:prstGeom prst="ellipse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F6E017EE-B720-64B6-6510-38E327C011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5" b="18096"/>
          <a:stretch/>
        </p:blipFill>
        <p:spPr>
          <a:xfrm>
            <a:off x="4716970" y="3607254"/>
            <a:ext cx="942545" cy="936000"/>
          </a:xfrm>
          <a:prstGeom prst="ellipse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D06D4969-C82E-2423-94BC-39429D196D5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0" t="11667" r="13667" b="18000"/>
          <a:stretch/>
        </p:blipFill>
        <p:spPr>
          <a:xfrm>
            <a:off x="9938729" y="3607254"/>
            <a:ext cx="936000" cy="936000"/>
          </a:xfrm>
          <a:prstGeom prst="ellipse">
            <a:avLst/>
          </a:prstGeom>
        </p:spPr>
      </p:pic>
      <p:sp>
        <p:nvSpPr>
          <p:cNvPr id="33" name="Ellipse 32">
            <a:extLst>
              <a:ext uri="{FF2B5EF4-FFF2-40B4-BE49-F238E27FC236}">
                <a16:creationId xmlns:a16="http://schemas.microsoft.com/office/drawing/2014/main" id="{23F9FDCD-3A50-85A9-DD30-B49BD067A33D}"/>
              </a:ext>
            </a:extLst>
          </p:cNvPr>
          <p:cNvSpPr/>
          <p:nvPr/>
        </p:nvSpPr>
        <p:spPr>
          <a:xfrm>
            <a:off x="7494808" y="3607254"/>
            <a:ext cx="923544" cy="936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C04E38A-9934-AE12-5E32-7217A1A74D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344" b="15543"/>
          <a:stretch/>
        </p:blipFill>
        <p:spPr>
          <a:xfrm>
            <a:off x="7506474" y="3633807"/>
            <a:ext cx="923545" cy="936000"/>
          </a:xfrm>
          <a:prstGeom prst="ellipse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120EAE3-5EF3-3902-3A60-686E5F282794}"/>
              </a:ext>
            </a:extLst>
          </p:cNvPr>
          <p:cNvSpPr txBox="1"/>
          <p:nvPr/>
        </p:nvSpPr>
        <p:spPr>
          <a:xfrm>
            <a:off x="1897811" y="5303998"/>
            <a:ext cx="303743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solidFill>
                  <a:srgbClr val="F28250"/>
                </a:solidFill>
                <a:latin typeface="Franklin Gothic Medium" panose="020B0603020102020204" pitchFamily="34" charset="0"/>
              </a:rPr>
              <a:t>Bernard </a:t>
            </a:r>
            <a:r>
              <a:rPr lang="fr-FR" sz="2000" dirty="0" err="1">
                <a:solidFill>
                  <a:srgbClr val="F28250"/>
                </a:solidFill>
                <a:latin typeface="Franklin Gothic Medium" panose="020B0603020102020204" pitchFamily="34" charset="0"/>
              </a:rPr>
              <a:t>Lemoult</a:t>
            </a:r>
            <a:endParaRPr lang="fr-FR" sz="2000" dirty="0">
              <a:solidFill>
                <a:srgbClr val="F28250"/>
              </a:solidFill>
              <a:latin typeface="Franklin Gothic Medium" panose="020B0603020102020204" pitchFamily="34" charset="0"/>
            </a:endParaRPr>
          </a:p>
          <a:p>
            <a:pPr algn="ctr"/>
            <a:r>
              <a:rPr lang="fr-FR" dirty="0">
                <a:solidFill>
                  <a:schemeClr val="accent5">
                    <a:lumMod val="75000"/>
                  </a:schemeClr>
                </a:solidFill>
                <a:latin typeface="Franklin Gothic Medium" panose="020B0603020102020204" pitchFamily="34" charset="0"/>
              </a:rPr>
              <a:t>(IMT Atlantique – Nantes)</a:t>
            </a:r>
            <a:endParaRPr lang="fr-FR" sz="2000" dirty="0">
              <a:solidFill>
                <a:schemeClr val="accent5">
                  <a:lumMod val="75000"/>
                </a:schemeClr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40582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30049</TotalTime>
  <Words>106</Words>
  <Application>Microsoft Office PowerPoint</Application>
  <PresentationFormat>Grand écran</PresentationFormat>
  <Paragraphs>23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Candara</vt:lpstr>
      <vt:lpstr>Franklin Gothic Demi Cond</vt:lpstr>
      <vt:lpstr>Franklin Gothic Medium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mathieu prevot</dc:creator>
  <cp:lastModifiedBy>pellegrin-y</cp:lastModifiedBy>
  <cp:revision>42</cp:revision>
  <dcterms:created xsi:type="dcterms:W3CDTF">2024-03-17T19:56:44Z</dcterms:created>
  <dcterms:modified xsi:type="dcterms:W3CDTF">2026-07-20T09:57:19Z</dcterms:modified>
</cp:coreProperties>
</file>